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88" r:id="rId2"/>
    <p:sldId id="289" r:id="rId3"/>
    <p:sldId id="290" r:id="rId4"/>
    <p:sldId id="291" r:id="rId5"/>
    <p:sldId id="292" r:id="rId6"/>
    <p:sldId id="293" r:id="rId7"/>
    <p:sldId id="294" r:id="rId8"/>
    <p:sldId id="295" r:id="rId9"/>
    <p:sldId id="299" r:id="rId10"/>
    <p:sldId id="296" r:id="rId11"/>
    <p:sldId id="297" r:id="rId12"/>
    <p:sldId id="298" r:id="rId1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41E01E4B-1E42-46AD-89DF-BC977D6FDBCF}" type="datetimeFigureOut">
              <a:rPr lang="es-PE" smtClean="0"/>
              <a:t>03/05/2017</a:t>
            </a:fld>
            <a:endParaRPr lang="es-PE"/>
          </a:p>
        </p:txBody>
      </p:sp>
      <p:sp>
        <p:nvSpPr>
          <p:cNvPr id="17" name="16 Marcador de pie de página"/>
          <p:cNvSpPr>
            <a:spLocks noGrp="1"/>
          </p:cNvSpPr>
          <p:nvPr>
            <p:ph type="ftr" sz="quarter" idx="11"/>
          </p:nvPr>
        </p:nvSpPr>
        <p:spPr>
          <a:xfrm>
            <a:off x="2898648" y="6355080"/>
            <a:ext cx="3474720" cy="365760"/>
          </a:xfrm>
        </p:spPr>
        <p:txBody>
          <a:bodyPr/>
          <a:lstStyle/>
          <a:p>
            <a:endParaRPr lang="es-PE"/>
          </a:p>
        </p:txBody>
      </p:sp>
      <p:sp>
        <p:nvSpPr>
          <p:cNvPr id="29" name="28 Marcador de número de diapositiva"/>
          <p:cNvSpPr>
            <a:spLocks noGrp="1"/>
          </p:cNvSpPr>
          <p:nvPr>
            <p:ph type="sldNum" sz="quarter" idx="12"/>
          </p:nvPr>
        </p:nvSpPr>
        <p:spPr>
          <a:xfrm>
            <a:off x="1216152" y="6355080"/>
            <a:ext cx="1219200" cy="365760"/>
          </a:xfrm>
        </p:spPr>
        <p:txBody>
          <a:bodyPr/>
          <a:lstStyle/>
          <a:p>
            <a:fld id="{332F1A82-C065-4FF3-88D5-ABFE50721654}" type="slidenum">
              <a:rPr lang="es-PE" smtClean="0"/>
              <a:t>‹Nº›</a:t>
            </a:fld>
            <a:endParaRPr lang="es-PE"/>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41E01E4B-1E42-46AD-89DF-BC977D6FDBCF}" type="datetimeFigureOut">
              <a:rPr lang="es-PE" smtClean="0"/>
              <a:t>03/05/2017</a:t>
            </a:fld>
            <a:endParaRPr lang="es-PE"/>
          </a:p>
        </p:txBody>
      </p:sp>
      <p:sp>
        <p:nvSpPr>
          <p:cNvPr id="5" name="4 Marcador de pie de página"/>
          <p:cNvSpPr>
            <a:spLocks noGrp="1"/>
          </p:cNvSpPr>
          <p:nvPr>
            <p:ph type="ftr" sz="quarter" idx="11"/>
          </p:nvPr>
        </p:nvSpPr>
        <p:spPr>
          <a:xfrm>
            <a:off x="2898648" y="6355080"/>
            <a:ext cx="3474720" cy="365760"/>
          </a:xfrm>
        </p:spPr>
        <p:txBody>
          <a:bodyPr/>
          <a:lstStyle/>
          <a:p>
            <a:endParaRPr lang="es-PE"/>
          </a:p>
        </p:txBody>
      </p:sp>
      <p:sp>
        <p:nvSpPr>
          <p:cNvPr id="6" name="5 Marcador de número de diapositiva"/>
          <p:cNvSpPr>
            <a:spLocks noGrp="1"/>
          </p:cNvSpPr>
          <p:nvPr>
            <p:ph type="sldNum" sz="quarter" idx="12"/>
          </p:nvPr>
        </p:nvSpPr>
        <p:spPr>
          <a:xfrm>
            <a:off x="1069848" y="6355080"/>
            <a:ext cx="1520952" cy="365760"/>
          </a:xfrm>
        </p:spPr>
        <p:txBody>
          <a:bodyPr/>
          <a:lstStyle/>
          <a:p>
            <a:fld id="{332F1A82-C065-4FF3-88D5-ABFE50721654}" type="slidenum">
              <a:rPr lang="es-PE" smtClean="0"/>
              <a:t>‹Nº›</a:t>
            </a:fld>
            <a:endParaRPr lang="es-PE"/>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1E01E4B-1E42-46AD-89DF-BC977D6FDBCF}" type="datetimeFigureOut">
              <a:rPr lang="es-PE" smtClean="0"/>
              <a:t>03/05/2017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332F1A82-C065-4FF3-88D5-ABFE50721654}" type="slidenum">
              <a:rPr lang="es-PE" smtClean="0"/>
              <a:t>‹Nº›</a:t>
            </a:fld>
            <a:endParaRPr lang="es-PE"/>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1E01E4B-1E42-46AD-89DF-BC977D6FDBCF}" type="datetimeFigureOut">
              <a:rPr lang="es-PE" smtClean="0"/>
              <a:t>03/05/2017</a:t>
            </a:fld>
            <a:endParaRPr lang="es-PE"/>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PE"/>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32F1A82-C065-4FF3-88D5-ABFE50721654}" type="slidenum">
              <a:rPr lang="es-PE" smtClean="0"/>
              <a:t>‹Nº›</a:t>
            </a:fld>
            <a:endParaRPr lang="es-PE"/>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PE" smtClean="0"/>
              <a:t>TEMA: </a:t>
            </a:r>
            <a:r>
              <a:rPr lang="es-PE" dirty="0" smtClean="0"/>
              <a:t>SUBRAYADO, SUMILLADO.</a:t>
            </a:r>
            <a:endParaRPr lang="es-PE" dirty="0"/>
          </a:p>
        </p:txBody>
      </p:sp>
      <p:sp>
        <p:nvSpPr>
          <p:cNvPr id="3" name="2 Subtítulo"/>
          <p:cNvSpPr>
            <a:spLocks noGrp="1"/>
          </p:cNvSpPr>
          <p:nvPr>
            <p:ph type="subTitle" idx="1"/>
          </p:nvPr>
        </p:nvSpPr>
        <p:spPr>
          <a:xfrm>
            <a:off x="539552" y="5373216"/>
            <a:ext cx="7772400" cy="914400"/>
          </a:xfrm>
        </p:spPr>
        <p:txBody>
          <a:bodyPr>
            <a:normAutofit/>
          </a:bodyPr>
          <a:lstStyle/>
          <a:p>
            <a:r>
              <a:rPr lang="es-PE" sz="1400" b="1" dirty="0" smtClean="0"/>
              <a:t>Prof. María del Pilar Carreño Gutiérrez</a:t>
            </a:r>
            <a:endParaRPr lang="es-PE" sz="1400" b="1" dirty="0"/>
          </a:p>
        </p:txBody>
      </p:sp>
      <p:pic>
        <p:nvPicPr>
          <p:cNvPr id="4" name="Imagen 3"/>
          <p:cNvPicPr>
            <a:picLocks noChangeAspect="1"/>
          </p:cNvPicPr>
          <p:nvPr/>
        </p:nvPicPr>
        <p:blipFill>
          <a:blip r:embed="rId2"/>
          <a:stretch>
            <a:fillRect/>
          </a:stretch>
        </p:blipFill>
        <p:spPr>
          <a:xfrm>
            <a:off x="2195736" y="700204"/>
            <a:ext cx="4987949" cy="2689580"/>
          </a:xfrm>
          <a:prstGeom prst="rect">
            <a:avLst/>
          </a:prstGeom>
        </p:spPr>
      </p:pic>
    </p:spTree>
    <p:extLst>
      <p:ext uri="{BB962C8B-B14F-4D97-AF65-F5344CB8AC3E}">
        <p14:creationId xmlns:p14="http://schemas.microsoft.com/office/powerpoint/2010/main" val="1046956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67744" y="2636912"/>
            <a:ext cx="6460472" cy="1039427"/>
          </a:xfrm>
        </p:spPr>
        <p:txBody>
          <a:bodyPr>
            <a:normAutofit/>
          </a:bodyPr>
          <a:lstStyle/>
          <a:p>
            <a:r>
              <a:rPr lang="es-PE" sz="5000" b="1" dirty="0" smtClean="0">
                <a:solidFill>
                  <a:srgbClr val="FF0000"/>
                </a:solidFill>
              </a:rPr>
              <a:t>SUMILLADO</a:t>
            </a:r>
            <a:endParaRPr lang="es-ES" sz="5000" b="1" dirty="0">
              <a:solidFill>
                <a:srgbClr val="FF0000"/>
              </a:solidFill>
            </a:endParaRPr>
          </a:p>
        </p:txBody>
      </p:sp>
      <p:sp>
        <p:nvSpPr>
          <p:cNvPr id="3" name="2 Marcador de contenido"/>
          <p:cNvSpPr>
            <a:spLocks noGrp="1"/>
          </p:cNvSpPr>
          <p:nvPr>
            <p:ph idx="1"/>
          </p:nvPr>
        </p:nvSpPr>
        <p:spPr>
          <a:xfrm>
            <a:off x="1763688" y="1219200"/>
            <a:ext cx="6923112" cy="4937760"/>
          </a:xfrm>
        </p:spPr>
        <p:txBody>
          <a:bodyPr/>
          <a:lstStyle/>
          <a:p>
            <a:endParaRPr lang="es-ES" dirty="0"/>
          </a:p>
        </p:txBody>
      </p:sp>
    </p:spTree>
    <p:extLst>
      <p:ext uri="{BB962C8B-B14F-4D97-AF65-F5344CB8AC3E}">
        <p14:creationId xmlns:p14="http://schemas.microsoft.com/office/powerpoint/2010/main" val="70429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El sumillado o notas al margen</a:t>
            </a:r>
            <a:endParaRPr lang="es-ES" dirty="0"/>
          </a:p>
        </p:txBody>
      </p:sp>
      <p:sp>
        <p:nvSpPr>
          <p:cNvPr id="3" name="2 Marcador de contenido"/>
          <p:cNvSpPr>
            <a:spLocks noGrp="1"/>
          </p:cNvSpPr>
          <p:nvPr>
            <p:ph idx="1"/>
          </p:nvPr>
        </p:nvSpPr>
        <p:spPr/>
        <p:txBody>
          <a:bodyPr>
            <a:normAutofit fontScale="92500" lnSpcReduction="10000"/>
          </a:bodyPr>
          <a:lstStyle/>
          <a:p>
            <a:r>
              <a:rPr lang="es-ES" dirty="0"/>
              <a:t>Consiste en la elaboración de sumillas o anotaciones al margen del texto. </a:t>
            </a:r>
            <a:r>
              <a:rPr lang="es-ES" dirty="0">
                <a:solidFill>
                  <a:srgbClr val="FF0000"/>
                </a:solidFill>
              </a:rPr>
              <a:t>Las sumillas tratan de sintetizar en pocas palabras las ideas principales. </a:t>
            </a:r>
            <a:endParaRPr lang="es-ES" dirty="0" smtClean="0">
              <a:solidFill>
                <a:srgbClr val="FF0000"/>
              </a:solidFill>
            </a:endParaRPr>
          </a:p>
          <a:p>
            <a:endParaRPr lang="es-ES" dirty="0" smtClean="0">
              <a:solidFill>
                <a:srgbClr val="FF0000"/>
              </a:solidFill>
            </a:endParaRPr>
          </a:p>
          <a:p>
            <a:r>
              <a:rPr lang="es-ES" dirty="0" smtClean="0"/>
              <a:t>Debe </a:t>
            </a:r>
            <a:r>
              <a:rPr lang="es-ES" dirty="0"/>
              <a:t>ofrecer un </a:t>
            </a:r>
            <a:r>
              <a:rPr lang="es-ES" b="1" dirty="0">
                <a:solidFill>
                  <a:srgbClr val="00B0F0"/>
                </a:solidFill>
              </a:rPr>
              <a:t>contenido claro, conciso y comprensible</a:t>
            </a:r>
            <a:r>
              <a:rPr lang="es-ES" dirty="0"/>
              <a:t> de manera que el lector no necesite acudir al texto original para comprender las ideas básicas, sino solo para encontrar los detalles. Generalmente hay una idea principal para cada párrafo del texto, aunque no necesariamente debe haber sumilla para cada párrafo</a:t>
            </a:r>
            <a:r>
              <a:rPr lang="es-ES" dirty="0" smtClean="0"/>
              <a:t>.</a:t>
            </a:r>
          </a:p>
          <a:p>
            <a:endParaRPr lang="es-ES" dirty="0"/>
          </a:p>
          <a:p>
            <a:r>
              <a:rPr lang="es-ES" dirty="0">
                <a:solidFill>
                  <a:srgbClr val="FF0000"/>
                </a:solidFill>
              </a:rPr>
              <a:t>El sumillado se realiza en la segunda o tercera lectura, después de haber subrayado las ideas principales</a:t>
            </a:r>
            <a:r>
              <a:rPr lang="es-ES" dirty="0"/>
              <a:t>.</a:t>
            </a:r>
          </a:p>
          <a:p>
            <a:endParaRPr lang="es-ES" dirty="0"/>
          </a:p>
        </p:txBody>
      </p:sp>
    </p:spTree>
    <p:extLst>
      <p:ext uri="{BB962C8B-B14F-4D97-AF65-F5344CB8AC3E}">
        <p14:creationId xmlns:p14="http://schemas.microsoft.com/office/powerpoint/2010/main" val="416618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PASOS PARA EL SUMILLADO</a:t>
            </a:r>
            <a:endParaRPr lang="es-ES" dirty="0"/>
          </a:p>
        </p:txBody>
      </p:sp>
      <p:sp>
        <p:nvSpPr>
          <p:cNvPr id="3" name="2 Marcador de contenido"/>
          <p:cNvSpPr>
            <a:spLocks noGrp="1"/>
          </p:cNvSpPr>
          <p:nvPr>
            <p:ph idx="1"/>
          </p:nvPr>
        </p:nvSpPr>
        <p:spPr/>
        <p:txBody>
          <a:bodyPr>
            <a:normAutofit/>
          </a:bodyPr>
          <a:lstStyle/>
          <a:p>
            <a:pPr marL="571500" lvl="0" indent="-457200">
              <a:buFont typeface="+mj-lt"/>
              <a:buAutoNum type="arabicPeriod"/>
            </a:pPr>
            <a:endParaRPr lang="es-ES" dirty="0" smtClean="0">
              <a:solidFill>
                <a:srgbClr val="FF0000"/>
              </a:solidFill>
            </a:endParaRPr>
          </a:p>
          <a:p>
            <a:pPr marL="571500" lvl="0" indent="-457200">
              <a:buFont typeface="+mj-lt"/>
              <a:buAutoNum type="arabicPeriod"/>
            </a:pPr>
            <a:r>
              <a:rPr lang="es-ES" dirty="0" smtClean="0">
                <a:solidFill>
                  <a:srgbClr val="FF0000"/>
                </a:solidFill>
              </a:rPr>
              <a:t>Leer </a:t>
            </a:r>
            <a:r>
              <a:rPr lang="es-ES" dirty="0">
                <a:solidFill>
                  <a:srgbClr val="FF0000"/>
                </a:solidFill>
              </a:rPr>
              <a:t>todo </a:t>
            </a:r>
            <a:r>
              <a:rPr lang="es-ES" dirty="0"/>
              <a:t>el texto.</a:t>
            </a:r>
          </a:p>
          <a:p>
            <a:pPr marL="571500" lvl="0" indent="-457200">
              <a:buFont typeface="+mj-lt"/>
              <a:buAutoNum type="arabicPeriod"/>
            </a:pPr>
            <a:r>
              <a:rPr lang="es-ES" dirty="0">
                <a:solidFill>
                  <a:srgbClr val="FF0000"/>
                </a:solidFill>
              </a:rPr>
              <a:t>Identificar el </a:t>
            </a:r>
            <a:r>
              <a:rPr lang="es-ES" dirty="0" smtClean="0">
                <a:solidFill>
                  <a:srgbClr val="FF0000"/>
                </a:solidFill>
              </a:rPr>
              <a:t>tema e ideas principales, </a:t>
            </a:r>
            <a:r>
              <a:rPr lang="es-ES" dirty="0" smtClean="0"/>
              <a:t>utilizando el subrayado como recurso principal.</a:t>
            </a:r>
            <a:endParaRPr lang="es-ES" dirty="0"/>
          </a:p>
          <a:p>
            <a:pPr marL="571500" lvl="0" indent="-457200">
              <a:buFont typeface="+mj-lt"/>
              <a:buAutoNum type="arabicPeriod"/>
            </a:pPr>
            <a:r>
              <a:rPr lang="es-ES" dirty="0" smtClean="0">
                <a:solidFill>
                  <a:srgbClr val="FF0000"/>
                </a:solidFill>
              </a:rPr>
              <a:t>Realizar </a:t>
            </a:r>
            <a:r>
              <a:rPr lang="es-ES" dirty="0">
                <a:solidFill>
                  <a:srgbClr val="FF0000"/>
                </a:solidFill>
              </a:rPr>
              <a:t>las anotaciones </a:t>
            </a:r>
            <a:r>
              <a:rPr lang="es-ES" dirty="0"/>
              <a:t>a un lado de cada </a:t>
            </a:r>
            <a:r>
              <a:rPr lang="es-ES" dirty="0" smtClean="0"/>
              <a:t>párrafo, debiendo ser parafraseadas para reducir la redacción.</a:t>
            </a:r>
          </a:p>
          <a:p>
            <a:pPr marL="571500" lvl="0" indent="-457200">
              <a:buFont typeface="+mj-lt"/>
              <a:buAutoNum type="arabicPeriod"/>
            </a:pPr>
            <a:r>
              <a:rPr lang="es-ES" dirty="0" smtClean="0"/>
              <a:t>Es conveniente también colocar en las notas al margen, el </a:t>
            </a:r>
            <a:r>
              <a:rPr lang="es-ES" dirty="0" smtClean="0">
                <a:solidFill>
                  <a:srgbClr val="FF0000"/>
                </a:solidFill>
              </a:rPr>
              <a:t>significado de alguna palabra desconocida </a:t>
            </a:r>
            <a:r>
              <a:rPr lang="es-ES" dirty="0" smtClean="0"/>
              <a:t>o </a:t>
            </a:r>
            <a:r>
              <a:rPr lang="es-ES" dirty="0" smtClean="0">
                <a:solidFill>
                  <a:srgbClr val="FF0000"/>
                </a:solidFill>
              </a:rPr>
              <a:t>pequeños esquemas </a:t>
            </a:r>
            <a:r>
              <a:rPr lang="es-ES" dirty="0" smtClean="0"/>
              <a:t>que resuman lo leído.</a:t>
            </a:r>
          </a:p>
          <a:p>
            <a:pPr marL="571500" lvl="0" indent="-457200">
              <a:buFont typeface="+mj-lt"/>
              <a:buAutoNum type="arabicPeriod"/>
            </a:pPr>
            <a:endParaRPr lang="es-ES" dirty="0"/>
          </a:p>
          <a:p>
            <a:endParaRPr lang="es-ES" dirty="0"/>
          </a:p>
        </p:txBody>
      </p:sp>
    </p:spTree>
    <p:extLst>
      <p:ext uri="{BB962C8B-B14F-4D97-AF65-F5344CB8AC3E}">
        <p14:creationId xmlns:p14="http://schemas.microsoft.com/office/powerpoint/2010/main" val="153072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0924" y="0"/>
            <a:ext cx="8260672" cy="1039427"/>
          </a:xfrm>
        </p:spPr>
        <p:txBody>
          <a:bodyPr>
            <a:normAutofit/>
          </a:bodyPr>
          <a:lstStyle/>
          <a:p>
            <a:r>
              <a:rPr lang="es-ES" sz="2500" b="1" dirty="0" smtClean="0"/>
              <a:t>.TÉCNICAS DE ESTUDIO</a:t>
            </a:r>
            <a:endParaRPr lang="es-PE" sz="2500" dirty="0"/>
          </a:p>
        </p:txBody>
      </p:sp>
      <p:sp>
        <p:nvSpPr>
          <p:cNvPr id="3" name="2 Marcador de contenido"/>
          <p:cNvSpPr>
            <a:spLocks noGrp="1"/>
          </p:cNvSpPr>
          <p:nvPr>
            <p:ph idx="1"/>
          </p:nvPr>
        </p:nvSpPr>
        <p:spPr>
          <a:xfrm>
            <a:off x="450924" y="1556792"/>
            <a:ext cx="6491064" cy="4373563"/>
          </a:xfrm>
        </p:spPr>
        <p:txBody>
          <a:bodyPr>
            <a:normAutofit/>
          </a:bodyPr>
          <a:lstStyle/>
          <a:p>
            <a:r>
              <a:rPr lang="es-ES_tradnl" dirty="0"/>
              <a:t>Las  TÉCNICAS en general son herramientas, recursos, maneras de hacer </a:t>
            </a:r>
            <a:r>
              <a:rPr lang="es-ES_tradnl" dirty="0" smtClean="0"/>
              <a:t>que el estudio </a:t>
            </a:r>
            <a:r>
              <a:rPr lang="es-ES_tradnl" dirty="0"/>
              <a:t>nos reporte algunas </a:t>
            </a:r>
            <a:r>
              <a:rPr lang="es-ES_tradnl" dirty="0">
                <a:solidFill>
                  <a:srgbClr val="FF0000"/>
                </a:solidFill>
              </a:rPr>
              <a:t>ventajas</a:t>
            </a:r>
            <a:r>
              <a:rPr lang="es-ES_tradnl" dirty="0"/>
              <a:t> como por ejemplo</a:t>
            </a:r>
            <a:r>
              <a:rPr lang="es-ES_tradnl" dirty="0" smtClean="0"/>
              <a:t>:</a:t>
            </a:r>
          </a:p>
          <a:p>
            <a:pPr marL="114300" indent="0">
              <a:buNone/>
            </a:pPr>
            <a:endParaRPr lang="es-PE" dirty="0"/>
          </a:p>
          <a:p>
            <a:pPr marL="114300" indent="0">
              <a:buNone/>
            </a:pPr>
            <a:r>
              <a:rPr lang="es-ES_tradnl" dirty="0" smtClean="0">
                <a:solidFill>
                  <a:srgbClr val="7030A0"/>
                </a:solidFill>
              </a:rPr>
              <a:t>	</a:t>
            </a:r>
            <a:endParaRPr lang="es-ES_tradnl" dirty="0" smtClean="0"/>
          </a:p>
        </p:txBody>
      </p:sp>
      <p:pic>
        <p:nvPicPr>
          <p:cNvPr id="4" name="Imagen 3"/>
          <p:cNvPicPr>
            <a:picLocks noChangeAspect="1"/>
          </p:cNvPicPr>
          <p:nvPr/>
        </p:nvPicPr>
        <p:blipFill>
          <a:blip r:embed="rId2"/>
          <a:stretch>
            <a:fillRect/>
          </a:stretch>
        </p:blipFill>
        <p:spPr>
          <a:xfrm>
            <a:off x="4716016" y="3645024"/>
            <a:ext cx="3456384" cy="2300066"/>
          </a:xfrm>
          <a:prstGeom prst="rect">
            <a:avLst/>
          </a:prstGeom>
        </p:spPr>
      </p:pic>
    </p:spTree>
    <p:extLst>
      <p:ext uri="{BB962C8B-B14F-4D97-AF65-F5344CB8AC3E}">
        <p14:creationId xmlns:p14="http://schemas.microsoft.com/office/powerpoint/2010/main" val="2997464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ES_tradnl" dirty="0" smtClean="0"/>
              <a:t>Las </a:t>
            </a:r>
            <a:r>
              <a:rPr lang="es-ES_tradnl" dirty="0"/>
              <a:t>TÉCNICAS DE  ESTUDIO </a:t>
            </a:r>
            <a:r>
              <a:rPr lang="es-ES_tradnl" dirty="0" smtClean="0"/>
              <a:t>permiten leer mejor, realizar </a:t>
            </a:r>
            <a:r>
              <a:rPr lang="es-ES_tradnl" dirty="0"/>
              <a:t>trabajos </a:t>
            </a:r>
            <a:r>
              <a:rPr lang="es-ES_tradnl" dirty="0" smtClean="0"/>
              <a:t>académicos con éxito. En general nos dan ciertos </a:t>
            </a:r>
            <a:r>
              <a:rPr lang="es-ES_tradnl" dirty="0" smtClean="0">
                <a:solidFill>
                  <a:srgbClr val="FF0000"/>
                </a:solidFill>
              </a:rPr>
              <a:t>beneficios</a:t>
            </a:r>
            <a:r>
              <a:rPr lang="es-ES_tradnl" dirty="0"/>
              <a:t>, </a:t>
            </a:r>
            <a:r>
              <a:rPr lang="es-ES_tradnl" dirty="0" smtClean="0"/>
              <a:t>como:</a:t>
            </a:r>
          </a:p>
          <a:p>
            <a:pPr marL="114300" indent="0">
              <a:buNone/>
            </a:pPr>
            <a:endParaRPr lang="es-PE" dirty="0"/>
          </a:p>
          <a:p>
            <a:pPr lvl="0"/>
            <a:r>
              <a:rPr lang="es-ES_tradnl" b="1" dirty="0">
                <a:solidFill>
                  <a:srgbClr val="7030A0"/>
                </a:solidFill>
              </a:rPr>
              <a:t>Aprender </a:t>
            </a:r>
            <a:r>
              <a:rPr lang="es-ES_tradnl" b="1" dirty="0" smtClean="0">
                <a:solidFill>
                  <a:srgbClr val="7030A0"/>
                </a:solidFill>
              </a:rPr>
              <a:t>pronto</a:t>
            </a:r>
            <a:r>
              <a:rPr lang="es-ES_tradnl" b="1" dirty="0">
                <a:solidFill>
                  <a:srgbClr val="7030A0"/>
                </a:solidFill>
              </a:rPr>
              <a:t>, ahorrar tiempo.</a:t>
            </a:r>
            <a:endParaRPr lang="es-PE" b="1" dirty="0">
              <a:solidFill>
                <a:srgbClr val="7030A0"/>
              </a:solidFill>
            </a:endParaRPr>
          </a:p>
          <a:p>
            <a:pPr lvl="0"/>
            <a:r>
              <a:rPr lang="es-ES_tradnl" b="1" dirty="0">
                <a:solidFill>
                  <a:srgbClr val="7030A0"/>
                </a:solidFill>
              </a:rPr>
              <a:t>Estudiar </a:t>
            </a:r>
            <a:r>
              <a:rPr lang="es-ES_tradnl" b="1" dirty="0" smtClean="0">
                <a:solidFill>
                  <a:srgbClr val="7030A0"/>
                </a:solidFill>
              </a:rPr>
              <a:t>fácilmente</a:t>
            </a:r>
            <a:r>
              <a:rPr lang="es-ES_tradnl" b="1" dirty="0">
                <a:solidFill>
                  <a:srgbClr val="7030A0"/>
                </a:solidFill>
              </a:rPr>
              <a:t>, ahorrar esfuerzo.</a:t>
            </a:r>
            <a:endParaRPr lang="es-PE" b="1" dirty="0">
              <a:solidFill>
                <a:srgbClr val="7030A0"/>
              </a:solidFill>
            </a:endParaRPr>
          </a:p>
          <a:p>
            <a:pPr lvl="0"/>
            <a:r>
              <a:rPr lang="es-ES_tradnl" b="1" dirty="0">
                <a:solidFill>
                  <a:srgbClr val="7030A0"/>
                </a:solidFill>
              </a:rPr>
              <a:t>Aprender mejor, comprender y asimilar </a:t>
            </a:r>
            <a:r>
              <a:rPr lang="es-ES_tradnl" b="1" dirty="0" smtClean="0">
                <a:solidFill>
                  <a:srgbClr val="7030A0"/>
                </a:solidFill>
              </a:rPr>
              <a:t>mejor. </a:t>
            </a:r>
            <a:endParaRPr lang="es-PE" b="1" dirty="0">
              <a:solidFill>
                <a:srgbClr val="7030A0"/>
              </a:solidFill>
            </a:endParaRPr>
          </a:p>
          <a:p>
            <a:endParaRPr lang="es-PE" dirty="0"/>
          </a:p>
          <a:p>
            <a:pPr marL="114300" indent="0">
              <a:buNone/>
            </a:pPr>
            <a:endParaRPr lang="es-PE" dirty="0"/>
          </a:p>
        </p:txBody>
      </p:sp>
    </p:spTree>
    <p:extLst>
      <p:ext uri="{BB962C8B-B14F-4D97-AF65-F5344CB8AC3E}">
        <p14:creationId xmlns:p14="http://schemas.microsoft.com/office/powerpoint/2010/main" val="755654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95736" y="2492896"/>
            <a:ext cx="6532480" cy="1039427"/>
          </a:xfrm>
        </p:spPr>
        <p:txBody>
          <a:bodyPr>
            <a:normAutofit/>
          </a:bodyPr>
          <a:lstStyle/>
          <a:p>
            <a:r>
              <a:rPr lang="es-PE" sz="5000" b="1" dirty="0" smtClean="0">
                <a:solidFill>
                  <a:srgbClr val="FF0000"/>
                </a:solidFill>
              </a:rPr>
              <a:t>SUBRAYADO</a:t>
            </a:r>
            <a:endParaRPr lang="es-ES" sz="5000" b="1" dirty="0">
              <a:solidFill>
                <a:srgbClr val="FF0000"/>
              </a:solidFill>
            </a:endParaRPr>
          </a:p>
        </p:txBody>
      </p:sp>
      <p:sp>
        <p:nvSpPr>
          <p:cNvPr id="3" name="2 Marcador de contenido"/>
          <p:cNvSpPr>
            <a:spLocks noGrp="1"/>
          </p:cNvSpPr>
          <p:nvPr>
            <p:ph idx="1"/>
          </p:nvPr>
        </p:nvSpPr>
        <p:spPr>
          <a:xfrm>
            <a:off x="2987824" y="1219200"/>
            <a:ext cx="5698976" cy="4937760"/>
          </a:xfrm>
        </p:spPr>
        <p:txBody>
          <a:bodyPr/>
          <a:lstStyle/>
          <a:p>
            <a:endParaRPr lang="es-ES" dirty="0"/>
          </a:p>
        </p:txBody>
      </p:sp>
    </p:spTree>
    <p:extLst>
      <p:ext uri="{BB962C8B-B14F-4D97-AF65-F5344CB8AC3E}">
        <p14:creationId xmlns:p14="http://schemas.microsoft.com/office/powerpoint/2010/main" val="149838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6128" y="103573"/>
            <a:ext cx="8260672" cy="1039427"/>
          </a:xfrm>
        </p:spPr>
        <p:txBody>
          <a:bodyPr/>
          <a:lstStyle/>
          <a:p>
            <a:r>
              <a:rPr lang="es-PE" dirty="0" smtClean="0"/>
              <a:t>EL SUBRAYADO</a:t>
            </a:r>
            <a:endParaRPr lang="es-PE" dirty="0"/>
          </a:p>
        </p:txBody>
      </p:sp>
      <p:sp>
        <p:nvSpPr>
          <p:cNvPr id="3" name="Marcador de contenido 2"/>
          <p:cNvSpPr>
            <a:spLocks noGrp="1"/>
          </p:cNvSpPr>
          <p:nvPr>
            <p:ph idx="1"/>
          </p:nvPr>
        </p:nvSpPr>
        <p:spPr>
          <a:xfrm>
            <a:off x="441664" y="1268760"/>
            <a:ext cx="8229600" cy="3006080"/>
          </a:xfrm>
        </p:spPr>
        <p:txBody>
          <a:bodyPr>
            <a:normAutofit lnSpcReduction="10000"/>
          </a:bodyPr>
          <a:lstStyle/>
          <a:p>
            <a:pPr marL="114300" lvl="0" indent="0">
              <a:buNone/>
            </a:pPr>
            <a:endParaRPr lang="es-PE" dirty="0"/>
          </a:p>
          <a:p>
            <a:pPr marL="114300" indent="0">
              <a:buNone/>
            </a:pPr>
            <a:r>
              <a:rPr lang="es-ES_tradnl" b="1" dirty="0"/>
              <a:t> </a:t>
            </a:r>
            <a:endParaRPr lang="es-PE" dirty="0"/>
          </a:p>
          <a:p>
            <a:pPr marL="114300" lvl="0" indent="0" algn="just">
              <a:buNone/>
            </a:pPr>
            <a:r>
              <a:rPr lang="es-ES" dirty="0"/>
              <a:t>Es una técnica para la lectura. Su  objetivo es </a:t>
            </a:r>
            <a:r>
              <a:rPr lang="es-ES" u="sng" dirty="0">
                <a:solidFill>
                  <a:srgbClr val="FF0000"/>
                </a:solidFill>
              </a:rPr>
              <a:t>destacar las ideas esenciales de un texto</a:t>
            </a:r>
            <a:r>
              <a:rPr lang="es-ES" u="sng" dirty="0" smtClean="0">
                <a:solidFill>
                  <a:srgbClr val="FF0000"/>
                </a:solidFill>
              </a:rPr>
              <a:t>.</a:t>
            </a:r>
          </a:p>
          <a:p>
            <a:pPr marL="114300" lvl="0" indent="0">
              <a:buNone/>
            </a:pPr>
            <a:endParaRPr lang="es-PE" dirty="0"/>
          </a:p>
          <a:p>
            <a:pPr marL="114300" lvl="0" indent="0" algn="just">
              <a:buNone/>
            </a:pPr>
            <a:r>
              <a:rPr lang="es-ES" dirty="0" smtClean="0"/>
              <a:t>El subrayado permite recordar contenidos del texto con solo abordar la lectura de lo subrayado.</a:t>
            </a:r>
            <a:endParaRPr lang="es-PE" dirty="0"/>
          </a:p>
        </p:txBody>
      </p:sp>
    </p:spTree>
    <p:extLst>
      <p:ext uri="{BB962C8B-B14F-4D97-AF65-F5344CB8AC3E}">
        <p14:creationId xmlns:p14="http://schemas.microsoft.com/office/powerpoint/2010/main" val="184453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RECOMENDACIONES PARA UN BUEN SUBRAYADO</a:t>
            </a:r>
            <a:endParaRPr lang="es-PE" dirty="0"/>
          </a:p>
        </p:txBody>
      </p:sp>
      <p:sp>
        <p:nvSpPr>
          <p:cNvPr id="3" name="Marcador de contenido 2"/>
          <p:cNvSpPr>
            <a:spLocks noGrp="1"/>
          </p:cNvSpPr>
          <p:nvPr>
            <p:ph idx="1"/>
          </p:nvPr>
        </p:nvSpPr>
        <p:spPr/>
        <p:txBody>
          <a:bodyPr>
            <a:normAutofit fontScale="92500" lnSpcReduction="10000"/>
          </a:bodyPr>
          <a:lstStyle/>
          <a:p>
            <a:r>
              <a:rPr lang="es-ES" b="1" dirty="0" smtClean="0"/>
              <a:t>1</a:t>
            </a:r>
            <a:r>
              <a:rPr lang="es-ES" b="1" dirty="0"/>
              <a:t>.- Solo se comenzará a subrayar tras una primera lectura </a:t>
            </a:r>
            <a:r>
              <a:rPr lang="es-ES" b="1" dirty="0" smtClean="0"/>
              <a:t>de exploración</a:t>
            </a:r>
            <a:r>
              <a:rPr lang="es-ES" dirty="0" smtClean="0"/>
              <a:t> </a:t>
            </a:r>
            <a:r>
              <a:rPr lang="es-ES" dirty="0"/>
              <a:t>del texto y una vez que este se ha entendido. Es un error muy típico comenzar a subrayar en la primera lectura</a:t>
            </a:r>
            <a:r>
              <a:rPr lang="es-ES" dirty="0" smtClean="0"/>
              <a:t>.</a:t>
            </a:r>
          </a:p>
          <a:p>
            <a:pPr marL="114300" indent="0">
              <a:buNone/>
            </a:pPr>
            <a:endParaRPr lang="es-PE" dirty="0"/>
          </a:p>
          <a:p>
            <a:r>
              <a:rPr lang="es-ES" b="1" dirty="0"/>
              <a:t>2.- Es conveniente ir subrayando párrafo a párrafo</a:t>
            </a:r>
            <a:r>
              <a:rPr lang="es-ES" dirty="0"/>
              <a:t>. Primero se lee el párrafo y a continuación se subraya</a:t>
            </a:r>
            <a:r>
              <a:rPr lang="es-ES" dirty="0" smtClean="0"/>
              <a:t>.</a:t>
            </a:r>
          </a:p>
          <a:p>
            <a:pPr marL="114300" indent="0">
              <a:buNone/>
            </a:pPr>
            <a:endParaRPr lang="es-PE" dirty="0"/>
          </a:p>
          <a:p>
            <a:r>
              <a:rPr lang="es-ES" b="1" dirty="0"/>
              <a:t>3.- Se subrayan únicamente palabras claves y no frases </a:t>
            </a:r>
            <a:r>
              <a:rPr lang="es-ES" b="1" dirty="0" smtClean="0"/>
              <a:t>enteras, a menos que el objetivo sea hallar ideas principales</a:t>
            </a:r>
            <a:r>
              <a:rPr lang="es-ES" dirty="0" smtClean="0"/>
              <a:t>. </a:t>
            </a:r>
            <a:r>
              <a:rPr lang="es-ES" dirty="0"/>
              <a:t>Por ejemplo:</a:t>
            </a:r>
            <a:endParaRPr lang="es-PE" dirty="0"/>
          </a:p>
          <a:p>
            <a:r>
              <a:rPr lang="es-ES" dirty="0"/>
              <a:t>"Los resultados de las </a:t>
            </a:r>
            <a:r>
              <a:rPr lang="es-ES" u="sng" dirty="0"/>
              <a:t>elecciones</a:t>
            </a:r>
            <a:r>
              <a:rPr lang="es-ES" dirty="0"/>
              <a:t> en </a:t>
            </a:r>
            <a:r>
              <a:rPr lang="es-ES" u="sng" dirty="0"/>
              <a:t>Italia</a:t>
            </a:r>
            <a:r>
              <a:rPr lang="es-ES" dirty="0"/>
              <a:t> han estado muy </a:t>
            </a:r>
            <a:r>
              <a:rPr lang="es-ES" u="sng" dirty="0" smtClean="0"/>
              <a:t>reñidos</a:t>
            </a:r>
            <a:r>
              <a:rPr lang="es-ES" dirty="0" smtClean="0"/>
              <a:t>“</a:t>
            </a:r>
          </a:p>
          <a:p>
            <a:pPr marL="114300" indent="0">
              <a:buNone/>
            </a:pPr>
            <a:endParaRPr lang="es-PE" dirty="0"/>
          </a:p>
        </p:txBody>
      </p:sp>
    </p:spTree>
    <p:extLst>
      <p:ext uri="{BB962C8B-B14F-4D97-AF65-F5344CB8AC3E}">
        <p14:creationId xmlns:p14="http://schemas.microsoft.com/office/powerpoint/2010/main" val="110906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4.- Se pueden utilizar un par de colores</a:t>
            </a:r>
            <a:r>
              <a:rPr lang="es-ES" dirty="0"/>
              <a:t>, uno de ellos para destacar lo más </a:t>
            </a:r>
            <a:r>
              <a:rPr lang="es-ES" dirty="0" smtClean="0"/>
              <a:t>relevante, se sugiere por su buen impacto los colores amarillo y verde (resaltadores). </a:t>
            </a:r>
            <a:endParaRPr lang="es-ES" dirty="0"/>
          </a:p>
          <a:p>
            <a:pPr marL="114300" indent="0">
              <a:buNone/>
            </a:pPr>
            <a:endParaRPr lang="es-PE" dirty="0"/>
          </a:p>
          <a:p>
            <a:pPr algn="just"/>
            <a:r>
              <a:rPr lang="es-ES" b="1" dirty="0"/>
              <a:t>5.- El subrayado </a:t>
            </a:r>
            <a:r>
              <a:rPr lang="es-ES" dirty="0"/>
              <a:t>no debe limitarse a la línea sino que puede</a:t>
            </a:r>
            <a:r>
              <a:rPr lang="es-ES" b="1" dirty="0"/>
              <a:t> incluir otros tipos de señales</a:t>
            </a:r>
            <a:r>
              <a:rPr lang="es-ES" dirty="0"/>
              <a:t>: </a:t>
            </a:r>
            <a:r>
              <a:rPr lang="es-ES" b="1" dirty="0"/>
              <a:t>flechas relacionando ideas, diagramas, pequeños esquemas, signos de interrogación, </a:t>
            </a:r>
            <a:r>
              <a:rPr lang="es-ES" b="1" dirty="0" smtClean="0"/>
              <a:t>etc</a:t>
            </a:r>
            <a:r>
              <a:rPr lang="es-ES" dirty="0"/>
              <a:t>. Todo aquello que sirva para llamar la atención. También se pueden colocar llamados al margen de la hoja para poder colocar el significado de una palabra desconocida.</a:t>
            </a:r>
          </a:p>
          <a:p>
            <a:pPr marL="114300" indent="0">
              <a:buNone/>
            </a:pPr>
            <a:endParaRPr lang="es-PE" dirty="0"/>
          </a:p>
          <a:p>
            <a:endParaRPr lang="es-ES" dirty="0"/>
          </a:p>
        </p:txBody>
      </p:sp>
    </p:spTree>
    <p:extLst>
      <p:ext uri="{BB962C8B-B14F-4D97-AF65-F5344CB8AC3E}">
        <p14:creationId xmlns:p14="http://schemas.microsoft.com/office/powerpoint/2010/main" val="415448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a:bodyPr>
          <a:lstStyle/>
          <a:p>
            <a:pPr algn="just"/>
            <a:r>
              <a:rPr lang="es-ES" dirty="0"/>
              <a:t>Es importante que nos acostumbremos a subrayar solo palabras </a:t>
            </a:r>
            <a:r>
              <a:rPr lang="es-ES" dirty="0" smtClean="0"/>
              <a:t>claves, siguiendo, en lo posible, las siguientes recomendaciones:</a:t>
            </a:r>
          </a:p>
          <a:p>
            <a:endParaRPr lang="es-PE" dirty="0"/>
          </a:p>
          <a:p>
            <a:pPr marL="900113" indent="0">
              <a:buNone/>
              <a:tabLst>
                <a:tab pos="900113" algn="l"/>
              </a:tabLst>
            </a:pPr>
            <a:r>
              <a:rPr lang="es-ES" b="1" dirty="0" smtClean="0">
                <a:solidFill>
                  <a:srgbClr val="0070C0"/>
                </a:solidFill>
              </a:rPr>
              <a:t>	</a:t>
            </a:r>
            <a:r>
              <a:rPr lang="es-ES" b="1" dirty="0">
                <a:solidFill>
                  <a:srgbClr val="0070C0"/>
                </a:solidFill>
              </a:rPr>
              <a:t>Párrafo corto: </a:t>
            </a:r>
            <a:r>
              <a:rPr lang="es-ES" dirty="0">
                <a:solidFill>
                  <a:srgbClr val="0070C0"/>
                </a:solidFill>
              </a:rPr>
              <a:t>3 a 5 palabras claves.</a:t>
            </a:r>
            <a:endParaRPr lang="es-PE" dirty="0">
              <a:solidFill>
                <a:srgbClr val="0070C0"/>
              </a:solidFill>
            </a:endParaRPr>
          </a:p>
          <a:p>
            <a:pPr marL="900113" lvl="0" indent="0">
              <a:buNone/>
              <a:tabLst>
                <a:tab pos="900113" algn="l"/>
              </a:tabLst>
            </a:pPr>
            <a:r>
              <a:rPr lang="es-ES" b="1" dirty="0" smtClean="0">
                <a:solidFill>
                  <a:srgbClr val="0070C0"/>
                </a:solidFill>
              </a:rPr>
              <a:t>Párrafo </a:t>
            </a:r>
            <a:r>
              <a:rPr lang="es-ES" b="1" dirty="0">
                <a:solidFill>
                  <a:srgbClr val="0070C0"/>
                </a:solidFill>
              </a:rPr>
              <a:t>largo:</a:t>
            </a:r>
            <a:r>
              <a:rPr lang="es-ES" dirty="0">
                <a:solidFill>
                  <a:srgbClr val="0070C0"/>
                </a:solidFill>
              </a:rPr>
              <a:t> 7 a 9 palabras claves.</a:t>
            </a:r>
            <a:endParaRPr lang="es-PE" dirty="0">
              <a:solidFill>
                <a:srgbClr val="0070C0"/>
              </a:solidFill>
            </a:endParaRPr>
          </a:p>
          <a:p>
            <a:pPr marL="900113" lvl="0" indent="0">
              <a:buNone/>
              <a:tabLst>
                <a:tab pos="900113" algn="l"/>
              </a:tabLst>
            </a:pPr>
            <a:r>
              <a:rPr lang="es-ES" b="1" dirty="0" smtClean="0">
                <a:solidFill>
                  <a:srgbClr val="0070C0"/>
                </a:solidFill>
              </a:rPr>
              <a:t>	</a:t>
            </a:r>
            <a:r>
              <a:rPr lang="es-ES" dirty="0" smtClean="0">
                <a:solidFill>
                  <a:srgbClr val="0070C0"/>
                </a:solidFill>
              </a:rPr>
              <a:t>Los </a:t>
            </a:r>
            <a:r>
              <a:rPr lang="es-ES" b="1" dirty="0">
                <a:solidFill>
                  <a:srgbClr val="0070C0"/>
                </a:solidFill>
              </a:rPr>
              <a:t>títulos y subtítulos</a:t>
            </a:r>
            <a:r>
              <a:rPr lang="es-ES" dirty="0">
                <a:solidFill>
                  <a:srgbClr val="0070C0"/>
                </a:solidFill>
              </a:rPr>
              <a:t> principales se subrayan por </a:t>
            </a:r>
            <a:r>
              <a:rPr lang="es-ES" dirty="0" smtClean="0">
                <a:solidFill>
                  <a:srgbClr val="0070C0"/>
                </a:solidFill>
              </a:rPr>
              <a:t>	completo.</a:t>
            </a:r>
          </a:p>
          <a:p>
            <a:pPr marL="114300" lvl="0" indent="0">
              <a:buNone/>
            </a:pPr>
            <a:endParaRPr lang="es-PE" dirty="0"/>
          </a:p>
          <a:p>
            <a:endParaRPr lang="es-PE" dirty="0"/>
          </a:p>
          <a:p>
            <a:endParaRPr lang="es-PE" dirty="0"/>
          </a:p>
        </p:txBody>
      </p:sp>
    </p:spTree>
    <p:extLst>
      <p:ext uri="{BB962C8B-B14F-4D97-AF65-F5344CB8AC3E}">
        <p14:creationId xmlns:p14="http://schemas.microsoft.com/office/powerpoint/2010/main" val="249745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Se puede utilizar:</a:t>
            </a:r>
            <a:endParaRPr lang="es-PE" dirty="0"/>
          </a:p>
        </p:txBody>
      </p:sp>
      <p:sp>
        <p:nvSpPr>
          <p:cNvPr id="3" name="Marcador de contenido 2"/>
          <p:cNvSpPr>
            <a:spLocks noGrp="1"/>
          </p:cNvSpPr>
          <p:nvPr>
            <p:ph sz="quarter" idx="1"/>
          </p:nvPr>
        </p:nvSpPr>
        <p:spPr/>
        <p:txBody>
          <a:bodyPr/>
          <a:lstStyle/>
          <a:p>
            <a:r>
              <a:rPr lang="es-PE" dirty="0" smtClean="0"/>
              <a:t>Subrayado simple: _____________</a:t>
            </a:r>
          </a:p>
          <a:p>
            <a:r>
              <a:rPr lang="es-PE" dirty="0" smtClean="0"/>
              <a:t>Subrayado doble: =============</a:t>
            </a:r>
          </a:p>
          <a:p>
            <a:r>
              <a:rPr lang="es-PE" dirty="0" smtClean="0"/>
              <a:t>Subrayado ondulado:</a:t>
            </a:r>
          </a:p>
          <a:p>
            <a:r>
              <a:rPr lang="es-PE" dirty="0" smtClean="0"/>
              <a:t>Subrayado vertical simple:</a:t>
            </a:r>
          </a:p>
          <a:p>
            <a:r>
              <a:rPr lang="es-PE" dirty="0" smtClean="0"/>
              <a:t>Subrayado vertical doble:</a:t>
            </a:r>
          </a:p>
          <a:p>
            <a:r>
              <a:rPr lang="es-PE" dirty="0" smtClean="0"/>
              <a:t>Subrayado vertical ondulado:</a:t>
            </a:r>
            <a:endParaRPr lang="es-PE" dirty="0"/>
          </a:p>
        </p:txBody>
      </p:sp>
      <p:pic>
        <p:nvPicPr>
          <p:cNvPr id="4" name="Imagen 3"/>
          <p:cNvPicPr>
            <a:picLocks noChangeAspect="1"/>
          </p:cNvPicPr>
          <p:nvPr/>
        </p:nvPicPr>
        <p:blipFill>
          <a:blip r:embed="rId2"/>
          <a:stretch>
            <a:fillRect/>
          </a:stretch>
        </p:blipFill>
        <p:spPr>
          <a:xfrm>
            <a:off x="4903470" y="4077072"/>
            <a:ext cx="3848939" cy="2420888"/>
          </a:xfrm>
          <a:prstGeom prst="rect">
            <a:avLst/>
          </a:prstGeom>
        </p:spPr>
      </p:pic>
      <p:sp>
        <p:nvSpPr>
          <p:cNvPr id="5" name="4 Forma libre"/>
          <p:cNvSpPr/>
          <p:nvPr/>
        </p:nvSpPr>
        <p:spPr>
          <a:xfrm>
            <a:off x="3714750" y="2386183"/>
            <a:ext cx="2377440" cy="162707"/>
          </a:xfrm>
          <a:custGeom>
            <a:avLst/>
            <a:gdLst>
              <a:gd name="connsiteX0" fmla="*/ 0 w 2377440"/>
              <a:gd name="connsiteY0" fmla="*/ 94127 h 162707"/>
              <a:gd name="connsiteX1" fmla="*/ 68580 w 2377440"/>
              <a:gd name="connsiteY1" fmla="*/ 82697 h 162707"/>
              <a:gd name="connsiteX2" fmla="*/ 114300 w 2377440"/>
              <a:gd name="connsiteY2" fmla="*/ 59837 h 162707"/>
              <a:gd name="connsiteX3" fmla="*/ 182880 w 2377440"/>
              <a:gd name="connsiteY3" fmla="*/ 48407 h 162707"/>
              <a:gd name="connsiteX4" fmla="*/ 228600 w 2377440"/>
              <a:gd name="connsiteY4" fmla="*/ 36977 h 162707"/>
              <a:gd name="connsiteX5" fmla="*/ 457200 w 2377440"/>
              <a:gd name="connsiteY5" fmla="*/ 25547 h 162707"/>
              <a:gd name="connsiteX6" fmla="*/ 491490 w 2377440"/>
              <a:gd name="connsiteY6" fmla="*/ 48407 h 162707"/>
              <a:gd name="connsiteX7" fmla="*/ 560070 w 2377440"/>
              <a:gd name="connsiteY7" fmla="*/ 82697 h 162707"/>
              <a:gd name="connsiteX8" fmla="*/ 594360 w 2377440"/>
              <a:gd name="connsiteY8" fmla="*/ 116987 h 162707"/>
              <a:gd name="connsiteX9" fmla="*/ 662940 w 2377440"/>
              <a:gd name="connsiteY9" fmla="*/ 162707 h 162707"/>
              <a:gd name="connsiteX10" fmla="*/ 845820 w 2377440"/>
              <a:gd name="connsiteY10" fmla="*/ 151277 h 162707"/>
              <a:gd name="connsiteX11" fmla="*/ 902970 w 2377440"/>
              <a:gd name="connsiteY11" fmla="*/ 139847 h 162707"/>
              <a:gd name="connsiteX12" fmla="*/ 937260 w 2377440"/>
              <a:gd name="connsiteY12" fmla="*/ 116987 h 162707"/>
              <a:gd name="connsiteX13" fmla="*/ 994410 w 2377440"/>
              <a:gd name="connsiteY13" fmla="*/ 94127 h 162707"/>
              <a:gd name="connsiteX14" fmla="*/ 1040130 w 2377440"/>
              <a:gd name="connsiteY14" fmla="*/ 82697 h 162707"/>
              <a:gd name="connsiteX15" fmla="*/ 1085850 w 2377440"/>
              <a:gd name="connsiteY15" fmla="*/ 59837 h 162707"/>
              <a:gd name="connsiteX16" fmla="*/ 1154430 w 2377440"/>
              <a:gd name="connsiteY16" fmla="*/ 36977 h 162707"/>
              <a:gd name="connsiteX17" fmla="*/ 1348740 w 2377440"/>
              <a:gd name="connsiteY17" fmla="*/ 48407 h 162707"/>
              <a:gd name="connsiteX18" fmla="*/ 1394460 w 2377440"/>
              <a:gd name="connsiteY18" fmla="*/ 59837 h 162707"/>
              <a:gd name="connsiteX19" fmla="*/ 1428750 w 2377440"/>
              <a:gd name="connsiteY19" fmla="*/ 94127 h 162707"/>
              <a:gd name="connsiteX20" fmla="*/ 1463040 w 2377440"/>
              <a:gd name="connsiteY20" fmla="*/ 105557 h 162707"/>
              <a:gd name="connsiteX21" fmla="*/ 1497330 w 2377440"/>
              <a:gd name="connsiteY21" fmla="*/ 128417 h 162707"/>
              <a:gd name="connsiteX22" fmla="*/ 1565910 w 2377440"/>
              <a:gd name="connsiteY22" fmla="*/ 151277 h 162707"/>
              <a:gd name="connsiteX23" fmla="*/ 1725930 w 2377440"/>
              <a:gd name="connsiteY23" fmla="*/ 139847 h 162707"/>
              <a:gd name="connsiteX24" fmla="*/ 1760220 w 2377440"/>
              <a:gd name="connsiteY24" fmla="*/ 105557 h 162707"/>
              <a:gd name="connsiteX25" fmla="*/ 1794510 w 2377440"/>
              <a:gd name="connsiteY25" fmla="*/ 94127 h 162707"/>
              <a:gd name="connsiteX26" fmla="*/ 1828800 w 2377440"/>
              <a:gd name="connsiteY26" fmla="*/ 71267 h 162707"/>
              <a:gd name="connsiteX27" fmla="*/ 1908810 w 2377440"/>
              <a:gd name="connsiteY27" fmla="*/ 48407 h 162707"/>
              <a:gd name="connsiteX28" fmla="*/ 2114550 w 2377440"/>
              <a:gd name="connsiteY28" fmla="*/ 59837 h 162707"/>
              <a:gd name="connsiteX29" fmla="*/ 2183130 w 2377440"/>
              <a:gd name="connsiteY29" fmla="*/ 82697 h 162707"/>
              <a:gd name="connsiteX30" fmla="*/ 2263140 w 2377440"/>
              <a:gd name="connsiteY30" fmla="*/ 128417 h 162707"/>
              <a:gd name="connsiteX31" fmla="*/ 2377440 w 2377440"/>
              <a:gd name="connsiteY31" fmla="*/ 128417 h 16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440" h="162707">
                <a:moveTo>
                  <a:pt x="0" y="94127"/>
                </a:moveTo>
                <a:cubicBezTo>
                  <a:pt x="22860" y="90317"/>
                  <a:pt x="46382" y="89356"/>
                  <a:pt x="68580" y="82697"/>
                </a:cubicBezTo>
                <a:cubicBezTo>
                  <a:pt x="84900" y="77801"/>
                  <a:pt x="97980" y="64733"/>
                  <a:pt x="114300" y="59837"/>
                </a:cubicBezTo>
                <a:cubicBezTo>
                  <a:pt x="136498" y="53178"/>
                  <a:pt x="160155" y="52952"/>
                  <a:pt x="182880" y="48407"/>
                </a:cubicBezTo>
                <a:cubicBezTo>
                  <a:pt x="198284" y="45326"/>
                  <a:pt x="213360" y="40787"/>
                  <a:pt x="228600" y="36977"/>
                </a:cubicBezTo>
                <a:cubicBezTo>
                  <a:pt x="311958" y="-18595"/>
                  <a:pt x="272401" y="-2173"/>
                  <a:pt x="457200" y="25547"/>
                </a:cubicBezTo>
                <a:cubicBezTo>
                  <a:pt x="470785" y="27585"/>
                  <a:pt x="479203" y="42264"/>
                  <a:pt x="491490" y="48407"/>
                </a:cubicBezTo>
                <a:cubicBezTo>
                  <a:pt x="543040" y="74182"/>
                  <a:pt x="510935" y="41751"/>
                  <a:pt x="560070" y="82697"/>
                </a:cubicBezTo>
                <a:cubicBezTo>
                  <a:pt x="572488" y="93045"/>
                  <a:pt x="581601" y="107063"/>
                  <a:pt x="594360" y="116987"/>
                </a:cubicBezTo>
                <a:cubicBezTo>
                  <a:pt x="616047" y="133855"/>
                  <a:pt x="662940" y="162707"/>
                  <a:pt x="662940" y="162707"/>
                </a:cubicBezTo>
                <a:cubicBezTo>
                  <a:pt x="723900" y="158897"/>
                  <a:pt x="785016" y="157068"/>
                  <a:pt x="845820" y="151277"/>
                </a:cubicBezTo>
                <a:cubicBezTo>
                  <a:pt x="865160" y="149435"/>
                  <a:pt x="884780" y="146668"/>
                  <a:pt x="902970" y="139847"/>
                </a:cubicBezTo>
                <a:cubicBezTo>
                  <a:pt x="915832" y="135024"/>
                  <a:pt x="924973" y="123130"/>
                  <a:pt x="937260" y="116987"/>
                </a:cubicBezTo>
                <a:cubicBezTo>
                  <a:pt x="955611" y="107811"/>
                  <a:pt x="974945" y="100615"/>
                  <a:pt x="994410" y="94127"/>
                </a:cubicBezTo>
                <a:cubicBezTo>
                  <a:pt x="1009313" y="89159"/>
                  <a:pt x="1025421" y="88213"/>
                  <a:pt x="1040130" y="82697"/>
                </a:cubicBezTo>
                <a:cubicBezTo>
                  <a:pt x="1056084" y="76714"/>
                  <a:pt x="1070030" y="66165"/>
                  <a:pt x="1085850" y="59837"/>
                </a:cubicBezTo>
                <a:cubicBezTo>
                  <a:pt x="1108223" y="50888"/>
                  <a:pt x="1154430" y="36977"/>
                  <a:pt x="1154430" y="36977"/>
                </a:cubicBezTo>
                <a:cubicBezTo>
                  <a:pt x="1219200" y="40787"/>
                  <a:pt x="1284150" y="42256"/>
                  <a:pt x="1348740" y="48407"/>
                </a:cubicBezTo>
                <a:cubicBezTo>
                  <a:pt x="1364378" y="49896"/>
                  <a:pt x="1380821" y="52043"/>
                  <a:pt x="1394460" y="59837"/>
                </a:cubicBezTo>
                <a:cubicBezTo>
                  <a:pt x="1408495" y="67857"/>
                  <a:pt x="1415300" y="85161"/>
                  <a:pt x="1428750" y="94127"/>
                </a:cubicBezTo>
                <a:cubicBezTo>
                  <a:pt x="1438775" y="100810"/>
                  <a:pt x="1452264" y="100169"/>
                  <a:pt x="1463040" y="105557"/>
                </a:cubicBezTo>
                <a:cubicBezTo>
                  <a:pt x="1475327" y="111700"/>
                  <a:pt x="1484777" y="122838"/>
                  <a:pt x="1497330" y="128417"/>
                </a:cubicBezTo>
                <a:cubicBezTo>
                  <a:pt x="1519350" y="138204"/>
                  <a:pt x="1565910" y="151277"/>
                  <a:pt x="1565910" y="151277"/>
                </a:cubicBezTo>
                <a:cubicBezTo>
                  <a:pt x="1619250" y="147467"/>
                  <a:pt x="1673876" y="152095"/>
                  <a:pt x="1725930" y="139847"/>
                </a:cubicBezTo>
                <a:cubicBezTo>
                  <a:pt x="1741665" y="136145"/>
                  <a:pt x="1746770" y="114523"/>
                  <a:pt x="1760220" y="105557"/>
                </a:cubicBezTo>
                <a:cubicBezTo>
                  <a:pt x="1770245" y="98874"/>
                  <a:pt x="1783734" y="99515"/>
                  <a:pt x="1794510" y="94127"/>
                </a:cubicBezTo>
                <a:cubicBezTo>
                  <a:pt x="1806797" y="87984"/>
                  <a:pt x="1816513" y="77410"/>
                  <a:pt x="1828800" y="71267"/>
                </a:cubicBezTo>
                <a:cubicBezTo>
                  <a:pt x="1845198" y="63068"/>
                  <a:pt x="1894161" y="52069"/>
                  <a:pt x="1908810" y="48407"/>
                </a:cubicBezTo>
                <a:cubicBezTo>
                  <a:pt x="1977390" y="52217"/>
                  <a:pt x="2046395" y="51318"/>
                  <a:pt x="2114550" y="59837"/>
                </a:cubicBezTo>
                <a:cubicBezTo>
                  <a:pt x="2138460" y="62826"/>
                  <a:pt x="2163080" y="69331"/>
                  <a:pt x="2183130" y="82697"/>
                </a:cubicBezTo>
                <a:cubicBezTo>
                  <a:pt x="2199711" y="93751"/>
                  <a:pt x="2244683" y="125780"/>
                  <a:pt x="2263140" y="128417"/>
                </a:cubicBezTo>
                <a:cubicBezTo>
                  <a:pt x="2300857" y="133805"/>
                  <a:pt x="2339340" y="128417"/>
                  <a:pt x="2377440" y="12841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cxnSp>
        <p:nvCxnSpPr>
          <p:cNvPr id="7" name="6 Conector recto"/>
          <p:cNvCxnSpPr/>
          <p:nvPr/>
        </p:nvCxnSpPr>
        <p:spPr>
          <a:xfrm>
            <a:off x="4427984" y="2780928"/>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4427984" y="3212976"/>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4499992" y="3212976"/>
            <a:ext cx="0"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Forma libre"/>
          <p:cNvSpPr/>
          <p:nvPr/>
        </p:nvSpPr>
        <p:spPr>
          <a:xfrm>
            <a:off x="4786913" y="3520465"/>
            <a:ext cx="102870" cy="491490"/>
          </a:xfrm>
          <a:custGeom>
            <a:avLst/>
            <a:gdLst>
              <a:gd name="connsiteX0" fmla="*/ 0 w 102870"/>
              <a:gd name="connsiteY0" fmla="*/ 0 h 491490"/>
              <a:gd name="connsiteX1" fmla="*/ 57150 w 102870"/>
              <a:gd name="connsiteY1" fmla="*/ 45720 h 491490"/>
              <a:gd name="connsiteX2" fmla="*/ 91440 w 102870"/>
              <a:gd name="connsiteY2" fmla="*/ 68580 h 491490"/>
              <a:gd name="connsiteX3" fmla="*/ 80010 w 102870"/>
              <a:gd name="connsiteY3" fmla="*/ 137160 h 491490"/>
              <a:gd name="connsiteX4" fmla="*/ 45720 w 102870"/>
              <a:gd name="connsiteY4" fmla="*/ 171450 h 491490"/>
              <a:gd name="connsiteX5" fmla="*/ 57150 w 102870"/>
              <a:gd name="connsiteY5" fmla="*/ 240030 h 491490"/>
              <a:gd name="connsiteX6" fmla="*/ 102870 w 102870"/>
              <a:gd name="connsiteY6" fmla="*/ 308610 h 491490"/>
              <a:gd name="connsiteX7" fmla="*/ 91440 w 102870"/>
              <a:gd name="connsiteY7" fmla="*/ 388620 h 491490"/>
              <a:gd name="connsiteX8" fmla="*/ 68580 w 102870"/>
              <a:gd name="connsiteY8" fmla="*/ 422910 h 491490"/>
              <a:gd name="connsiteX9" fmla="*/ 45720 w 102870"/>
              <a:gd name="connsiteY9" fmla="*/ 491490 h 49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491490">
                <a:moveTo>
                  <a:pt x="0" y="0"/>
                </a:moveTo>
                <a:cubicBezTo>
                  <a:pt x="19050" y="15240"/>
                  <a:pt x="37633" y="31082"/>
                  <a:pt x="57150" y="45720"/>
                </a:cubicBezTo>
                <a:cubicBezTo>
                  <a:pt x="68140" y="53962"/>
                  <a:pt x="88108" y="55253"/>
                  <a:pt x="91440" y="68580"/>
                </a:cubicBezTo>
                <a:cubicBezTo>
                  <a:pt x="97061" y="91063"/>
                  <a:pt x="89422" y="115982"/>
                  <a:pt x="80010" y="137160"/>
                </a:cubicBezTo>
                <a:cubicBezTo>
                  <a:pt x="73445" y="151931"/>
                  <a:pt x="57150" y="160020"/>
                  <a:pt x="45720" y="171450"/>
                </a:cubicBezTo>
                <a:cubicBezTo>
                  <a:pt x="49530" y="194310"/>
                  <a:pt x="48236" y="218637"/>
                  <a:pt x="57150" y="240030"/>
                </a:cubicBezTo>
                <a:cubicBezTo>
                  <a:pt x="67717" y="265391"/>
                  <a:pt x="102870" y="308610"/>
                  <a:pt x="102870" y="308610"/>
                </a:cubicBezTo>
                <a:cubicBezTo>
                  <a:pt x="99060" y="335280"/>
                  <a:pt x="99181" y="362815"/>
                  <a:pt x="91440" y="388620"/>
                </a:cubicBezTo>
                <a:cubicBezTo>
                  <a:pt x="87493" y="401778"/>
                  <a:pt x="75396" y="410983"/>
                  <a:pt x="68580" y="422910"/>
                </a:cubicBezTo>
                <a:cubicBezTo>
                  <a:pt x="42312" y="468879"/>
                  <a:pt x="45720" y="454528"/>
                  <a:pt x="45720" y="4914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3" name="12 Forma libre"/>
          <p:cNvSpPr/>
          <p:nvPr/>
        </p:nvSpPr>
        <p:spPr>
          <a:xfrm>
            <a:off x="4684043" y="3520465"/>
            <a:ext cx="102870" cy="491490"/>
          </a:xfrm>
          <a:custGeom>
            <a:avLst/>
            <a:gdLst>
              <a:gd name="connsiteX0" fmla="*/ 0 w 102870"/>
              <a:gd name="connsiteY0" fmla="*/ 0 h 491490"/>
              <a:gd name="connsiteX1" fmla="*/ 57150 w 102870"/>
              <a:gd name="connsiteY1" fmla="*/ 45720 h 491490"/>
              <a:gd name="connsiteX2" fmla="*/ 91440 w 102870"/>
              <a:gd name="connsiteY2" fmla="*/ 68580 h 491490"/>
              <a:gd name="connsiteX3" fmla="*/ 80010 w 102870"/>
              <a:gd name="connsiteY3" fmla="*/ 137160 h 491490"/>
              <a:gd name="connsiteX4" fmla="*/ 45720 w 102870"/>
              <a:gd name="connsiteY4" fmla="*/ 171450 h 491490"/>
              <a:gd name="connsiteX5" fmla="*/ 57150 w 102870"/>
              <a:gd name="connsiteY5" fmla="*/ 240030 h 491490"/>
              <a:gd name="connsiteX6" fmla="*/ 102870 w 102870"/>
              <a:gd name="connsiteY6" fmla="*/ 308610 h 491490"/>
              <a:gd name="connsiteX7" fmla="*/ 91440 w 102870"/>
              <a:gd name="connsiteY7" fmla="*/ 388620 h 491490"/>
              <a:gd name="connsiteX8" fmla="*/ 68580 w 102870"/>
              <a:gd name="connsiteY8" fmla="*/ 422910 h 491490"/>
              <a:gd name="connsiteX9" fmla="*/ 45720 w 102870"/>
              <a:gd name="connsiteY9" fmla="*/ 491490 h 49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491490">
                <a:moveTo>
                  <a:pt x="0" y="0"/>
                </a:moveTo>
                <a:cubicBezTo>
                  <a:pt x="19050" y="15240"/>
                  <a:pt x="37633" y="31082"/>
                  <a:pt x="57150" y="45720"/>
                </a:cubicBezTo>
                <a:cubicBezTo>
                  <a:pt x="68140" y="53962"/>
                  <a:pt x="88108" y="55253"/>
                  <a:pt x="91440" y="68580"/>
                </a:cubicBezTo>
                <a:cubicBezTo>
                  <a:pt x="97061" y="91063"/>
                  <a:pt x="89422" y="115982"/>
                  <a:pt x="80010" y="137160"/>
                </a:cubicBezTo>
                <a:cubicBezTo>
                  <a:pt x="73445" y="151931"/>
                  <a:pt x="57150" y="160020"/>
                  <a:pt x="45720" y="171450"/>
                </a:cubicBezTo>
                <a:cubicBezTo>
                  <a:pt x="49530" y="194310"/>
                  <a:pt x="48236" y="218637"/>
                  <a:pt x="57150" y="240030"/>
                </a:cubicBezTo>
                <a:cubicBezTo>
                  <a:pt x="67717" y="265391"/>
                  <a:pt x="102870" y="308610"/>
                  <a:pt x="102870" y="308610"/>
                </a:cubicBezTo>
                <a:cubicBezTo>
                  <a:pt x="99060" y="335280"/>
                  <a:pt x="99181" y="362815"/>
                  <a:pt x="91440" y="388620"/>
                </a:cubicBezTo>
                <a:cubicBezTo>
                  <a:pt x="87493" y="401778"/>
                  <a:pt x="75396" y="410983"/>
                  <a:pt x="68580" y="422910"/>
                </a:cubicBezTo>
                <a:cubicBezTo>
                  <a:pt x="42312" y="468879"/>
                  <a:pt x="45720" y="454528"/>
                  <a:pt x="45720" y="4914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277410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222</TotalTime>
  <Words>501</Words>
  <Application>Microsoft Office PowerPoint</Application>
  <PresentationFormat>Presentación en pantalla (4:3)</PresentationFormat>
  <Paragraphs>54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Origen</vt:lpstr>
      <vt:lpstr>TEMA: SUBRAYADO, SUMILLADO.</vt:lpstr>
      <vt:lpstr>.TÉCNICAS DE ESTUDIO</vt:lpstr>
      <vt:lpstr>Presentación de PowerPoint</vt:lpstr>
      <vt:lpstr>SUBRAYADO</vt:lpstr>
      <vt:lpstr>EL SUBRAYADO</vt:lpstr>
      <vt:lpstr>RECOMENDACIONES PARA UN BUEN SUBRAYADO</vt:lpstr>
      <vt:lpstr>Presentación de PowerPoint</vt:lpstr>
      <vt:lpstr>Presentación de PowerPoint</vt:lpstr>
      <vt:lpstr>Se puede utilizar:</vt:lpstr>
      <vt:lpstr>SUMILLADO</vt:lpstr>
      <vt:lpstr>El sumillado o notas al margen</vt:lpstr>
      <vt:lpstr>PASOS PARA EL SUMILLADO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vocación</dc:title>
  <dc:creator>intel</dc:creator>
  <cp:lastModifiedBy>Mapi</cp:lastModifiedBy>
  <cp:revision>40</cp:revision>
  <dcterms:created xsi:type="dcterms:W3CDTF">2016-03-22T10:49:53Z</dcterms:created>
  <dcterms:modified xsi:type="dcterms:W3CDTF">2017-05-03T11:12:38Z</dcterms:modified>
</cp:coreProperties>
</file>