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5" r:id="rId8"/>
    <p:sldId id="266" r:id="rId9"/>
    <p:sldId id="282" r:id="rId10"/>
    <p:sldId id="284" r:id="rId11"/>
    <p:sldId id="283" r:id="rId12"/>
    <p:sldId id="285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s-ES" altLang="ja-JP" smtClean="0"/>
              <a:t>Haga clic para modificar el estilo de subtítulo del patrón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s-ES" altLang="ja-JP" smtClean="0"/>
              <a:t>Haga clic para modificar el estilo de subtítulo del patrón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es-ES" altLang="ja-JP" smtClean="0"/>
              <a:t>Haga clic para modificar el estilo de título del patrón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s-ES" altLang="ja-JP" smtClean="0"/>
              <a:t>Haga clic en el icono para agregar una imagen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s-ES" altLang="ja-JP" smtClean="0"/>
              <a:t>Haga clic para modificar el estilo de texto del patrón</a:t>
            </a:r>
          </a:p>
          <a:p>
            <a:pPr lvl="1"/>
            <a:r>
              <a:rPr kumimoji="1" lang="es-ES" altLang="ja-JP" smtClean="0"/>
              <a:t>Segundo nivel</a:t>
            </a:r>
          </a:p>
          <a:p>
            <a:pPr lvl="2"/>
            <a:r>
              <a:rPr kumimoji="1" lang="es-ES" altLang="ja-JP" smtClean="0"/>
              <a:t>Tercer nivel</a:t>
            </a:r>
          </a:p>
          <a:p>
            <a:pPr lvl="3"/>
            <a:r>
              <a:rPr kumimoji="1" lang="es-ES" altLang="ja-JP" smtClean="0"/>
              <a:t>Cuarto nivel</a:t>
            </a:r>
          </a:p>
          <a:p>
            <a:pPr lvl="4"/>
            <a:r>
              <a:rPr kumimoji="1" lang="es-ES" altLang="ja-JP" smtClean="0"/>
              <a:t>Quinto nivel</a:t>
            </a:r>
            <a:endParaRPr 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668A49F9-7B18-44EA-B1C2-2C9C95D30537}" type="datetimeFigureOut">
              <a:rPr lang="es-PE" smtClean="0"/>
              <a:pPr/>
              <a:t>24/03/2017</a:t>
            </a:fld>
            <a:endParaRPr lang="es-PE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s-PE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0321941E-A89F-4E45-91ED-620D0462E78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l-VY6eNivk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gI6yutfBng" TargetMode="External"/><Relationship Id="rId2" Type="http://schemas.openxmlformats.org/officeDocument/2006/relationships/hyperlink" Target="https://www.youtube.com/watch?v=Rv7sCnW1jI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//upload.wikimedia.org/wikipedia/commons/e/ea/Componentes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https://www.fondosni.com/images/2011-12-03/tabla%20electronica%20nubosa-9290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5825" cy="68580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>
            <a:normAutofit/>
          </a:bodyPr>
          <a:lstStyle/>
          <a:p>
            <a:r>
              <a:rPr lang="es-PE" sz="5400" dirty="0" smtClean="0">
                <a:solidFill>
                  <a:schemeClr val="tx1"/>
                </a:solidFill>
              </a:rPr>
              <a:t>Electrónica Básica</a:t>
            </a:r>
            <a:endParaRPr lang="es-PE" sz="54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PE" sz="3600" dirty="0" smtClean="0">
                <a:solidFill>
                  <a:schemeClr val="tx1"/>
                </a:solidFill>
              </a:rPr>
              <a:t>Syllabus 2017-I</a:t>
            </a:r>
          </a:p>
          <a:p>
            <a:r>
              <a:rPr lang="es-PE" sz="2400" dirty="0" smtClean="0">
                <a:solidFill>
                  <a:schemeClr val="tx1"/>
                </a:solidFill>
              </a:rPr>
              <a:t>Julio R. Lopez Huaman</a:t>
            </a:r>
          </a:p>
          <a:p>
            <a:r>
              <a:rPr lang="es-PE" sz="2400" dirty="0" smtClean="0">
                <a:solidFill>
                  <a:schemeClr val="tx1"/>
                </a:solidFill>
              </a:rPr>
              <a:t>(Ing. Electrónico)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uelve Los Simuladores en 2014 (la pelicula) !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724194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051720" y="6021288"/>
            <a:ext cx="510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hlinkClick r:id="rId3"/>
              </a:rPr>
              <a:t>https://</a:t>
            </a:r>
            <a:r>
              <a:rPr lang="es-PE" dirty="0" smtClean="0">
                <a:hlinkClick r:id="rId3"/>
              </a:rPr>
              <a:t>www.youtube.com/watch?v=Yl-VY6eNivk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85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536" y="5517232"/>
            <a:ext cx="8229600" cy="1143000"/>
          </a:xfrm>
        </p:spPr>
        <p:txBody>
          <a:bodyPr>
            <a:noAutofit/>
          </a:bodyPr>
          <a:lstStyle/>
          <a:p>
            <a:r>
              <a:rPr lang="es-PE" sz="2400" dirty="0">
                <a:hlinkClick r:id="rId2"/>
              </a:rPr>
              <a:t/>
            </a:r>
            <a:br>
              <a:rPr lang="es-PE" sz="2400" dirty="0">
                <a:hlinkClick r:id="rId2"/>
              </a:rPr>
            </a:br>
            <a:r>
              <a:rPr lang="es-PE" sz="2000" dirty="0" smtClean="0"/>
              <a:t>Tráiler </a:t>
            </a:r>
            <a:r>
              <a:rPr lang="es-PE" sz="2000" dirty="0" smtClean="0">
                <a:hlinkClick r:id="rId2"/>
              </a:rPr>
              <a:t>https</a:t>
            </a:r>
            <a:r>
              <a:rPr lang="es-PE" sz="2000" dirty="0">
                <a:hlinkClick r:id="rId2"/>
              </a:rPr>
              <a:t>://</a:t>
            </a:r>
            <a:r>
              <a:rPr lang="es-PE" sz="2000" dirty="0" smtClean="0">
                <a:hlinkClick r:id="rId2"/>
              </a:rPr>
              <a:t>www.youtube.com/watch?v=Rv7sCnW1jIA</a:t>
            </a:r>
            <a:r>
              <a:rPr lang="es-PE" sz="2000" dirty="0"/>
              <a:t/>
            </a:r>
            <a:br>
              <a:rPr lang="es-PE" sz="2000" dirty="0"/>
            </a:br>
            <a:r>
              <a:rPr lang="es-PE" sz="2000" dirty="0" smtClean="0"/>
              <a:t>Película </a:t>
            </a:r>
            <a:r>
              <a:rPr lang="es-PE" sz="2000" dirty="0" smtClean="0">
                <a:hlinkClick r:id="rId3"/>
              </a:rPr>
              <a:t>https</a:t>
            </a:r>
            <a:r>
              <a:rPr lang="es-PE" sz="2000" dirty="0">
                <a:hlinkClick r:id="rId3"/>
              </a:rPr>
              <a:t>://</a:t>
            </a:r>
            <a:r>
              <a:rPr lang="es-PE" sz="2000" dirty="0" smtClean="0">
                <a:hlinkClick r:id="rId3"/>
              </a:rPr>
              <a:t>www.youtube.com/watch?v=ygI6yutfBng</a:t>
            </a:r>
            <a:r>
              <a:rPr lang="es-PE" sz="2000" dirty="0" smtClean="0"/>
              <a:t> </a:t>
            </a:r>
            <a:r>
              <a:rPr lang="es-PE" sz="2400" dirty="0"/>
              <a:t/>
            </a:r>
            <a:br>
              <a:rPr lang="es-PE" sz="2400" dirty="0"/>
            </a:br>
            <a:endParaRPr lang="es-PE" sz="2400" dirty="0"/>
          </a:p>
        </p:txBody>
      </p:sp>
      <p:pic>
        <p:nvPicPr>
          <p:cNvPr id="1026" name="Picture 2" descr="Resultado de imagen para PELICULA EL MEDICO 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68" y="332656"/>
            <a:ext cx="662473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8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https://www.fondosni.com/images/2011-12-03/tabla%20electronica%20nubosa-9290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5825" cy="68580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>
            <a:normAutofit/>
          </a:bodyPr>
          <a:lstStyle/>
          <a:p>
            <a:r>
              <a:rPr lang="es-PE" sz="5400" dirty="0" smtClean="0">
                <a:solidFill>
                  <a:schemeClr val="tx1"/>
                </a:solidFill>
              </a:rPr>
              <a:t>Electrónica Básica</a:t>
            </a:r>
            <a:endParaRPr lang="es-PE" sz="54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PE" sz="3600" dirty="0" smtClean="0">
                <a:solidFill>
                  <a:schemeClr val="tx1"/>
                </a:solidFill>
              </a:rPr>
              <a:t>Syllabus 2017-I</a:t>
            </a:r>
          </a:p>
        </p:txBody>
      </p:sp>
    </p:spTree>
    <p:extLst>
      <p:ext uri="{BB962C8B-B14F-4D97-AF65-F5344CB8AC3E}">
        <p14:creationId xmlns:p14="http://schemas.microsoft.com/office/powerpoint/2010/main" val="20624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PE" dirty="0" smtClean="0"/>
              <a:t>¿Qué es la electrónica?</a:t>
            </a:r>
            <a:endParaRPr lang="es-PE" dirty="0"/>
          </a:p>
        </p:txBody>
      </p:sp>
      <p:pic>
        <p:nvPicPr>
          <p:cNvPr id="34818" name="Picture 2" descr="http://www.arqhys.com/construcciones/fotos/construcciones/Infraestructura-de-Telecomunicacion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76263"/>
            <a:ext cx="2724150" cy="3429001"/>
          </a:xfrm>
          <a:prstGeom prst="rect">
            <a:avLst/>
          </a:prstGeom>
          <a:noFill/>
        </p:spPr>
      </p:pic>
      <p:pic>
        <p:nvPicPr>
          <p:cNvPr id="34820" name="Picture 4" descr="http://3.bp.blogspot.com/_BRKLO_4dDZQ/TO7cSSwP2YI/AAAAAAAAAAw/APOq3NvZzMU/s1600/9d86814578fea849c9adff8e19c0b5c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376263"/>
            <a:ext cx="3432430" cy="3384376"/>
          </a:xfrm>
          <a:prstGeom prst="rect">
            <a:avLst/>
          </a:prstGeom>
          <a:noFill/>
        </p:spPr>
      </p:pic>
      <p:pic>
        <p:nvPicPr>
          <p:cNvPr id="34822" name="Picture 6" descr="http://t0.gstatic.com/images?q=tbn:ANd9GcQfzSKXbKowtiRPiZNkAapXpLSNFNHBxUOQl3-knaoGdSkofhY9_zpBEk_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3874" y="2376263"/>
            <a:ext cx="2502622" cy="338437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395536" y="119675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</a:t>
            </a:r>
            <a:r>
              <a:rPr lang="es-ES" b="1" dirty="0" smtClean="0"/>
              <a:t>electrónica</a:t>
            </a:r>
            <a:r>
              <a:rPr lang="es-ES" dirty="0" smtClean="0"/>
              <a:t> es la rama de la física y especialización de la ingeniería, que estudia y </a:t>
            </a:r>
          </a:p>
          <a:p>
            <a:r>
              <a:rPr lang="es-ES" dirty="0" smtClean="0"/>
              <a:t>emplea sistemas cuyo funcionamiento se basa en la conducción y el control del flujo </a:t>
            </a:r>
          </a:p>
          <a:p>
            <a:r>
              <a:rPr lang="es-ES" dirty="0" smtClean="0"/>
              <a:t>microscópico de los electrones u otras partículas cargadas eléctricamente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467544" y="5949280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Comunicaciones</a:t>
            </a:r>
            <a:endParaRPr lang="es-PE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491880" y="5949280"/>
            <a:ext cx="2250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Automatización</a:t>
            </a:r>
            <a:endParaRPr lang="es-PE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804248" y="5949280"/>
            <a:ext cx="1718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Informática</a:t>
            </a:r>
            <a:endParaRPr lang="es-P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es-PE" sz="3600" b="1" dirty="0"/>
              <a:t>PRIMERA UNIDAD PRINCIPIOS BASICOS SOBRE LA </a:t>
            </a:r>
            <a:r>
              <a:rPr lang="es-PE" sz="3600" b="1" dirty="0" smtClean="0"/>
              <a:t>ELECTRONICA </a:t>
            </a:r>
            <a:r>
              <a:rPr lang="es-PE" sz="3600" b="1" dirty="0"/>
              <a:t>BASICA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51520" y="1484784"/>
          <a:ext cx="8496944" cy="2691349"/>
        </p:xfrm>
        <a:graphic>
          <a:graphicData uri="http://schemas.openxmlformats.org/drawingml/2006/table">
            <a:tbl>
              <a:tblPr/>
              <a:tblGrid>
                <a:gridCol w="4248472"/>
                <a:gridCol w="4248472"/>
              </a:tblGrid>
              <a:tr h="25336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44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 smtClean="0">
                          <a:latin typeface="Arial"/>
                          <a:ea typeface="Times New Roman"/>
                          <a:cs typeface="Times New Roman"/>
                        </a:rPr>
                        <a:t>Contenidos Conceptuales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latin typeface="Arial"/>
                          <a:ea typeface="Times New Roman"/>
                          <a:cs typeface="Times New Roman"/>
                        </a:rPr>
                        <a:t>Contenidos Procedimentales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51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 smtClean="0">
                          <a:latin typeface="Arial"/>
                          <a:ea typeface="Times New Roman"/>
                          <a:cs typeface="Times New Roman"/>
                        </a:rPr>
                        <a:t>Evolución de la electrónica.</a:t>
                      </a:r>
                      <a:endParaRPr lang="es-PE" sz="16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 smtClean="0">
                          <a:latin typeface="Arial"/>
                          <a:ea typeface="Times New Roman"/>
                          <a:cs typeface="Times New Roman"/>
                        </a:rPr>
                        <a:t>Componentes electrónicos</a:t>
                      </a:r>
                      <a:endParaRPr lang="es-PE" sz="16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 smtClean="0">
                          <a:latin typeface="Arial"/>
                          <a:ea typeface="Times New Roman"/>
                          <a:cs typeface="Times New Roman"/>
                        </a:rPr>
                        <a:t>Circuitos integrados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Evolución de la electrónica.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Historia de la electrónica.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Componentes electrónicos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Componentes pasivos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Componentes </a:t>
                      </a:r>
                      <a:r>
                        <a:rPr lang="es-PE" sz="1600" dirty="0" smtClean="0">
                          <a:latin typeface="Arial"/>
                          <a:ea typeface="Times New Roman"/>
                          <a:cs typeface="Times New Roman"/>
                        </a:rPr>
                        <a:t>activos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 smtClean="0">
                          <a:latin typeface="Arial"/>
                          <a:ea typeface="Times New Roman"/>
                          <a:cs typeface="Times New Roman"/>
                        </a:rPr>
                        <a:t>Circuitos </a:t>
                      </a: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integrados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8" descr="File:Componente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t="23367"/>
          <a:stretch>
            <a:fillRect/>
          </a:stretch>
        </p:blipFill>
        <p:spPr bwMode="auto">
          <a:xfrm>
            <a:off x="2267744" y="4293096"/>
            <a:ext cx="4451648" cy="2345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s-PE" sz="3200" b="1" dirty="0" smtClean="0"/>
              <a:t/>
            </a:r>
            <a:br>
              <a:rPr lang="es-PE" sz="3200" b="1" dirty="0" smtClean="0"/>
            </a:br>
            <a:r>
              <a:rPr lang="es-PE" sz="3200" b="1" dirty="0"/>
              <a:t/>
            </a:r>
            <a:br>
              <a:rPr lang="es-PE" sz="3200" b="1" dirty="0"/>
            </a:br>
            <a:r>
              <a:rPr lang="es-PE" sz="3200" b="1" dirty="0" smtClean="0"/>
              <a:t/>
            </a:r>
            <a:br>
              <a:rPr lang="es-PE" sz="3200" b="1" dirty="0" smtClean="0"/>
            </a:br>
            <a:r>
              <a:rPr lang="es-PE" sz="3200" b="1" dirty="0" smtClean="0"/>
              <a:t>SEGUNDA </a:t>
            </a:r>
            <a:r>
              <a:rPr lang="es-PE" sz="3200" b="1" dirty="0"/>
              <a:t>UNIDAD ENERGIA ELECTRICA </a:t>
            </a:r>
            <a:r>
              <a:rPr lang="es-PE" sz="3200" dirty="0"/>
              <a:t/>
            </a:r>
            <a:br>
              <a:rPr lang="es-PE" sz="3200" dirty="0"/>
            </a:b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23528" y="1268760"/>
          <a:ext cx="8568954" cy="3245702"/>
        </p:xfrm>
        <a:graphic>
          <a:graphicData uri="http://schemas.openxmlformats.org/drawingml/2006/table">
            <a:tbl>
              <a:tblPr/>
              <a:tblGrid>
                <a:gridCol w="4284477"/>
                <a:gridCol w="4284477"/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08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latin typeface="Arial"/>
                          <a:ea typeface="Times New Roman"/>
                          <a:cs typeface="Times New Roman"/>
                        </a:rPr>
                        <a:t>Contenidos Conceptuales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/>
                          <a:ea typeface="Times New Roman"/>
                          <a:cs typeface="Times New Roman"/>
                        </a:rPr>
                        <a:t>Contenidos Procedimentales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8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Introducción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Generación y transmisión de energía eléctrica.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 Distribución de energía eléctrica.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Distribución en media tensión.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Distribución en baja tensión.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Sistemas de energía ininterrumpida.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Calidad de suministro de energía.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Organismos reguladores.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Calculo de cargas de una sala de equipos.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Calculo de autonomía de un sistema de energía interrumpida.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8" descr="http://t3.gstatic.com/images?q=tbn:ANd9GcRMjn3yeO2iGmZFcUAl565IzDa0ynfqv9tRyo_r_tR-cFVY1uK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25144"/>
            <a:ext cx="2880320" cy="191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s-PE" sz="3200" b="1" dirty="0"/>
              <a:t>TERCERA UNIDAD CORRIENTE CONTINUA Y SISTEMAS </a:t>
            </a:r>
            <a:r>
              <a:rPr lang="es-PE" sz="3200" b="1" dirty="0" smtClean="0"/>
              <a:t>ESTABILIZADOS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51520" y="1484785"/>
          <a:ext cx="8496944" cy="2405647"/>
        </p:xfrm>
        <a:graphic>
          <a:graphicData uri="http://schemas.openxmlformats.org/drawingml/2006/table">
            <a:tbl>
              <a:tblPr/>
              <a:tblGrid>
                <a:gridCol w="4248472"/>
                <a:gridCol w="4248472"/>
              </a:tblGrid>
              <a:tr h="25103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036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/>
                          <a:ea typeface="Times New Roman"/>
                          <a:cs typeface="Times New Roman"/>
                        </a:rPr>
                        <a:t>Contenidos Conceptuales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/>
                          <a:ea typeface="Times New Roman"/>
                          <a:cs typeface="Times New Roman"/>
                        </a:rPr>
                        <a:t>Contenidos Procedimentales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latin typeface="Arial"/>
                          <a:ea typeface="Times New Roman"/>
                          <a:cs typeface="Times New Roman"/>
                        </a:rPr>
                        <a:t>Fundamentos principales de la energía rectificada.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latin typeface="Arial"/>
                          <a:ea typeface="Times New Roman"/>
                          <a:cs typeface="Times New Roman"/>
                        </a:rPr>
                        <a:t>Rectificadores de corriente alterna a corriente continua.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latin typeface="Arial"/>
                          <a:ea typeface="Times New Roman"/>
                          <a:cs typeface="Times New Roman"/>
                        </a:rPr>
                        <a:t>Sistemas de almacenamiento de energía continúa.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Calculo de cargas de corriente continua de una sala de equipos.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Calculo de autonomía de un sistema de energía continua.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3568" y="4005064"/>
            <a:ext cx="3546624" cy="260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r>
              <a:rPr lang="es-PE" sz="3200" b="1" dirty="0"/>
              <a:t>CUARTA UNIDAD SISTEMA DE PUESTA DE </a:t>
            </a:r>
            <a:r>
              <a:rPr lang="es-PE" sz="3200" b="1" dirty="0" smtClean="0"/>
              <a:t>TIERRA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51520" y="1844824"/>
          <a:ext cx="8496944" cy="1844594"/>
        </p:xfrm>
        <a:graphic>
          <a:graphicData uri="http://schemas.openxmlformats.org/drawingml/2006/table">
            <a:tbl>
              <a:tblPr/>
              <a:tblGrid>
                <a:gridCol w="4248472"/>
                <a:gridCol w="4248472"/>
              </a:tblGrid>
              <a:tr h="15846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13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/>
                          <a:ea typeface="Times New Roman"/>
                          <a:cs typeface="Times New Roman"/>
                        </a:rPr>
                        <a:t>Contenidos Conceptuales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/>
                          <a:ea typeface="Times New Roman"/>
                          <a:cs typeface="Times New Roman"/>
                        </a:rPr>
                        <a:t>Contenidos Procedimentales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37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Sistema de pozos a tierra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Sistema de protección contra descargas atmosféricas.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Diseño de un sistema de protección con puesta a tierra.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5" descr="ANd9GcQSvxFkpSCcY75B1_4eL7hTbBPtsfC1Ito32CiKrpGp4vbl8uWzC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861048"/>
            <a:ext cx="2808287" cy="265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r>
              <a:rPr lang="es-PE" sz="3200" b="1" dirty="0"/>
              <a:t>QUINTA UNIDAD SISTEMA DE ENERGIA SOLAR</a:t>
            </a:r>
            <a:endParaRPr lang="es-PE" sz="3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51520" y="1844824"/>
          <a:ext cx="8496944" cy="2123672"/>
        </p:xfrm>
        <a:graphic>
          <a:graphicData uri="http://schemas.openxmlformats.org/drawingml/2006/table">
            <a:tbl>
              <a:tblPr/>
              <a:tblGrid>
                <a:gridCol w="4248472"/>
                <a:gridCol w="4248472"/>
              </a:tblGrid>
              <a:tr h="19291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60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/>
                          <a:ea typeface="Times New Roman"/>
                          <a:cs typeface="Times New Roman"/>
                        </a:rPr>
                        <a:t>Contenidos Conceptuales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/>
                          <a:ea typeface="Times New Roman"/>
                          <a:cs typeface="Times New Roman"/>
                        </a:rPr>
                        <a:t>Contenidos Procedimentales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Paneles solares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Reguladores solares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Calculo de cargas de un sistema fotovoltaico.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Calculo de autonomía de un sistema fotovoltaico.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 descr="http://www.dforcesolar.com/wp-content/uploads/2012/03/panelessolar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077072"/>
            <a:ext cx="3347864" cy="25108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r>
              <a:rPr lang="es-PE" sz="3200" b="1" dirty="0"/>
              <a:t>SEXTA UNIDAD EQUIPOS DE MEDICION</a:t>
            </a:r>
            <a:endParaRPr lang="es-PE" sz="3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51520" y="1556792"/>
          <a:ext cx="8496944" cy="1557130"/>
        </p:xfrm>
        <a:graphic>
          <a:graphicData uri="http://schemas.openxmlformats.org/drawingml/2006/table">
            <a:tbl>
              <a:tblPr/>
              <a:tblGrid>
                <a:gridCol w="4248472"/>
                <a:gridCol w="4248472"/>
              </a:tblGrid>
              <a:tr h="22933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145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/>
                          <a:ea typeface="Times New Roman"/>
                          <a:cs typeface="Times New Roman"/>
                        </a:rPr>
                        <a:t>Contenidos Conceptuales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>
                          <a:latin typeface="Arial"/>
                          <a:ea typeface="Times New Roman"/>
                          <a:cs typeface="Times New Roman"/>
                        </a:rPr>
                        <a:t>Contenidos Procedimentales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62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latin typeface="Arial"/>
                          <a:ea typeface="Times New Roman"/>
                          <a:cs typeface="Times New Roman"/>
                        </a:rPr>
                        <a:t>Unidades de medición.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latin typeface="Arial"/>
                          <a:ea typeface="Times New Roman"/>
                          <a:cs typeface="Times New Roman"/>
                        </a:rPr>
                        <a:t>Descripción de equipos de medición.</a:t>
                      </a:r>
                      <a:endParaRPr lang="es-P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300355" algn="l"/>
                        </a:tabLst>
                      </a:pPr>
                      <a:r>
                        <a:rPr lang="es-PE" sz="1600" dirty="0">
                          <a:latin typeface="Arial"/>
                          <a:ea typeface="Times New Roman"/>
                          <a:cs typeface="Times New Roman"/>
                        </a:rPr>
                        <a:t>Toma de mediciones en un cuarto de comunicaciones.</a:t>
                      </a:r>
                      <a:endParaRPr lang="es-P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10" descr="Picture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356992"/>
            <a:ext cx="3960440" cy="32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es-PE" dirty="0" smtClean="0"/>
              <a:t>Calificación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48708" cy="4429151"/>
          </a:xfrm>
        </p:spPr>
        <p:txBody>
          <a:bodyPr>
            <a:normAutofit/>
          </a:bodyPr>
          <a:lstStyle/>
          <a:p>
            <a:r>
              <a:rPr lang="es-PE" dirty="0" smtClean="0"/>
              <a:t>Evaluación permanente	25%		5 puntos</a:t>
            </a:r>
          </a:p>
          <a:p>
            <a:r>
              <a:rPr lang="es-PE" dirty="0" smtClean="0"/>
              <a:t>Examen parcial 		25%		5 puntos</a:t>
            </a:r>
          </a:p>
          <a:p>
            <a:r>
              <a:rPr lang="es-PE" dirty="0"/>
              <a:t>Evaluación permanente	25</a:t>
            </a:r>
            <a:r>
              <a:rPr lang="es-PE" dirty="0" smtClean="0"/>
              <a:t>%		</a:t>
            </a:r>
            <a:r>
              <a:rPr lang="es-PE" dirty="0"/>
              <a:t>5 </a:t>
            </a:r>
            <a:r>
              <a:rPr lang="es-PE" dirty="0" smtClean="0"/>
              <a:t>puntos</a:t>
            </a:r>
          </a:p>
          <a:p>
            <a:r>
              <a:rPr lang="es-PE" dirty="0" smtClean="0"/>
              <a:t>Examen Final 		25%		5 </a:t>
            </a:r>
            <a:r>
              <a:rPr lang="es-PE" dirty="0"/>
              <a:t>puntos</a:t>
            </a:r>
          </a:p>
          <a:p>
            <a:pPr marL="400050" lvl="1" indent="0">
              <a:buNone/>
            </a:pPr>
            <a:r>
              <a:rPr lang="es-PE" sz="2400" i="1" dirty="0" smtClean="0"/>
              <a:t>Evaluación permanente</a:t>
            </a:r>
          </a:p>
          <a:p>
            <a:pPr marL="400050" lvl="1" indent="0">
              <a:buNone/>
            </a:pPr>
            <a:r>
              <a:rPr lang="es-PE" sz="2400" i="1" dirty="0"/>
              <a:t>	</a:t>
            </a:r>
            <a:r>
              <a:rPr lang="es-PE" sz="2400" i="1" dirty="0" smtClean="0"/>
              <a:t>Promedio Trabajos		40%		2 puntos</a:t>
            </a:r>
          </a:p>
          <a:p>
            <a:pPr marL="400050" lvl="1" indent="0">
              <a:buNone/>
            </a:pPr>
            <a:r>
              <a:rPr lang="es-PE" sz="2400" i="1" dirty="0"/>
              <a:t>	</a:t>
            </a:r>
            <a:r>
              <a:rPr lang="es-PE" sz="2400" i="1" dirty="0" smtClean="0"/>
              <a:t>Evaluación Practica		40%		2 </a:t>
            </a:r>
            <a:r>
              <a:rPr lang="es-PE" sz="2400" i="1" dirty="0"/>
              <a:t>puntos</a:t>
            </a:r>
            <a:endParaRPr lang="es-PE" sz="2400" i="1" dirty="0" smtClean="0"/>
          </a:p>
          <a:p>
            <a:pPr marL="400050" lvl="1" indent="0">
              <a:buNone/>
            </a:pPr>
            <a:r>
              <a:rPr lang="es-PE" sz="2400" i="1" dirty="0"/>
              <a:t>	</a:t>
            </a:r>
            <a:r>
              <a:rPr lang="es-PE" sz="2400" i="1" dirty="0" smtClean="0"/>
              <a:t>Participación en Clase	20%		1 punto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80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361</TotalTime>
  <Words>320</Words>
  <Application>Microsoft Office PowerPoint</Application>
  <PresentationFormat>Presentación en pantalla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ＭＳ 明朝</vt:lpstr>
      <vt:lpstr>ＭＳ Ｐゴシック</vt:lpstr>
      <vt:lpstr>Arial</vt:lpstr>
      <vt:lpstr>Calibri</vt:lpstr>
      <vt:lpstr>Cambria</vt:lpstr>
      <vt:lpstr>Constantia</vt:lpstr>
      <vt:lpstr>HG明朝E</vt:lpstr>
      <vt:lpstr>Symbol</vt:lpstr>
      <vt:lpstr>Times New Roman</vt:lpstr>
      <vt:lpstr>Wingdings</vt:lpstr>
      <vt:lpstr>Tema1</vt:lpstr>
      <vt:lpstr>Electrónica Básica</vt:lpstr>
      <vt:lpstr>¿Qué es la electrónica?</vt:lpstr>
      <vt:lpstr>PRIMERA UNIDAD PRINCIPIOS BASICOS SOBRE LA ELECTRONICA BASICA </vt:lpstr>
      <vt:lpstr>   SEGUNDA UNIDAD ENERGIA ELECTRICA   </vt:lpstr>
      <vt:lpstr>TERCERA UNIDAD CORRIENTE CONTINUA Y SISTEMAS ESTABILIZADOS</vt:lpstr>
      <vt:lpstr>CUARTA UNIDAD SISTEMA DE PUESTA DE TIERRA</vt:lpstr>
      <vt:lpstr>QUINTA UNIDAD SISTEMA DE ENERGIA SOLAR</vt:lpstr>
      <vt:lpstr>SEXTA UNIDAD EQUIPOS DE MEDICION</vt:lpstr>
      <vt:lpstr>Calificación</vt:lpstr>
      <vt:lpstr>Presentación de PowerPoint</vt:lpstr>
      <vt:lpstr> Tráiler https://www.youtube.com/watch?v=Rv7sCnW1jIA Película https://www.youtube.com/watch?v=ygI6yutfBng  </vt:lpstr>
      <vt:lpstr>Electrónica Básica</vt:lpstr>
    </vt:vector>
  </TitlesOfParts>
  <Company>Telefonica del Perú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Electrónica Básica</dc:title>
  <dc:creator>jlopezh</dc:creator>
  <cp:lastModifiedBy>Julio Rainer Lopez Huaman</cp:lastModifiedBy>
  <cp:revision>30</cp:revision>
  <dcterms:created xsi:type="dcterms:W3CDTF">2012-03-23T00:58:58Z</dcterms:created>
  <dcterms:modified xsi:type="dcterms:W3CDTF">2017-03-25T03:38:26Z</dcterms:modified>
</cp:coreProperties>
</file>