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60" r:id="rId3"/>
    <p:sldId id="261" r:id="rId4"/>
    <p:sldId id="256" r:id="rId5"/>
    <p:sldId id="257" r:id="rId6"/>
    <p:sldId id="258" r:id="rId7"/>
    <p:sldId id="263" r:id="rId8"/>
    <p:sldId id="265" r:id="rId9"/>
    <p:sldId id="264" r:id="rId10"/>
    <p:sldId id="266" r:id="rId11"/>
    <p:sldId id="275" r:id="rId12"/>
    <p:sldId id="276" r:id="rId13"/>
    <p:sldId id="277" r:id="rId14"/>
    <p:sldId id="278" r:id="rId15"/>
    <p:sldId id="279" r:id="rId16"/>
    <p:sldId id="280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62" r:id="rId2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72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AED88-3AB3-401C-A100-E1EB746CA4B0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1EA79-7EFE-47CD-B13E-60AA3CC8F1E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952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moviles.gitbook.io/tecnologias2/caracteristicas-y-hardware-de-los-dispositivos-movil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hlinkClick r:id="rId3"/>
              </a:rPr>
              <a:t>Características y hardware de los dispositivos móviles - </a:t>
            </a:r>
            <a:r>
              <a:rPr lang="es-ES" dirty="0" err="1" smtClean="0">
                <a:hlinkClick r:id="rId3"/>
              </a:rPr>
              <a:t>Tecnologias</a:t>
            </a:r>
            <a:r>
              <a:rPr lang="es-ES" dirty="0" smtClean="0">
                <a:hlinkClick r:id="rId3"/>
              </a:rPr>
              <a:t> para el desarrollo de aplicaciones móviles (gitbook.io)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1EA79-7EFE-47CD-B13E-60AA3CC8F1E5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434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DAEE-BBAC-4EB4-B35C-BE2C8E8C5E82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73F-E245-4A09-960F-CA78F7BCB2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60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DAEE-BBAC-4EB4-B35C-BE2C8E8C5E82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73F-E245-4A09-960F-CA78F7BCB2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673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DAEE-BBAC-4EB4-B35C-BE2C8E8C5E82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73F-E245-4A09-960F-CA78F7BCB2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272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DAEE-BBAC-4EB4-B35C-BE2C8E8C5E82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73F-E245-4A09-960F-CA78F7BCB2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853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DAEE-BBAC-4EB4-B35C-BE2C8E8C5E82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73F-E245-4A09-960F-CA78F7BCB2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8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DAEE-BBAC-4EB4-B35C-BE2C8E8C5E82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73F-E245-4A09-960F-CA78F7BCB2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427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DAEE-BBAC-4EB4-B35C-BE2C8E8C5E82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73F-E245-4A09-960F-CA78F7BCB2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6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DAEE-BBAC-4EB4-B35C-BE2C8E8C5E82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73F-E245-4A09-960F-CA78F7BCB2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216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DAEE-BBAC-4EB4-B35C-BE2C8E8C5E82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73F-E245-4A09-960F-CA78F7BCB2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102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DAEE-BBAC-4EB4-B35C-BE2C8E8C5E82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73F-E245-4A09-960F-CA78F7BCB2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731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DAEE-BBAC-4EB4-B35C-BE2C8E8C5E82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73F-E245-4A09-960F-CA78F7BCB2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988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DAEE-BBAC-4EB4-B35C-BE2C8E8C5E82}" type="datetimeFigureOut">
              <a:rPr lang="es-ES_tradnl" smtClean="0"/>
              <a:t>22/03/2021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F73F-E245-4A09-960F-CA78F7BCB2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93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65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Pictu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0" y="0"/>
            <a:ext cx="67808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8" y="0"/>
            <a:ext cx="69325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Partes y componentes de un </a:t>
            </a:r>
            <a:r>
              <a:rPr lang="es-ES" b="1" dirty="0" smtClean="0"/>
              <a:t>móvil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1.- Cámara trasera y flash.</a:t>
            </a:r>
            <a:r>
              <a:rPr lang="es-ES" dirty="0"/>
              <a:t> En sí mismo es un dispositivo independiente. El flash, en los mejores modelos, cuenta con dos LED, uno cálido y otro frío.</a:t>
            </a:r>
          </a:p>
          <a:p>
            <a:r>
              <a:rPr lang="es-ES" b="1" dirty="0"/>
              <a:t>2.- Antena.</a:t>
            </a:r>
            <a:r>
              <a:rPr lang="es-ES" dirty="0"/>
              <a:t> Elemento que recibe las señales eléctricas de la red celular y las manda al módem para transformarlas en voz y datos.</a:t>
            </a:r>
          </a:p>
          <a:p>
            <a:r>
              <a:rPr lang="es-ES" b="1" dirty="0"/>
              <a:t>3.- Conexiones.</a:t>
            </a:r>
            <a:r>
              <a:rPr lang="es-ES" dirty="0"/>
              <a:t> Zona donde se conectan los buses de datos de elementos del dispositivo para ser controlados por la placa base y el procesador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85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Partes y componentes de un </a:t>
            </a:r>
            <a:r>
              <a:rPr lang="es-ES" b="1" dirty="0" smtClean="0"/>
              <a:t>móvil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smtClean="0"/>
              <a:t>4</a:t>
            </a:r>
            <a:r>
              <a:rPr lang="es-ES" b="1" dirty="0"/>
              <a:t>.- Cámara frontal.</a:t>
            </a:r>
            <a:r>
              <a:rPr lang="es-ES" dirty="0"/>
              <a:t> La cámara </a:t>
            </a:r>
            <a:r>
              <a:rPr lang="es-ES" dirty="0" err="1"/>
              <a:t>selfi</a:t>
            </a:r>
            <a:r>
              <a:rPr lang="es-ES" dirty="0"/>
              <a:t> por definición. Suele ser de menor resolución que la principal y con un objetivo de mayor cobertura.</a:t>
            </a:r>
          </a:p>
          <a:p>
            <a:r>
              <a:rPr lang="es-ES" b="1" dirty="0"/>
              <a:t>5.- Procesador+ RAM.</a:t>
            </a:r>
            <a:r>
              <a:rPr lang="es-ES" dirty="0"/>
              <a:t> Conocido como el cerebro del sistema, es un microchip similar al de los ordenadores. La memoria RAM almacena los datos.</a:t>
            </a:r>
          </a:p>
          <a:p>
            <a:r>
              <a:rPr lang="es-ES" b="1" dirty="0"/>
              <a:t>6.- Módem.</a:t>
            </a:r>
            <a:r>
              <a:rPr lang="es-ES" dirty="0"/>
              <a:t> Establece la comunicación con la red celular, es la parte que hace el trabajo como teléfono en el smartphone. También es responsable de la conexión de datos.</a:t>
            </a:r>
          </a:p>
          <a:p>
            <a:r>
              <a:rPr lang="es-ES" b="1" dirty="0"/>
              <a:t>7.- Botones.</a:t>
            </a:r>
            <a:r>
              <a:rPr lang="es-ES" dirty="0"/>
              <a:t> Pese a que la mayoría de smartphones son táctiles, algunos resisten aún. Sus funciones suelen ser de encendido, apagado</a:t>
            </a:r>
            <a:r>
              <a:rPr lang="es-ES" dirty="0" smtClean="0"/>
              <a:t>...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58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Partes y componentes de un </a:t>
            </a:r>
            <a:r>
              <a:rPr lang="es-ES" b="1" dirty="0" smtClean="0"/>
              <a:t>móvil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 smtClean="0"/>
              <a:t>8</a:t>
            </a:r>
            <a:r>
              <a:rPr lang="es-ES" b="1" dirty="0"/>
              <a:t>.- Giroscopio y acelerómetro.</a:t>
            </a:r>
            <a:r>
              <a:rPr lang="es-ES" dirty="0"/>
              <a:t> Estos sensores detectan el movimiento en los tres ejes, así como la magnitud de ese movimiento.</a:t>
            </a:r>
          </a:p>
          <a:p>
            <a:r>
              <a:rPr lang="es-ES" b="1" dirty="0"/>
              <a:t>9.- SIM.</a:t>
            </a:r>
            <a:r>
              <a:rPr lang="es-ES" dirty="0"/>
              <a:t> La bandeja para la SIM es uno de los elementos que igual desaparecen con la implantación de la SIM virtual.</a:t>
            </a:r>
          </a:p>
          <a:p>
            <a:r>
              <a:rPr lang="es-ES" b="1" dirty="0"/>
              <a:t>10.- Altavoz.</a:t>
            </a:r>
            <a:r>
              <a:rPr lang="es-ES" dirty="0"/>
              <a:t> Miniaturizar un altavoz manteniendo su calidad es siempre difícil, por eso los móviles no suelen sonar demasiado bien.</a:t>
            </a:r>
          </a:p>
          <a:p>
            <a:r>
              <a:rPr lang="es-ES" b="1" dirty="0"/>
              <a:t>11.- Conexión y '</a:t>
            </a:r>
            <a:r>
              <a:rPr lang="es-ES" b="1" dirty="0" err="1"/>
              <a:t>jack</a:t>
            </a:r>
            <a:r>
              <a:rPr lang="es-ES" b="1" dirty="0"/>
              <a:t>'.</a:t>
            </a:r>
            <a:r>
              <a:rPr lang="es-ES" dirty="0"/>
              <a:t> Sirve para recargar la batería y funciona como conexión de datos. El </a:t>
            </a:r>
            <a:r>
              <a:rPr lang="es-ES" dirty="0" err="1"/>
              <a:t>jack</a:t>
            </a:r>
            <a:r>
              <a:rPr lang="es-ES" dirty="0"/>
              <a:t> sirve de salida para conectar unos auriculares.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47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Partes y componentes de un </a:t>
            </a:r>
            <a:r>
              <a:rPr lang="es-ES" b="1" dirty="0" smtClean="0"/>
              <a:t>móvil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12</a:t>
            </a:r>
            <a:r>
              <a:rPr lang="es-ES" b="1" dirty="0"/>
              <a:t>.- Micrófono.</a:t>
            </a:r>
            <a:r>
              <a:rPr lang="es-ES" dirty="0"/>
              <a:t> Existen móviles que usan hasta tres micrófonos para obtener mayor fidelidad del sonido en conversaciones o vídeos.</a:t>
            </a:r>
          </a:p>
          <a:p>
            <a:r>
              <a:rPr lang="es-ES" b="1" dirty="0"/>
              <a:t>13.- Motor </a:t>
            </a:r>
            <a:r>
              <a:rPr lang="es-ES" b="1" dirty="0" err="1"/>
              <a:t>háptico</a:t>
            </a:r>
            <a:r>
              <a:rPr lang="es-ES" b="1" dirty="0"/>
              <a:t>.</a:t>
            </a:r>
            <a:r>
              <a:rPr lang="es-ES" dirty="0"/>
              <a:t> Permite conocer el nivel de presión que se aplica sobre la pantalla y actuar de manera diferente en consecuencia.</a:t>
            </a:r>
          </a:p>
          <a:p>
            <a:r>
              <a:rPr lang="es-ES" b="1" dirty="0"/>
              <a:t>14.- Batería.</a:t>
            </a:r>
            <a:r>
              <a:rPr lang="es-ES" dirty="0"/>
              <a:t> El almacén de energía eléctrica que alimenta los circuitos y la pantalla del smartphone. Suelen ser de iones de litio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74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Partes y componentes de un </a:t>
            </a:r>
            <a:r>
              <a:rPr lang="es-ES" b="1" dirty="0" smtClean="0"/>
              <a:t>móvil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 smtClean="0"/>
              <a:t>15</a:t>
            </a:r>
            <a:r>
              <a:rPr lang="es-ES" b="1" dirty="0"/>
              <a:t>.- Escáner dactilar.</a:t>
            </a:r>
            <a:r>
              <a:rPr lang="es-ES" dirty="0"/>
              <a:t> Es un elemento de seguridad que permite reconocer la huella y solo da acceso si coincide con alguna de las autorizadas.</a:t>
            </a:r>
          </a:p>
          <a:p>
            <a:r>
              <a:rPr lang="es-ES" b="1" dirty="0"/>
              <a:t>16.- Pantalla.</a:t>
            </a:r>
            <a:r>
              <a:rPr lang="es-ES" dirty="0"/>
              <a:t> Es el elemento más visible del equipo, y su tamaño, entre las 4 y 5,4 pulgadas, y calidad definen la sensación global del conjunto.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140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6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GPU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GPU</a:t>
            </a:r>
            <a:r>
              <a:rPr lang="es-ES" dirty="0"/>
              <a:t> es el acrónimo de </a:t>
            </a:r>
            <a:r>
              <a:rPr lang="es-ES" b="1" dirty="0" err="1"/>
              <a:t>Graphics</a:t>
            </a:r>
            <a:r>
              <a:rPr lang="es-ES" b="1" dirty="0"/>
              <a:t> </a:t>
            </a:r>
            <a:r>
              <a:rPr lang="es-ES" b="1" dirty="0" err="1"/>
              <a:t>Processing</a:t>
            </a:r>
            <a:r>
              <a:rPr lang="es-ES" b="1" dirty="0"/>
              <a:t> </a:t>
            </a:r>
            <a:r>
              <a:rPr lang="es-ES" b="1" dirty="0" err="1"/>
              <a:t>Unit</a:t>
            </a:r>
            <a:r>
              <a:rPr lang="es-ES" dirty="0"/>
              <a:t> y representa precisamente el corazón de una tarjeta gráfica al igual que la CPU lo hace en un PC. </a:t>
            </a:r>
            <a:endParaRPr lang="es-ES" dirty="0" smtClean="0"/>
          </a:p>
          <a:p>
            <a:r>
              <a:rPr lang="es-ES" dirty="0" smtClean="0"/>
              <a:t>Aparte </a:t>
            </a:r>
            <a:r>
              <a:rPr lang="es-ES" dirty="0"/>
              <a:t>del corazón, también es su cerebro, ya que es la encargada de realizar todos los cálculos complejos que nos permiten disfrutar de nuestros juegos en pantalla.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definitiva es la pieza de silicio que tanto AMD como NVIDIA o Intel fabrican y donde se graban los transistores, por decirlo de manera común, es el llamado chip de la tarjeta gráfica.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737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GPU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El </a:t>
            </a:r>
            <a:r>
              <a:rPr lang="es-ES" dirty="0"/>
              <a:t>concepto es importante desde el punto de vista de la utilidad, ya que como hemos comentado, una GPU no es una tarjeta gráfica en sí misma.</a:t>
            </a:r>
          </a:p>
          <a:p>
            <a:r>
              <a:rPr lang="es-ES" dirty="0"/>
              <a:t>En cambio, </a:t>
            </a:r>
            <a:r>
              <a:rPr lang="es-ES" b="1" dirty="0"/>
              <a:t>una tarjeta gráfica sí integra una GPU</a:t>
            </a:r>
            <a:r>
              <a:rPr lang="es-ES" dirty="0"/>
              <a:t> en su haber, ya que además de dicha GPU necesita un PCB, resistencias, SMD, capacitadores, controladores de voltaje, reguladores de fase, VRAM, salidas de pantalla y más.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832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IBM </a:t>
            </a:r>
            <a:r>
              <a:rPr lang="es-ES_tradnl" dirty="0" err="1" smtClean="0"/>
              <a:t>Simon</a:t>
            </a:r>
            <a:r>
              <a:rPr lang="es-ES_tradnl" dirty="0" smtClean="0"/>
              <a:t>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El primer smartphone de la historia fue el IBM </a:t>
            </a:r>
            <a:r>
              <a:rPr lang="es-ES" dirty="0" err="1" smtClean="0"/>
              <a:t>Simon</a:t>
            </a:r>
            <a:r>
              <a:rPr lang="es-ES" dirty="0" smtClean="0"/>
              <a:t>. </a:t>
            </a:r>
          </a:p>
          <a:p>
            <a:r>
              <a:rPr lang="es-ES" dirty="0" smtClean="0"/>
              <a:t>Fabricado en 1992 y distribuido por EEUU entre agosto de 1994 y febrero de 1995, tenía un precio de 899 dólares, con una interfaz de usuario ausente de botones físicos y basada totalmente en una pantalla táctil de tipo LCD monocromo.</a:t>
            </a:r>
          </a:p>
          <a:p>
            <a:r>
              <a:rPr lang="es-ES" dirty="0" smtClean="0"/>
              <a:t>Este </a:t>
            </a:r>
            <a:r>
              <a:rPr lang="es-ES" dirty="0" err="1" smtClean="0"/>
              <a:t>dipositivo</a:t>
            </a:r>
            <a:r>
              <a:rPr lang="es-ES" dirty="0" smtClean="0"/>
              <a:t> disponía de texto predictivo, agenda, funciones de SMS, correo electrónico, busca (beeper), fax y un módem para conexión a internet, estas funciones eran más comunes de una PDA que de un móvil de la época. </a:t>
            </a:r>
          </a:p>
          <a:p>
            <a:r>
              <a:rPr lang="es-ES" dirty="0" smtClean="0"/>
              <a:t>Mostraba un teclado QWERTY en pantalla desde el cual se podían introducir el texto estándar o predictivo.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4300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GPU/Componentes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Procesador de comandos:</a:t>
            </a:r>
            <a:r>
              <a:rPr lang="es-ES" dirty="0"/>
              <a:t> Lee la lista de pantalla o de instrucciones que le envía la CPU, tanto para generar gráficos como para hacer cálculos complejos.</a:t>
            </a:r>
          </a:p>
          <a:p>
            <a:r>
              <a:rPr lang="es-ES" b="1" dirty="0"/>
              <a:t>Unidad de </a:t>
            </a:r>
            <a:r>
              <a:rPr lang="es-ES" b="1" dirty="0" err="1"/>
              <a:t>Rasterizado</a:t>
            </a:r>
            <a:r>
              <a:rPr lang="es-ES" b="1" dirty="0"/>
              <a:t>:</a:t>
            </a:r>
            <a:r>
              <a:rPr lang="es-ES" dirty="0"/>
              <a:t> Unidad que realiza la transformación del espacio tridimensional basado en </a:t>
            </a:r>
            <a:r>
              <a:rPr lang="es-ES" dirty="0" err="1"/>
              <a:t>vertices</a:t>
            </a:r>
            <a:r>
              <a:rPr lang="es-ES" dirty="0"/>
              <a:t> a uno bidimensional basado en píxeles.</a:t>
            </a:r>
          </a:p>
          <a:p>
            <a:r>
              <a:rPr lang="es-ES" b="1" dirty="0"/>
              <a:t>Unidad de Texturizado:</a:t>
            </a:r>
            <a:r>
              <a:rPr lang="es-ES" dirty="0"/>
              <a:t> Se encarga de aplicar una imagen sobre una superficie para simular textura o color en la vida real.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59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GPU/Componentes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 err="1" smtClean="0"/>
              <a:t>Raster</a:t>
            </a:r>
            <a:r>
              <a:rPr lang="es-ES" b="1" dirty="0" smtClean="0"/>
              <a:t> </a:t>
            </a:r>
            <a:r>
              <a:rPr lang="es-ES" b="1" dirty="0"/>
              <a:t>Output:</a:t>
            </a:r>
            <a:r>
              <a:rPr lang="es-ES" dirty="0"/>
              <a:t> Unidad encargada de dibujar los pixeles finales sobre el búfer de imagen. Es junto a la Cache de último nivel la única pieza que tiene permisos de escritura sobre la VRAM.</a:t>
            </a:r>
          </a:p>
          <a:p>
            <a:r>
              <a:rPr lang="es-ES" b="1" dirty="0"/>
              <a:t>Unidad </a:t>
            </a:r>
            <a:r>
              <a:rPr lang="es-ES" b="1" dirty="0" err="1"/>
              <a:t>Shader</a:t>
            </a:r>
            <a:r>
              <a:rPr lang="es-ES" b="1" dirty="0"/>
              <a:t>:</a:t>
            </a:r>
            <a:r>
              <a:rPr lang="es-ES" dirty="0"/>
              <a:t> Un núcleo capaz de ejecutar programas pensados para manipular primitivas gráficas a tiempo real.</a:t>
            </a:r>
          </a:p>
          <a:p>
            <a:r>
              <a:rPr lang="es-ES" b="1" dirty="0"/>
              <a:t>Unidad de intersección:</a:t>
            </a:r>
            <a:r>
              <a:rPr lang="es-ES" dirty="0"/>
              <a:t> Calcula la intersección de los rayos de la escena con los objetos. Es esencial para el </a:t>
            </a:r>
            <a:r>
              <a:rPr lang="es-ES" dirty="0" err="1"/>
              <a:t>Ray</a:t>
            </a:r>
            <a:r>
              <a:rPr lang="es-ES" dirty="0"/>
              <a:t> </a:t>
            </a:r>
            <a:r>
              <a:rPr lang="es-ES" dirty="0" err="1"/>
              <a:t>Tracing</a:t>
            </a:r>
            <a:r>
              <a:rPr lang="es-ES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563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GPU/Componentes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 smtClean="0"/>
              <a:t>Unidad </a:t>
            </a:r>
            <a:r>
              <a:rPr lang="es-ES" b="1" dirty="0"/>
              <a:t>de </a:t>
            </a:r>
            <a:r>
              <a:rPr lang="es-ES" b="1" dirty="0" err="1"/>
              <a:t>teselación</a:t>
            </a:r>
            <a:r>
              <a:rPr lang="es-ES" dirty="0"/>
              <a:t>: Unidad que subdivide los vértices de los objetos para darles un aspecto más redondeada y pulido.</a:t>
            </a:r>
          </a:p>
          <a:p>
            <a:r>
              <a:rPr lang="es-ES" b="1" dirty="0"/>
              <a:t>CODEC de Vídeo:</a:t>
            </a:r>
            <a:r>
              <a:rPr lang="es-ES" dirty="0"/>
              <a:t> Procesador independiente que descodifica vídeo en varios formatos multimedia y los reproduce, así como se encarga de generar vídeo e incluso pasar de un formato a otro.</a:t>
            </a:r>
          </a:p>
          <a:p>
            <a:r>
              <a:rPr lang="es-ES" b="1" dirty="0"/>
              <a:t>Interfaz de memoria:</a:t>
            </a:r>
            <a:r>
              <a:rPr lang="es-ES" dirty="0"/>
              <a:t> Lo que le permite a la GPU leer de su memoria RAM, conocida como VRAM.</a:t>
            </a:r>
          </a:p>
          <a:p>
            <a:r>
              <a:rPr lang="es-ES" b="1" dirty="0"/>
              <a:t>DMA:</a:t>
            </a:r>
            <a:r>
              <a:rPr lang="es-ES" dirty="0"/>
              <a:t> Unidad que le permite a la GPU leer de la RAM principal del sistema.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370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s-ES_tradnl" dirty="0" smtClean="0"/>
              <a:t>RAM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383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RAM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76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0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IBM </a:t>
            </a:r>
            <a:r>
              <a:rPr lang="es-ES_tradnl" dirty="0" err="1" smtClean="0"/>
              <a:t>Simon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El sistema operativo usado por el </a:t>
            </a:r>
            <a:r>
              <a:rPr lang="es-ES" dirty="0" err="1" smtClean="0"/>
              <a:t>Simon</a:t>
            </a:r>
            <a:r>
              <a:rPr lang="es-ES" dirty="0" smtClean="0"/>
              <a:t> era ROM-DOS, que tenía compatibilidad con MS-DOS y con la arquitectura x86, soportaba formato de archivos FAT32, tenía un procesador con un ciclo de reloj de 16 </a:t>
            </a:r>
            <a:r>
              <a:rPr lang="es-ES" dirty="0" err="1" smtClean="0"/>
              <a:t>Mhz</a:t>
            </a:r>
            <a:r>
              <a:rPr lang="es-ES" dirty="0" smtClean="0"/>
              <a:t> con registros de 16 bit, capacidad de 1 Mega de RAM y 1 Mega de almacenamiento y con un módem telefónico integrado.</a:t>
            </a:r>
          </a:p>
          <a:p>
            <a:r>
              <a:rPr lang="es-ES" dirty="0" smtClean="0"/>
              <a:t>El IBM </a:t>
            </a:r>
            <a:r>
              <a:rPr lang="es-ES" dirty="0" err="1" smtClean="0"/>
              <a:t>Simon</a:t>
            </a:r>
            <a:r>
              <a:rPr lang="es-ES" dirty="0" smtClean="0"/>
              <a:t> contaba con una ranura PCMCIA con la que se podía instalar nuevas funcionalidades a partir de programas de terceros. </a:t>
            </a:r>
          </a:p>
          <a:p>
            <a:r>
              <a:rPr lang="es-ES" dirty="0" smtClean="0"/>
              <a:t>La experiencia del usuario final, contrariamente a lo que se pueda pensar, era bastante buena, ya que el teléfono procesaba la información de una manera ágil y fluida.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908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Dispositivo móvil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Un </a:t>
            </a:r>
            <a:r>
              <a:rPr lang="es-ES" b="1" dirty="0"/>
              <a:t>dispositivo móvil</a:t>
            </a:r>
            <a:r>
              <a:rPr lang="es-ES" dirty="0"/>
              <a:t> se puede definir </a:t>
            </a:r>
            <a:r>
              <a:rPr lang="es-ES" b="1" dirty="0"/>
              <a:t>como</a:t>
            </a:r>
            <a:r>
              <a:rPr lang="es-ES" dirty="0"/>
              <a:t> un aparato de pequeño tamaño, con algunas capacidades de procesamiento, con conexión permanente o intermitente a una red, con memoria limitada, </a:t>
            </a:r>
            <a:r>
              <a:rPr lang="es-ES" b="1" dirty="0"/>
              <a:t>que</a:t>
            </a:r>
            <a:r>
              <a:rPr lang="es-ES" dirty="0"/>
              <a:t> ha sido diseñado específicamente para una función, pero </a:t>
            </a:r>
            <a:r>
              <a:rPr lang="es-ES" b="1" dirty="0"/>
              <a:t>que</a:t>
            </a:r>
            <a:r>
              <a:rPr lang="es-ES" dirty="0"/>
              <a:t> puede llevar a cabo otras funciones más generales.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535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smtClean="0"/>
              <a:t>Características generales de los dispositivos móviles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s-ES" dirty="0" smtClean="0"/>
              <a:t>Una </a:t>
            </a:r>
            <a:r>
              <a:rPr lang="es-ES" dirty="0"/>
              <a:t>gran cantidad de dispositivos electrónicos se clasifican actualmente como dispositivos móviles, desde teléfonos hasta </a:t>
            </a:r>
            <a:r>
              <a:rPr lang="es-ES" dirty="0" err="1"/>
              <a:t>tablets</a:t>
            </a:r>
            <a:r>
              <a:rPr lang="es-ES" dirty="0"/>
              <a:t>, pasando por dispositivos como lectores de RFID. </a:t>
            </a:r>
            <a:endParaRPr lang="es-ES" dirty="0" smtClean="0"/>
          </a:p>
          <a:p>
            <a:pPr fontAlgn="base"/>
            <a:r>
              <a:rPr lang="es-ES" dirty="0" smtClean="0"/>
              <a:t>Con </a:t>
            </a:r>
            <a:r>
              <a:rPr lang="es-ES" dirty="0"/>
              <a:t>tanta tecnología clasificada como móvil, puede resultar complicado determinar cuáles son las características de los dispositivos móviles.</a:t>
            </a:r>
          </a:p>
          <a:p>
            <a:pPr fontAlgn="base"/>
            <a:r>
              <a:rPr lang="es-ES" dirty="0"/>
              <a:t>Antes de describir detalladamente algunos dispositivos móviles, vamos a concretar el concepto de dispositivo tratado en esta asignatura</a:t>
            </a:r>
            <a:r>
              <a:rPr lang="es-ES" dirty="0" smtClean="0"/>
              <a:t>.</a:t>
            </a:r>
          </a:p>
          <a:p>
            <a:pPr fontAlgn="base"/>
            <a:r>
              <a:rPr lang="es-ES" dirty="0" smtClean="0"/>
              <a:t> </a:t>
            </a:r>
            <a:r>
              <a:rPr lang="es-ES" dirty="0"/>
              <a:t>A continuación detallamos las características esenciales que tienen los dispositivos móviles</a:t>
            </a:r>
            <a:r>
              <a:rPr lang="es-ES" dirty="0" smtClean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530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smtClean="0"/>
              <a:t>Características generales de los dispositivos móviles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s-ES" dirty="0" smtClean="0"/>
              <a:t>Son </a:t>
            </a:r>
            <a:r>
              <a:rPr lang="es-ES" dirty="0"/>
              <a:t>aparatos pequeños.</a:t>
            </a:r>
          </a:p>
          <a:p>
            <a:pPr fontAlgn="base"/>
            <a:r>
              <a:rPr lang="es-ES" dirty="0"/>
              <a:t>La mayoría de estos aparatos se pueden transportar en el bolsillo del propietario o en un pequeño bolso.</a:t>
            </a:r>
          </a:p>
          <a:p>
            <a:pPr fontAlgn="base"/>
            <a:r>
              <a:rPr lang="es-ES" dirty="0"/>
              <a:t>Tienen capacidad de procesamiento.</a:t>
            </a:r>
          </a:p>
          <a:p>
            <a:pPr fontAlgn="base"/>
            <a:r>
              <a:rPr lang="es-ES" dirty="0"/>
              <a:t>Tienen conexión permanente o intermitente a una red.</a:t>
            </a:r>
          </a:p>
          <a:p>
            <a:pPr fontAlgn="base"/>
            <a:r>
              <a:rPr lang="es-ES" dirty="0"/>
              <a:t>Tienen memoria (RAM, tarjetas </a:t>
            </a:r>
            <a:r>
              <a:rPr lang="es-ES" dirty="0" err="1"/>
              <a:t>MicroSD</a:t>
            </a:r>
            <a:r>
              <a:rPr lang="es-ES" dirty="0"/>
              <a:t>, flash, etc.).</a:t>
            </a:r>
          </a:p>
          <a:p>
            <a:pPr fontAlgn="base"/>
            <a:r>
              <a:rPr lang="es-ES" dirty="0"/>
              <a:t>Normalmente se asocian al uso individual de una persona, tanto en posesión como en operación, la cual puede adaptarlos a su gusto.</a:t>
            </a:r>
          </a:p>
          <a:p>
            <a:pPr fontAlgn="base"/>
            <a:r>
              <a:rPr lang="es-ES" dirty="0"/>
              <a:t>Tienen una alta capacidad de interacción mediante la pantalla o el teclado.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5433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effectLst/>
              </a:rPr>
              <a:t>Hardware los smartphones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Procesadores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112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Pi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  <p:pic>
        <p:nvPicPr>
          <p:cNvPr id="9" name="8 Pictur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7" y="0"/>
            <a:ext cx="83474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s-ES_tradnl" dirty="0" smtClean="0"/>
              <a:t>RISC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>
            <a:normAutofit lnSpcReduction="10000"/>
          </a:bodyPr>
          <a:lstStyle/>
          <a:p>
            <a:r>
              <a:rPr lang="es-ES" dirty="0" smtClean="0">
                <a:effectLst/>
              </a:rPr>
              <a:t>Los procesadores ARM se basan en el modelo RISC .</a:t>
            </a:r>
          </a:p>
          <a:p>
            <a:pPr lvl="1"/>
            <a:r>
              <a:rPr lang="es-ES" dirty="0"/>
              <a:t>La arquitectura </a:t>
            </a:r>
            <a:r>
              <a:rPr lang="es-ES" b="1" dirty="0"/>
              <a:t>RISC</a:t>
            </a:r>
            <a:r>
              <a:rPr lang="es-ES" dirty="0"/>
              <a:t> (</a:t>
            </a:r>
            <a:r>
              <a:rPr lang="es-ES" dirty="0" err="1"/>
              <a:t>Reduced</a:t>
            </a:r>
            <a:r>
              <a:rPr lang="es-ES" dirty="0"/>
              <a:t> </a:t>
            </a:r>
            <a:r>
              <a:rPr lang="es-ES" dirty="0" err="1"/>
              <a:t>Instruction</a:t>
            </a:r>
            <a:r>
              <a:rPr lang="es-ES" dirty="0"/>
              <a:t> Set </a:t>
            </a:r>
            <a:r>
              <a:rPr lang="es-ES" dirty="0" err="1"/>
              <a:t>Computer</a:t>
            </a:r>
            <a:r>
              <a:rPr lang="es-ES" dirty="0"/>
              <a:t>) es un tipo de diseño de CPU generalmente utilizado en microprocesadores que tienen las siguientes características fundamentales: Instrucciones de tamaño fijo y presentadas en un reducido número de formatos.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547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458</Words>
  <Application>Microsoft Office PowerPoint</Application>
  <PresentationFormat>Presentación en pantalla (16:9)</PresentationFormat>
  <Paragraphs>74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Presentación de PowerPoint</vt:lpstr>
      <vt:lpstr>IBM Simon …</vt:lpstr>
      <vt:lpstr>IBM Simon</vt:lpstr>
      <vt:lpstr>Dispositivo móvil</vt:lpstr>
      <vt:lpstr>Características generales de los dispositivos móviles …</vt:lpstr>
      <vt:lpstr>Características generales de los dispositivos móviles</vt:lpstr>
      <vt:lpstr>Hardware los smartphones</vt:lpstr>
      <vt:lpstr>Presentación de PowerPoint</vt:lpstr>
      <vt:lpstr>RISC …</vt:lpstr>
      <vt:lpstr>Presentación de PowerPoint</vt:lpstr>
      <vt:lpstr>Presentación de PowerPoint</vt:lpstr>
      <vt:lpstr>Partes y componentes de un móvil …</vt:lpstr>
      <vt:lpstr>Partes y componentes de un móvil …</vt:lpstr>
      <vt:lpstr>Partes y componentes de un móvil …</vt:lpstr>
      <vt:lpstr>Partes y componentes de un móvil …</vt:lpstr>
      <vt:lpstr>Partes y componentes de un móvil</vt:lpstr>
      <vt:lpstr>Presentación de PowerPoint</vt:lpstr>
      <vt:lpstr>GPU …</vt:lpstr>
      <vt:lpstr>GPU …</vt:lpstr>
      <vt:lpstr>GPU/Componentes …</vt:lpstr>
      <vt:lpstr>GPU/Componentes …</vt:lpstr>
      <vt:lpstr>GPU/Componentes</vt:lpstr>
      <vt:lpstr>RAM</vt:lpstr>
      <vt:lpstr>RAM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11</cp:revision>
  <dcterms:created xsi:type="dcterms:W3CDTF">2021-03-23T01:15:07Z</dcterms:created>
  <dcterms:modified xsi:type="dcterms:W3CDTF">2021-03-23T02:05:35Z</dcterms:modified>
</cp:coreProperties>
</file>