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9" r:id="rId3"/>
    <p:sldId id="257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1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69" r:id="rId40"/>
    <p:sldId id="296" r:id="rId41"/>
    <p:sldId id="297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298" r:id="rId53"/>
    <p:sldId id="309" r:id="rId54"/>
    <p:sldId id="258" r:id="rId55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-72" y="-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050E4-6024-4814-8DB6-93F87869836E}" type="datetimeFigureOut">
              <a:rPr lang="es-ES_tradnl" smtClean="0"/>
              <a:t>23/03/2021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9B3E4-198D-40D6-B346-B19CE4EC903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41157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9B3E4-198D-40D6-B346-B19CE4EC9030}" type="slidenum">
              <a:rPr lang="es-ES_tradnl" smtClean="0"/>
              <a:t>41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3658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3844-F197-454B-A82C-519D5D5E9350}" type="datetimeFigureOut">
              <a:rPr lang="es-ES_tradnl" smtClean="0"/>
              <a:t>23/03/2021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BB7B-DD48-4317-9276-AE4E3A2C7AD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4172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3844-F197-454B-A82C-519D5D5E9350}" type="datetimeFigureOut">
              <a:rPr lang="es-ES_tradnl" smtClean="0"/>
              <a:t>23/03/2021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BB7B-DD48-4317-9276-AE4E3A2C7AD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462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3844-F197-454B-A82C-519D5D5E9350}" type="datetimeFigureOut">
              <a:rPr lang="es-ES_tradnl" smtClean="0"/>
              <a:t>23/03/2021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BB7B-DD48-4317-9276-AE4E3A2C7AD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997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3844-F197-454B-A82C-519D5D5E9350}" type="datetimeFigureOut">
              <a:rPr lang="es-ES_tradnl" smtClean="0"/>
              <a:t>23/03/2021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BB7B-DD48-4317-9276-AE4E3A2C7AD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2703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3844-F197-454B-A82C-519D5D5E9350}" type="datetimeFigureOut">
              <a:rPr lang="es-ES_tradnl" smtClean="0"/>
              <a:t>23/03/2021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BB7B-DD48-4317-9276-AE4E3A2C7AD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38851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3844-F197-454B-A82C-519D5D5E9350}" type="datetimeFigureOut">
              <a:rPr lang="es-ES_tradnl" smtClean="0"/>
              <a:t>23/03/2021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BB7B-DD48-4317-9276-AE4E3A2C7AD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3328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3844-F197-454B-A82C-519D5D5E9350}" type="datetimeFigureOut">
              <a:rPr lang="es-ES_tradnl" smtClean="0"/>
              <a:t>23/03/2021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BB7B-DD48-4317-9276-AE4E3A2C7AD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274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3844-F197-454B-A82C-519D5D5E9350}" type="datetimeFigureOut">
              <a:rPr lang="es-ES_tradnl" smtClean="0"/>
              <a:t>23/03/2021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BB7B-DD48-4317-9276-AE4E3A2C7AD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1412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3844-F197-454B-A82C-519D5D5E9350}" type="datetimeFigureOut">
              <a:rPr lang="es-ES_tradnl" smtClean="0"/>
              <a:t>23/03/2021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BB7B-DD48-4317-9276-AE4E3A2C7AD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746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3844-F197-454B-A82C-519D5D5E9350}" type="datetimeFigureOut">
              <a:rPr lang="es-ES_tradnl" smtClean="0"/>
              <a:t>23/03/2021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BB7B-DD48-4317-9276-AE4E3A2C7AD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2117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3844-F197-454B-A82C-519D5D5E9350}" type="datetimeFigureOut">
              <a:rPr lang="es-ES_tradnl" smtClean="0"/>
              <a:t>23/03/2021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BB7B-DD48-4317-9276-AE4E3A2C7AD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5283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53844-F197-454B-A82C-519D5D5E9350}" type="datetimeFigureOut">
              <a:rPr lang="es-ES_tradnl" smtClean="0"/>
              <a:t>23/03/2021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6BB7B-DD48-4317-9276-AE4E3A2C7AD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6255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usinessofapps.com/news/mobile-app-developer-statistics-roundup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pannie.com/en/insights/market-data/mobile-2021-new-records-beckon/" TargetMode="External"/><Relationship Id="rId2" Type="http://schemas.openxmlformats.org/officeDocument/2006/relationships/hyperlink" Target="https://www.statista.com/statistics/218984/number-of-global-mobile-users-since-2010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pannie.com/en/insights/market-data/mobile-2021-new-records-beckon/" TargetMode="External"/><Relationship Id="rId2" Type="http://schemas.openxmlformats.org/officeDocument/2006/relationships/hyperlink" Target="https://www.appannie.com/en/go/state-of-mobile-202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ootsuite.com/pages/digital-trends-2021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plandsoftware.com/localytics/resources/blog/25-of-users-abandon-apps-after-one-use/" TargetMode="External"/><Relationship Id="rId2" Type="http://schemas.openxmlformats.org/officeDocument/2006/relationships/hyperlink" Target="https://www.appannie.com/en/go/state-of-mobile-2021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pannie.com/en/go/state-of-mobile-2021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learbridgemobile.com/benefits-of-native-mobile-app-developmen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abug.com/state-of-mobile-app-quality-2018" TargetMode="External"/><Relationship Id="rId2" Type="http://schemas.openxmlformats.org/officeDocument/2006/relationships/hyperlink" Target="https://appsamurai.com/mobile-app-performance-metrics-for-crash-free-app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erfectomobile.com/why-apps-fail-survey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hink.storage.googleapis.com/images/micromoments-guide-to-winning-shift-to-mobile-download.pdf" TargetMode="External"/><Relationship Id="rId2" Type="http://schemas.openxmlformats.org/officeDocument/2006/relationships/hyperlink" Target="https://www.perfectomobile.com/why-apps-fail-survey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amurai.com/mobile-app-performance-metrics-for-crash-free-apps/" TargetMode="External"/><Relationship Id="rId2" Type="http://schemas.openxmlformats.org/officeDocument/2006/relationships/hyperlink" Target="https://think.storage.googleapis.com/images/micromoments-guide-to-winning-shift-to-mobile-download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catchpoint.com/2016/12/20/50-mobile-performance-stats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learbridgemobile.com/step-by-step-guide-marketing-mobile-app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lesforce.com/form/pdf/5th-state-of-marketing/?d=cta-footer-15" TargetMode="External"/><Relationship Id="rId2" Type="http://schemas.openxmlformats.org/officeDocument/2006/relationships/hyperlink" Target="https://www.hubspot.com/marketing-statistics?__hstc=6585709.715d4778e51c7274a7923645f4d46fe6.1616524763654.1616524763654.1616524763654.1&amp;__hssc=6585709.1.1616524763654&amp;__hsfp=4089476389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nplum.com/blog/mobile-app-engagement-index/" TargetMode="External"/><Relationship Id="rId2" Type="http://schemas.openxmlformats.org/officeDocument/2006/relationships/hyperlink" Target="https://www.appannie.com/en/go/state-of-mobile-2021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pannie.com/en/insights/market-data/the-state-of-mobile-2019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pannie.com/en/insights/market-data/2020-mobile-recap-how-to-succeed-in-2021/" TargetMode="External"/><Relationship Id="rId2" Type="http://schemas.openxmlformats.org/officeDocument/2006/relationships/hyperlink" Target="https://www.appannie.com/en/go/state-of-mobile-2021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pannie.com/en/insights/market-data/mobile-2021-new-records-beck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ista.com/statistics/1078678/software-development-operating-system-mobile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pannie.com/en/go/state-of-mobile-2021/" TargetMode="External"/><Relationship Id="rId2" Type="http://schemas.openxmlformats.org/officeDocument/2006/relationships/hyperlink" Target="https://www.appannie.com/en/insights/market-data/mobile-2021-new-records-beckon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pannie.com/en/go/state-of-mobile-2021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pnews.com/press-release/business-wire/virus-outbreak-business-technology-media-social-media-7ca5f82ecee74939aaeec886815e7b04" TargetMode="External"/><Relationship Id="rId2" Type="http://schemas.openxmlformats.org/officeDocument/2006/relationships/hyperlink" Target="https://www.appannie.com/en/insights/market-data/mobile-2021-new-records-beckon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arketer.com/content/search-in-2020" TargetMode="External"/><Relationship Id="rId2" Type="http://schemas.openxmlformats.org/officeDocument/2006/relationships/hyperlink" Target="https://www.appannie.com/en/go/state-of-mobile-202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marketer.com/content/apac-dominates-in-mobile-phone-video-viewership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pannie.com/en/insights/market-data/2021-five-things-you-need-to-know-in-mobile/" TargetMode="External"/><Relationship Id="rId2" Type="http://schemas.openxmlformats.org/officeDocument/2006/relationships/hyperlink" Target="https://www.appannie.com/en/insights/market-data/app-advertising-spend-202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ppannie.com/en/go/state-of-mobile-2021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arketer.com/content/voice-assistant-and-smart-speaker-users-2020" TargetMode="External"/><Relationship Id="rId2" Type="http://schemas.openxmlformats.org/officeDocument/2006/relationships/hyperlink" Target="https://www.appannie.com/en/insights/market-data/2021-five-things-you-need-to-know-in-mobile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topics/mobile-workforce" TargetMode="External"/><Relationship Id="rId2" Type="http://schemas.openxmlformats.org/officeDocument/2006/relationships/hyperlink" Target="https://www.infoworld.com/article/3601731/7-predictions-for-cloud-computing-in-2021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clearbridgemobile.com/stats-for-mobile-app-growth-and-succes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iobe.com/tiobe-index/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mform.com/the-state-of-mobile-app-usage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93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187624" y="186194"/>
            <a:ext cx="4200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Most Popular Programming Languages</a:t>
            </a:r>
            <a:endParaRPr lang="es-ES_tradn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15566"/>
            <a:ext cx="5775642" cy="396044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038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URL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>
                <a:hlinkClick r:id="rId2"/>
              </a:rPr>
              <a:t>https://www.businessofapps.com/news/mobile-app-developer-statistics-roundup/</a:t>
            </a:r>
            <a:endParaRPr lang="es-ES_tradnl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6259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4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Uso del Móvil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Como </a:t>
            </a:r>
            <a:r>
              <a:rPr lang="es-ES" dirty="0"/>
              <a:t>se prevé que la cantidad de descargas de aplicaciones, usuarios móviles y dispositivos móviles en todo el mundo continúe aumentando en 2021, está claro cuán integral es la movilidad para nuestra sociedad.  </a:t>
            </a:r>
          </a:p>
          <a:p>
            <a:pPr fontAlgn="base"/>
            <a:r>
              <a:rPr lang="es-ES" dirty="0"/>
              <a:t>Para 2021, habrá aproximadamente 7 mil millones de usuarios móviles en todo el mundo. ( </a:t>
            </a:r>
            <a:r>
              <a:rPr lang="es-ES" dirty="0">
                <a:hlinkClick r:id="rId2"/>
              </a:rPr>
              <a:t>Fuente</a:t>
            </a:r>
            <a:r>
              <a:rPr lang="es-ES" dirty="0"/>
              <a:t> )</a:t>
            </a:r>
          </a:p>
          <a:p>
            <a:pPr fontAlgn="base"/>
            <a:r>
              <a:rPr lang="es-ES" dirty="0"/>
              <a:t>En 2020, la aplicación móvil anual descarga 218 mil millones de descargas . </a:t>
            </a:r>
            <a:endParaRPr lang="es-ES" dirty="0" smtClean="0"/>
          </a:p>
          <a:p>
            <a:pPr fontAlgn="base"/>
            <a:r>
              <a:rPr lang="es-ES" dirty="0" smtClean="0"/>
              <a:t>Eso </a:t>
            </a:r>
            <a:r>
              <a:rPr lang="es-ES" dirty="0"/>
              <a:t>es un aumento del siete por ciento año tras año. </a:t>
            </a:r>
            <a:endParaRPr lang="es-ES" dirty="0" smtClean="0"/>
          </a:p>
          <a:p>
            <a:pPr lvl="1" fontAlgn="base"/>
            <a:r>
              <a:rPr lang="es-ES" dirty="0" smtClean="0"/>
              <a:t>Ahora </a:t>
            </a:r>
            <a:r>
              <a:rPr lang="es-ES" dirty="0"/>
              <a:t>es el momento de la adquisición de usuarios. ( </a:t>
            </a:r>
            <a:r>
              <a:rPr lang="es-ES" dirty="0">
                <a:hlinkClick r:id="rId3"/>
              </a:rPr>
              <a:t>Fuente</a:t>
            </a:r>
            <a:r>
              <a:rPr lang="es-ES" dirty="0"/>
              <a:t> 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627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Uso del Móvil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s-ES" dirty="0" smtClean="0"/>
              <a:t>En </a:t>
            </a:r>
            <a:r>
              <a:rPr lang="es-ES" dirty="0"/>
              <a:t>2020, el gasto en la tienda de aplicaciones alcanzó los $ 143 mil millones en todo el mundo, un aumento del 20 por ciento año tras año. ( </a:t>
            </a:r>
            <a:r>
              <a:rPr lang="es-ES" dirty="0">
                <a:hlinkClick r:id="rId2"/>
              </a:rPr>
              <a:t>Fuente</a:t>
            </a:r>
            <a:r>
              <a:rPr lang="es-ES" dirty="0"/>
              <a:t> )</a:t>
            </a:r>
          </a:p>
          <a:p>
            <a:pPr fontAlgn="base"/>
            <a:r>
              <a:rPr lang="es-ES" dirty="0"/>
              <a:t>En 2020, el tiempo promedio diario empleado en un dispositivo móvil alcanzó las cuatro horas y diez minutos, un aumento del 20 por ciento año tras año. ( </a:t>
            </a:r>
            <a:r>
              <a:rPr lang="es-ES" dirty="0">
                <a:hlinkClick r:id="rId3"/>
              </a:rPr>
              <a:t>Fuente</a:t>
            </a:r>
            <a:r>
              <a:rPr lang="es-ES" dirty="0"/>
              <a:t> )</a:t>
            </a:r>
          </a:p>
          <a:p>
            <a:pPr fontAlgn="base"/>
            <a:r>
              <a:rPr lang="es-ES" dirty="0"/>
              <a:t>El 92 por ciento del tiempo dedicado a los dispositivos móviles se dedica a utilizar aplicaciones, redes sociales y aplicaciones de comunicación, lo que representa el 44 por ciento. ( </a:t>
            </a:r>
            <a:r>
              <a:rPr lang="es-ES" dirty="0">
                <a:hlinkClick r:id="rId4"/>
              </a:rPr>
              <a:t>Fuente</a:t>
            </a:r>
            <a:r>
              <a:rPr lang="es-ES" dirty="0"/>
              <a:t> )</a:t>
            </a:r>
          </a:p>
          <a:p>
            <a:pPr fontAlgn="base"/>
            <a:r>
              <a:rPr lang="es-ES" dirty="0"/>
              <a:t>Solo el ocho por ciento del tiempo que se pasa en dispositivos móviles se dedica a utilizar un navegador web ( </a:t>
            </a:r>
            <a:r>
              <a:rPr lang="es-ES" dirty="0">
                <a:hlinkClick r:id="rId4"/>
              </a:rPr>
              <a:t>Fuente</a:t>
            </a:r>
            <a:r>
              <a:rPr lang="es-ES" dirty="0"/>
              <a:t> 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167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Uso del Móvil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s-ES" dirty="0" smtClean="0"/>
              <a:t>Los </a:t>
            </a:r>
            <a:r>
              <a:rPr lang="es-ES" dirty="0"/>
              <a:t>estadounidenses pasan un ocho por ciento más de tiempo en dispositivos móviles que viendo televisión en vivo todos los días. ( </a:t>
            </a:r>
            <a:r>
              <a:rPr lang="es-ES" dirty="0">
                <a:hlinkClick r:id="rId2"/>
              </a:rPr>
              <a:t>Fuente</a:t>
            </a:r>
            <a:r>
              <a:rPr lang="es-ES" dirty="0"/>
              <a:t> )</a:t>
            </a:r>
          </a:p>
          <a:p>
            <a:pPr fontAlgn="base"/>
            <a:r>
              <a:rPr lang="es-ES" dirty="0"/>
              <a:t>El 25 por ciento de los usuarios abandona un producto después de un solo uso. ( </a:t>
            </a:r>
            <a:r>
              <a:rPr lang="es-ES" dirty="0">
                <a:hlinkClick r:id="rId3"/>
              </a:rPr>
              <a:t>Fuente</a:t>
            </a:r>
            <a:r>
              <a:rPr lang="es-ES" dirty="0"/>
              <a:t> )</a:t>
            </a:r>
          </a:p>
          <a:p>
            <a:pPr fontAlgn="base"/>
            <a:r>
              <a:rPr lang="es-ES" dirty="0"/>
              <a:t>La Generación Z (edades 6-24), </a:t>
            </a:r>
            <a:r>
              <a:rPr lang="es-ES" dirty="0" err="1"/>
              <a:t>Millennials</a:t>
            </a:r>
            <a:r>
              <a:rPr lang="es-ES" dirty="0"/>
              <a:t> (edades 25-40) y Gen X / </a:t>
            </a:r>
            <a:r>
              <a:rPr lang="es-ES" dirty="0" err="1"/>
              <a:t>Baby</a:t>
            </a:r>
            <a:r>
              <a:rPr lang="es-ES" dirty="0"/>
              <a:t> </a:t>
            </a:r>
            <a:r>
              <a:rPr lang="es-ES" dirty="0" err="1"/>
              <a:t>Boomers</a:t>
            </a:r>
            <a:r>
              <a:rPr lang="es-ES" dirty="0"/>
              <a:t> (edades 41-75) pasan 16 por ciento, 18 por ciento y 30 por ciento más de tiempo año tras año, respectivamente, en sus aplicaciones más utilizadas . ( </a:t>
            </a:r>
            <a:r>
              <a:rPr lang="es-ES" dirty="0">
                <a:hlinkClick r:id="rId2"/>
              </a:rPr>
              <a:t>Fuente</a:t>
            </a:r>
            <a:r>
              <a:rPr lang="es-ES" dirty="0"/>
              <a:t> 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888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Uso del Móvil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s-ES" dirty="0" smtClean="0"/>
              <a:t>40 </a:t>
            </a:r>
            <a:r>
              <a:rPr lang="es-ES" dirty="0"/>
              <a:t>por ciento más de horas transmitidas en dispositivos móviles, alcanzando su punto máximo en el segundo trimestre de 2020. ( </a:t>
            </a:r>
            <a:r>
              <a:rPr lang="es-ES" dirty="0">
                <a:hlinkClick r:id="rId2"/>
              </a:rPr>
              <a:t>Fuente</a:t>
            </a:r>
            <a:r>
              <a:rPr lang="es-ES" dirty="0"/>
              <a:t> )</a:t>
            </a:r>
          </a:p>
          <a:p>
            <a:r>
              <a:rPr lang="es-ES" dirty="0"/>
              <a:t> </a:t>
            </a:r>
            <a:r>
              <a:rPr lang="es-ES" dirty="0" smtClean="0"/>
              <a:t>Los </a:t>
            </a:r>
            <a:r>
              <a:rPr lang="es-ES" dirty="0"/>
              <a:t>usuarios de dispositivos móviles no solo encuentran convenientes sus dispositivos, sino que dependen de ellos. </a:t>
            </a:r>
            <a:endParaRPr lang="es-ES" dirty="0" smtClean="0"/>
          </a:p>
          <a:p>
            <a:r>
              <a:rPr lang="es-ES" dirty="0" smtClean="0"/>
              <a:t>Dado </a:t>
            </a:r>
            <a:r>
              <a:rPr lang="es-ES" dirty="0"/>
              <a:t>el aumento continuo de la dependencia de los dispositivos móviles, es fundamental adaptar los modelos comerciales para que coincidan con el comportamiento de las audiencias clave. </a:t>
            </a:r>
            <a:endParaRPr lang="es-ES" dirty="0" smtClean="0"/>
          </a:p>
          <a:p>
            <a:r>
              <a:rPr lang="es-ES" dirty="0" smtClean="0"/>
              <a:t>Si </a:t>
            </a:r>
            <a:r>
              <a:rPr lang="es-ES" dirty="0"/>
              <a:t>una gran mayoría de su audiencia es móvil primero o solo móvil, su empresa debe comunicarse con ellos según sus preferencias.  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3071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Rendimiento Móvil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Cuando </a:t>
            </a:r>
            <a:r>
              <a:rPr lang="es-ES" dirty="0"/>
              <a:t>se trata de dispositivos móviles, los usuarios tienen estándares excepcionalmente altos de funcionalidad y rendimiento. </a:t>
            </a:r>
            <a:endParaRPr lang="es-ES" dirty="0" smtClean="0"/>
          </a:p>
          <a:p>
            <a:r>
              <a:rPr lang="es-ES" dirty="0" smtClean="0"/>
              <a:t>Es </a:t>
            </a:r>
            <a:r>
              <a:rPr lang="es-ES" dirty="0"/>
              <a:t>obligatorio adaptar el contenido digital para traducirlo sin problemas en diferentes tamaños de pantalla y múltiples dispositivos. </a:t>
            </a:r>
          </a:p>
          <a:p>
            <a:r>
              <a:rPr lang="es-ES" dirty="0">
                <a:hlinkClick r:id="rId2"/>
              </a:rPr>
              <a:t>Las aplicaciones nativas son rápidas, receptivas y brindan una experiencia de usuario generalmente bien recibida. </a:t>
            </a:r>
            <a:endParaRPr lang="es-ES" dirty="0" smtClean="0"/>
          </a:p>
          <a:p>
            <a:r>
              <a:rPr lang="es-ES" dirty="0" smtClean="0"/>
              <a:t>Estas </a:t>
            </a:r>
            <a:r>
              <a:rPr lang="es-ES" dirty="0"/>
              <a:t>aplicaciones tienen acceso a hardware incorporado, así como soporte para cada interacción de interfaz ofrecida por el sistema operativo respectivo. </a:t>
            </a:r>
          </a:p>
        </p:txBody>
      </p:sp>
    </p:spTree>
    <p:extLst>
      <p:ext uri="{BB962C8B-B14F-4D97-AF65-F5344CB8AC3E}">
        <p14:creationId xmlns:p14="http://schemas.microsoft.com/office/powerpoint/2010/main" val="239863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Rendimiento Móvil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Sin </a:t>
            </a:r>
            <a:r>
              <a:rPr lang="es-ES" dirty="0"/>
              <a:t>embargo, las empresas no pueden descuidar el contenido web móvil. </a:t>
            </a:r>
            <a:endParaRPr lang="es-ES" dirty="0" smtClean="0"/>
          </a:p>
          <a:p>
            <a:r>
              <a:rPr lang="es-ES" dirty="0" smtClean="0"/>
              <a:t>Las </a:t>
            </a:r>
            <a:r>
              <a:rPr lang="es-ES" dirty="0"/>
              <a:t>aplicaciones web móviles son ideales para el consumo de contenido y pueden diseñarse para imitar aplicaciones nativas. </a:t>
            </a:r>
            <a:endParaRPr lang="es-ES" dirty="0" smtClean="0"/>
          </a:p>
          <a:p>
            <a:r>
              <a:rPr lang="es-ES" dirty="0" smtClean="0"/>
              <a:t>Sin </a:t>
            </a:r>
            <a:r>
              <a:rPr lang="es-ES" dirty="0"/>
              <a:t>embargo, la usabilidad de la aplicación web depende en gran medida del rendimiento del navegador web. </a:t>
            </a:r>
            <a:endParaRPr lang="es-ES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2019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Rendimiento Móvil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Es </a:t>
            </a:r>
            <a:r>
              <a:rPr lang="es-ES" dirty="0"/>
              <a:t>crucial para el diseño de su sitio web móvil ajustar el contenido y determinar la resolución del dispositivo para acomodar adecuadamente la presentación y entrega de medios digitales.</a:t>
            </a:r>
          </a:p>
          <a:p>
            <a:r>
              <a:rPr lang="es-ES" dirty="0"/>
              <a:t>Cualquier aplicación empresarial móvil debe probarse a fondo. </a:t>
            </a:r>
            <a:endParaRPr lang="es-ES" dirty="0" smtClean="0"/>
          </a:p>
          <a:p>
            <a:r>
              <a:rPr lang="es-ES" dirty="0" smtClean="0"/>
              <a:t>Los </a:t>
            </a:r>
            <a:r>
              <a:rPr lang="es-ES" dirty="0"/>
              <a:t>factores de rendimiento como los tiempos de carga, las fallas del producto y los campos de registro complicados se suman a una mala experiencia del usuario y pueden arruinar sus posibilidades de éxito en el mercado.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8909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0"/>
            <a:ext cx="7200900" cy="5143500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12747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Rendimiento Móvil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s-ES" dirty="0"/>
              <a:t>Los bloqueos de aplicaciones provocan el 71 por ciento de las desinstalaciones. ( </a:t>
            </a:r>
            <a:r>
              <a:rPr lang="es-ES" dirty="0">
                <a:hlinkClick r:id="rId2"/>
              </a:rPr>
              <a:t>Fuente</a:t>
            </a:r>
            <a:r>
              <a:rPr lang="es-ES" dirty="0"/>
              <a:t> )</a:t>
            </a:r>
          </a:p>
          <a:p>
            <a:pPr fontAlgn="base"/>
            <a:r>
              <a:rPr lang="es-ES" dirty="0"/>
              <a:t>El 67 por ciento de los errores se reportan en dispositivos iOS. ( </a:t>
            </a:r>
            <a:r>
              <a:rPr lang="es-ES" dirty="0">
                <a:hlinkClick r:id="rId3"/>
              </a:rPr>
              <a:t>Fuente</a:t>
            </a:r>
            <a:r>
              <a:rPr lang="es-ES" dirty="0"/>
              <a:t> )</a:t>
            </a:r>
          </a:p>
          <a:p>
            <a:pPr fontAlgn="base"/>
            <a:r>
              <a:rPr lang="es-ES" dirty="0"/>
              <a:t>El 44 por ciento de los defectos en la aplicación son encontrados por el usuario. ( </a:t>
            </a:r>
            <a:r>
              <a:rPr lang="es-ES" dirty="0">
                <a:hlinkClick r:id="rId4"/>
              </a:rPr>
              <a:t>Fuente</a:t>
            </a:r>
            <a:r>
              <a:rPr lang="es-ES" dirty="0"/>
              <a:t> )</a:t>
            </a:r>
          </a:p>
          <a:p>
            <a:pPr fontAlgn="base"/>
            <a:r>
              <a:rPr lang="es-ES" dirty="0"/>
              <a:t>El 47 por ciento de las aplicaciones necesitan más tiempo para las pruebas. ( </a:t>
            </a:r>
            <a:r>
              <a:rPr lang="es-ES" dirty="0">
                <a:hlinkClick r:id="rId4"/>
              </a:rPr>
              <a:t>Fuente</a:t>
            </a:r>
            <a:r>
              <a:rPr lang="es-ES" dirty="0"/>
              <a:t> )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6740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Rendimiento Móvil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s-ES" dirty="0" smtClean="0"/>
              <a:t>El </a:t>
            </a:r>
            <a:r>
              <a:rPr lang="es-ES" dirty="0"/>
              <a:t>58 por ciento de los usuarios se siente frustrado por las inconsistencias de la interfaz. ( </a:t>
            </a:r>
            <a:r>
              <a:rPr lang="es-ES" dirty="0">
                <a:hlinkClick r:id="rId2"/>
              </a:rPr>
              <a:t>Fuente</a:t>
            </a:r>
            <a:r>
              <a:rPr lang="es-ES" dirty="0"/>
              <a:t> )</a:t>
            </a:r>
          </a:p>
          <a:p>
            <a:pPr fontAlgn="base"/>
            <a:r>
              <a:rPr lang="es-ES" dirty="0"/>
              <a:t>El 52 por ciento de los usuarios se siente frustrado por el rendimiento general de la aplicación. ( </a:t>
            </a:r>
            <a:r>
              <a:rPr lang="es-ES" dirty="0">
                <a:hlinkClick r:id="rId2"/>
              </a:rPr>
              <a:t>Fuente</a:t>
            </a:r>
            <a:r>
              <a:rPr lang="es-ES" dirty="0"/>
              <a:t> )</a:t>
            </a:r>
          </a:p>
          <a:p>
            <a:pPr fontAlgn="base"/>
            <a:r>
              <a:rPr lang="es-ES" dirty="0"/>
              <a:t>El 29 por ciento de los usuarios abandonará inmediatamente una aplicación si no la encuentra valiosa. ( </a:t>
            </a:r>
            <a:r>
              <a:rPr lang="es-ES" dirty="0">
                <a:hlinkClick r:id="rId3"/>
              </a:rPr>
              <a:t>Fuente</a:t>
            </a:r>
            <a:r>
              <a:rPr lang="es-ES" dirty="0"/>
              <a:t> 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992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Rendimiento Móvil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s-ES" dirty="0" smtClean="0"/>
              <a:t>El </a:t>
            </a:r>
            <a:r>
              <a:rPr lang="es-ES" dirty="0"/>
              <a:t>70 por ciento de los usuarios abandonan una aplicación porque tarda demasiado en cargarse. ( </a:t>
            </a:r>
            <a:r>
              <a:rPr lang="es-ES" dirty="0">
                <a:hlinkClick r:id="rId2"/>
              </a:rPr>
              <a:t>Fuente</a:t>
            </a:r>
            <a:r>
              <a:rPr lang="es-ES" dirty="0"/>
              <a:t> )</a:t>
            </a:r>
          </a:p>
          <a:p>
            <a:pPr fontAlgn="base"/>
            <a:r>
              <a:rPr lang="es-ES" dirty="0"/>
              <a:t>El 43 por ciento de los usuarios no están contentos si tienen que esperar más de tres segundos para que se cargue su aplicación. ( </a:t>
            </a:r>
            <a:r>
              <a:rPr lang="es-ES" dirty="0">
                <a:hlinkClick r:id="rId3"/>
              </a:rPr>
              <a:t>Fuente</a:t>
            </a:r>
            <a:r>
              <a:rPr lang="es-ES" dirty="0"/>
              <a:t> )</a:t>
            </a:r>
          </a:p>
          <a:p>
            <a:pPr fontAlgn="base"/>
            <a:r>
              <a:rPr lang="es-ES" dirty="0"/>
              <a:t>El 65 por ciento de los usuarios dice que una mala experiencia móvil afecta negativamente su opinión sobre la marca. ( </a:t>
            </a:r>
            <a:r>
              <a:rPr lang="es-ES" dirty="0">
                <a:hlinkClick r:id="rId4"/>
              </a:rPr>
              <a:t>Fuente</a:t>
            </a:r>
            <a:r>
              <a:rPr lang="es-ES" dirty="0"/>
              <a:t> )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2269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 Marketing Móvil …l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Lograr </a:t>
            </a:r>
            <a:r>
              <a:rPr lang="es-ES" dirty="0"/>
              <a:t>impulso en el mercado de las aplicaciones móviles es difícil incluso para las empresas más establecidas. </a:t>
            </a:r>
            <a:endParaRPr lang="es-ES" dirty="0" smtClean="0"/>
          </a:p>
          <a:p>
            <a:r>
              <a:rPr lang="es-ES" dirty="0" smtClean="0"/>
              <a:t>La </a:t>
            </a:r>
            <a:r>
              <a:rPr lang="es-ES" dirty="0"/>
              <a:t>elaboración de un </a:t>
            </a:r>
            <a:r>
              <a:rPr lang="es-ES" dirty="0">
                <a:hlinkClick r:id="rId2"/>
              </a:rPr>
              <a:t>plan de marketing móvil</a:t>
            </a:r>
            <a:r>
              <a:rPr lang="es-ES" dirty="0"/>
              <a:t> completo es la piedra angular del crecimiento y el éxito continuos de un producto nuevo o ya existente. </a:t>
            </a:r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/>
              <a:t>componente de marketing de su proceso de desarrollo general es continuo y requiere un mantenimiento constante. 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0352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 Marketing Móvil …l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s-ES" dirty="0"/>
              <a:t>El 51 por ciento de los usuarios dice que descubrió una nueva empresa o producto al realizar una búsqueda en sus teléfonos inteligentes. ( </a:t>
            </a:r>
            <a:r>
              <a:rPr lang="es-ES" dirty="0">
                <a:hlinkClick r:id="rId2"/>
              </a:rPr>
              <a:t>Fuente</a:t>
            </a:r>
            <a:r>
              <a:rPr lang="es-ES" dirty="0"/>
              <a:t> ) </a:t>
            </a:r>
          </a:p>
          <a:p>
            <a:pPr fontAlgn="base"/>
            <a:r>
              <a:rPr lang="es-ES" dirty="0"/>
              <a:t>El 78% de las búsquedas móviles basadas en la ubicación dan como resultado una compra fuera de línea. ( </a:t>
            </a:r>
            <a:r>
              <a:rPr lang="es-ES" dirty="0">
                <a:hlinkClick r:id="rId2"/>
              </a:rPr>
              <a:t>Fuente</a:t>
            </a:r>
            <a:r>
              <a:rPr lang="es-ES" dirty="0"/>
              <a:t> )</a:t>
            </a:r>
          </a:p>
          <a:p>
            <a:pPr fontAlgn="base"/>
            <a:r>
              <a:rPr lang="es-ES" dirty="0"/>
              <a:t>Solo el 54 por ciento de los especialistas en marketing dicen que actualmente usan una plataforma de aplicaciones móviles para comercializar a sus clientes potenciales y clientes. ( </a:t>
            </a:r>
            <a:r>
              <a:rPr lang="es-ES" dirty="0">
                <a:hlinkClick r:id="rId3"/>
              </a:rPr>
              <a:t>Fuente</a:t>
            </a:r>
            <a:r>
              <a:rPr lang="es-ES" dirty="0"/>
              <a:t> 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285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 Marketing Móvil …l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s-ES" dirty="0" smtClean="0"/>
              <a:t>En </a:t>
            </a:r>
            <a:r>
              <a:rPr lang="es-ES" dirty="0"/>
              <a:t>2020, el gasto en publicidad móvil alcanzó los $ 240 mil millones, un crecimiento del 26 por ciento año tras año. ( </a:t>
            </a:r>
            <a:r>
              <a:rPr lang="es-ES" dirty="0">
                <a:hlinkClick r:id="rId2"/>
              </a:rPr>
              <a:t>Fuente</a:t>
            </a:r>
            <a:r>
              <a:rPr lang="es-ES" dirty="0"/>
              <a:t> )</a:t>
            </a:r>
          </a:p>
          <a:p>
            <a:pPr fontAlgn="base"/>
            <a:r>
              <a:rPr lang="es-ES" dirty="0"/>
              <a:t>Las ubicaciones de anuncios móviles crecieron un 95 por ciento año tras año en los Estados Unidos. ( </a:t>
            </a:r>
            <a:r>
              <a:rPr lang="es-ES" dirty="0">
                <a:hlinkClick r:id="rId2"/>
              </a:rPr>
              <a:t>Fuente</a:t>
            </a:r>
            <a:r>
              <a:rPr lang="es-ES" dirty="0"/>
              <a:t> )</a:t>
            </a:r>
          </a:p>
          <a:p>
            <a:pPr fontAlgn="base"/>
            <a:r>
              <a:rPr lang="es-ES" dirty="0"/>
              <a:t>Aprovechar una estrategia de participación multicanal demuestra ser un método de retención poderoso con tasas de retención 62 por ciento más altas que las aplicaciones que solo involucran a los usuarios con un canal. ( </a:t>
            </a:r>
            <a:r>
              <a:rPr lang="es-ES" dirty="0">
                <a:hlinkClick r:id="rId3"/>
              </a:rPr>
              <a:t>Fuente</a:t>
            </a:r>
            <a:r>
              <a:rPr lang="es-ES" dirty="0"/>
              <a:t> )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9454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 Marketing Móvil …l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s-ES" dirty="0" smtClean="0"/>
              <a:t>La </a:t>
            </a:r>
            <a:r>
              <a:rPr lang="es-ES" dirty="0"/>
              <a:t>forma más popular de optimización de la tienda de aplicaciones (ASO) llegó en forma de actualizaciones de descripción con un 46 por ciento. ( </a:t>
            </a:r>
            <a:r>
              <a:rPr lang="es-ES" dirty="0">
                <a:hlinkClick r:id="rId2"/>
              </a:rPr>
              <a:t>Fuente</a:t>
            </a:r>
            <a:r>
              <a:rPr lang="es-ES" dirty="0"/>
              <a:t> )</a:t>
            </a:r>
          </a:p>
          <a:p>
            <a:pPr fontAlgn="base"/>
            <a:r>
              <a:rPr lang="es-ES" dirty="0"/>
              <a:t>Las actualizaciones de íconos de aplicaciones fueron la segunda forma más frecuente de ASO con un 30 por ciento, un aumento del 24 por ciento año tras año. ( </a:t>
            </a:r>
            <a:r>
              <a:rPr lang="es-ES" dirty="0">
                <a:hlinkClick r:id="rId2"/>
              </a:rPr>
              <a:t>Fuente</a:t>
            </a:r>
            <a:r>
              <a:rPr lang="es-ES" dirty="0"/>
              <a:t> )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5278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 Marketing Móvil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s-ES" dirty="0" smtClean="0"/>
              <a:t>Las </a:t>
            </a:r>
            <a:r>
              <a:rPr lang="es-ES" dirty="0"/>
              <a:t>ubicaciones de anuncios móviles crecieron un 95 por ciento año tras año en los Estados Unidos. ( </a:t>
            </a:r>
            <a:r>
              <a:rPr lang="es-ES" dirty="0">
                <a:hlinkClick r:id="rId2"/>
              </a:rPr>
              <a:t>Fuente</a:t>
            </a:r>
            <a:r>
              <a:rPr lang="es-ES" dirty="0"/>
              <a:t> )</a:t>
            </a:r>
          </a:p>
          <a:p>
            <a:pPr fontAlgn="base"/>
            <a:r>
              <a:rPr lang="es-ES" dirty="0"/>
              <a:t>El gasto global en iOS y Google Play </a:t>
            </a:r>
            <a:r>
              <a:rPr lang="es-ES" dirty="0" err="1"/>
              <a:t>Stores</a:t>
            </a:r>
            <a:r>
              <a:rPr lang="es-ES" dirty="0"/>
              <a:t> alcanzará los $ 112 mil millones en 2020, un crecimiento del 25 por ciento año tras año. ( </a:t>
            </a:r>
            <a:r>
              <a:rPr lang="es-ES" dirty="0">
                <a:hlinkClick r:id="rId3"/>
              </a:rPr>
              <a:t>Fuente</a:t>
            </a:r>
            <a:r>
              <a:rPr lang="es-ES" dirty="0"/>
              <a:t> )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710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Tendencias Por Vertical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El </a:t>
            </a:r>
            <a:r>
              <a:rPr lang="es-ES" dirty="0"/>
              <a:t>análisis de un desglose de cada vertical de aplicaciones móviles proporciona información muy diferente sobre cómo los usuarios interactúan con las aplicaciones móviles. </a:t>
            </a:r>
            <a:endParaRPr lang="es-ES" dirty="0" smtClean="0"/>
          </a:p>
          <a:p>
            <a:r>
              <a:rPr lang="es-ES" dirty="0" smtClean="0"/>
              <a:t>Con </a:t>
            </a:r>
            <a:r>
              <a:rPr lang="es-ES" dirty="0"/>
              <a:t>cada vertical y categoría, las tasas de retención, la duración de la sesión y la actividad en la aplicación varían. </a:t>
            </a:r>
          </a:p>
        </p:txBody>
      </p:sp>
    </p:spTree>
    <p:extLst>
      <p:ext uri="{BB962C8B-B14F-4D97-AF65-F5344CB8AC3E}">
        <p14:creationId xmlns:p14="http://schemas.microsoft.com/office/powerpoint/2010/main" val="399235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Tendencias Por Vertical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Banca </a:t>
            </a:r>
            <a:r>
              <a:rPr lang="es-ES" dirty="0"/>
              <a:t>Y </a:t>
            </a:r>
            <a:r>
              <a:rPr lang="es-ES" dirty="0" err="1"/>
              <a:t>FinTech</a:t>
            </a:r>
            <a:endParaRPr lang="es-ES" b="1" dirty="0"/>
          </a:p>
          <a:p>
            <a:pPr fontAlgn="base"/>
            <a:r>
              <a:rPr lang="es-ES" dirty="0"/>
              <a:t>En 2020, las descargas de aplicaciones de Banca y </a:t>
            </a:r>
            <a:r>
              <a:rPr lang="es-ES" dirty="0" err="1"/>
              <a:t>FinTech</a:t>
            </a:r>
            <a:r>
              <a:rPr lang="es-ES" dirty="0"/>
              <a:t> alcanzaron un récord de 4.600 millones de descargas. ( </a:t>
            </a:r>
            <a:r>
              <a:rPr lang="es-ES" dirty="0">
                <a:hlinkClick r:id="rId2"/>
              </a:rPr>
              <a:t>Fuente</a:t>
            </a:r>
            <a:r>
              <a:rPr lang="es-ES" dirty="0"/>
              <a:t> )</a:t>
            </a:r>
          </a:p>
          <a:p>
            <a:pPr fontAlgn="base"/>
            <a:r>
              <a:rPr lang="es-ES" dirty="0"/>
              <a:t>El tiempo dedicado a las aplicaciones financieras durante 2020 aumentó un 45% en todo el mundo fuera de China en 2020 año tras año ( </a:t>
            </a:r>
            <a:r>
              <a:rPr lang="es-ES" dirty="0">
                <a:hlinkClick r:id="rId2"/>
              </a:rPr>
              <a:t>Fuente</a:t>
            </a:r>
            <a:r>
              <a:rPr lang="es-ES" dirty="0"/>
              <a:t> )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9742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URL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>
                <a:hlinkClick r:id="rId2"/>
              </a:rPr>
              <a:t>https://www.statista.com/statistics/1078678/software-development-operating-system-mobile/</a:t>
            </a:r>
            <a:endParaRPr lang="es-ES_tradnl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9600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Tendencias Por Vertical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Alimentos</a:t>
            </a:r>
            <a:r>
              <a:rPr lang="es-ES" dirty="0"/>
              <a:t>, Restaurantes Y QSR</a:t>
            </a:r>
            <a:endParaRPr lang="es-ES" b="1" dirty="0"/>
          </a:p>
          <a:p>
            <a:pPr lvl="1" fontAlgn="base"/>
            <a:r>
              <a:rPr lang="es-ES" dirty="0"/>
              <a:t>En 2020 florecieron las aplicaciones de entrega de alimentos y comida para llevar. </a:t>
            </a:r>
            <a:endParaRPr lang="es-ES" dirty="0" smtClean="0"/>
          </a:p>
          <a:p>
            <a:pPr lvl="1" fontAlgn="base"/>
            <a:r>
              <a:rPr lang="es-ES" dirty="0" smtClean="0"/>
              <a:t>Los </a:t>
            </a:r>
            <a:r>
              <a:rPr lang="es-ES" dirty="0"/>
              <a:t>usuarios registraron un estimado de 128 mil millones de sesiones ( </a:t>
            </a:r>
            <a:r>
              <a:rPr lang="es-ES" dirty="0">
                <a:hlinkClick r:id="rId2"/>
              </a:rPr>
              <a:t>Fuente</a:t>
            </a:r>
            <a:r>
              <a:rPr lang="es-ES" dirty="0"/>
              <a:t> )</a:t>
            </a:r>
          </a:p>
          <a:p>
            <a:pPr lvl="1" fontAlgn="base"/>
            <a:r>
              <a:rPr lang="es-ES" dirty="0"/>
              <a:t>En los Estados Unidos, las aplicaciones de entrega de alimentos experimentaron un crecimiento interanual del 60 por ciento en el cuarto trimestre de 2020. ( </a:t>
            </a:r>
            <a:r>
              <a:rPr lang="es-ES" dirty="0">
                <a:hlinkClick r:id="rId3"/>
              </a:rPr>
              <a:t>Fuente</a:t>
            </a:r>
            <a:r>
              <a:rPr lang="es-ES" dirty="0"/>
              <a:t> )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682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Tendencias Por Vertical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Viajes</a:t>
            </a:r>
            <a:endParaRPr lang="es-ES" b="1" dirty="0"/>
          </a:p>
          <a:p>
            <a:pPr lvl="1"/>
            <a:r>
              <a:rPr lang="es-ES" dirty="0" smtClean="0"/>
              <a:t>En los EE. UU., Las aplicaciones de exploración al aire libre Recreation.gov y </a:t>
            </a:r>
            <a:r>
              <a:rPr lang="es-ES" dirty="0" err="1" smtClean="0"/>
              <a:t>Geocaching</a:t>
            </a:r>
            <a:r>
              <a:rPr lang="es-ES" dirty="0" smtClean="0"/>
              <a:t> experimentaron un fuerte crecimiento de descargas con un 255% y un 75%, respectivamente, hasta superar los 2,7 millones de descargas, lo que indica un deseo por las actividades al aire libre. ( Fuente 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9427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Tendencias Por Vertical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Salud </a:t>
            </a:r>
            <a:r>
              <a:rPr lang="es-ES" dirty="0"/>
              <a:t>Y Belleza</a:t>
            </a:r>
            <a:endParaRPr lang="es-ES" b="1" dirty="0"/>
          </a:p>
          <a:p>
            <a:pPr lvl="1" fontAlgn="base"/>
            <a:r>
              <a:rPr lang="es-ES" dirty="0"/>
              <a:t>Las descargas de aplicaciones médicas crecieron un 50 por ciento año tras año, impulsadas por la demanda de aplicaciones de rastreo de COVID y </a:t>
            </a:r>
            <a:r>
              <a:rPr lang="es-ES" dirty="0" err="1"/>
              <a:t>telesalud</a:t>
            </a:r>
            <a:r>
              <a:rPr lang="es-ES" dirty="0"/>
              <a:t>. </a:t>
            </a:r>
            <a:endParaRPr lang="es-ES" dirty="0" smtClean="0"/>
          </a:p>
          <a:p>
            <a:pPr lvl="1" fontAlgn="base"/>
            <a:r>
              <a:rPr lang="es-ES" dirty="0" smtClean="0"/>
              <a:t>Las </a:t>
            </a:r>
            <a:r>
              <a:rPr lang="es-ES" dirty="0"/>
              <a:t>descargas superaron los 3.200 millones en aplicaciones médicas y de salud y </a:t>
            </a:r>
            <a:r>
              <a:rPr lang="es-ES" dirty="0" err="1"/>
              <a:t>fitness</a:t>
            </a:r>
            <a:r>
              <a:rPr lang="es-ES" dirty="0"/>
              <a:t>. ( </a:t>
            </a:r>
            <a:r>
              <a:rPr lang="es-ES" dirty="0">
                <a:hlinkClick r:id="rId2"/>
              </a:rPr>
              <a:t>Fuente</a:t>
            </a:r>
            <a:r>
              <a:rPr lang="es-ES" dirty="0"/>
              <a:t> )</a:t>
            </a:r>
          </a:p>
          <a:p>
            <a:pPr lvl="1" fontAlgn="base"/>
            <a:r>
              <a:rPr lang="es-ES" dirty="0"/>
              <a:t>La demanda de ejercicio en el hogar impulsa el crecimiento en la participación de los dispositivos móviles en la billetera, un 30% de crecimiento año tras año en el gasto del consumidor a $ 2 mil millones ( </a:t>
            </a:r>
            <a:r>
              <a:rPr lang="es-ES" dirty="0">
                <a:hlinkClick r:id="rId2"/>
              </a:rPr>
              <a:t>Fuente</a:t>
            </a:r>
            <a:r>
              <a:rPr lang="es-ES" dirty="0"/>
              <a:t> 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442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Tendencias Por Vertical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Venta </a:t>
            </a:r>
            <a:r>
              <a:rPr lang="es-ES" dirty="0"/>
              <a:t>Minorista</a:t>
            </a:r>
            <a:endParaRPr lang="es-ES" b="1" dirty="0"/>
          </a:p>
          <a:p>
            <a:pPr lvl="1" fontAlgn="base"/>
            <a:r>
              <a:rPr lang="es-ES" dirty="0"/>
              <a:t>En conjunto, las personas pasaron 82 mil millones de horas en aplicaciones de compras en 2020. </a:t>
            </a:r>
            <a:endParaRPr lang="es-ES" dirty="0" smtClean="0"/>
          </a:p>
          <a:p>
            <a:pPr lvl="1" fontAlgn="base"/>
            <a:r>
              <a:rPr lang="es-ES" dirty="0" smtClean="0"/>
              <a:t>Eso </a:t>
            </a:r>
            <a:r>
              <a:rPr lang="es-ES" dirty="0"/>
              <a:t>es un aumento del 30% de crecimiento desde 2019. ( </a:t>
            </a:r>
            <a:r>
              <a:rPr lang="es-ES" dirty="0">
                <a:hlinkClick r:id="rId2"/>
              </a:rPr>
              <a:t>Fuente</a:t>
            </a:r>
            <a:r>
              <a:rPr lang="es-ES" dirty="0"/>
              <a:t> )</a:t>
            </a:r>
          </a:p>
          <a:p>
            <a:pPr lvl="1" fontAlgn="base"/>
            <a:r>
              <a:rPr lang="es-ES" dirty="0"/>
              <a:t>Los estadounidenses gastaron $ 53,2 mil millones en aplicaciones minoristas móviles entre el 1 de noviembre y el 9 de diciembre. </a:t>
            </a:r>
            <a:endParaRPr lang="es-ES" dirty="0" smtClean="0"/>
          </a:p>
          <a:p>
            <a:pPr lvl="1" fontAlgn="base"/>
            <a:r>
              <a:rPr lang="es-ES" dirty="0" smtClean="0"/>
              <a:t>Este </a:t>
            </a:r>
            <a:r>
              <a:rPr lang="es-ES" dirty="0"/>
              <a:t>fue un crecimiento del 55% año tras año. ( </a:t>
            </a:r>
            <a:r>
              <a:rPr lang="es-ES" dirty="0">
                <a:hlinkClick r:id="rId2"/>
              </a:rPr>
              <a:t>Fuente</a:t>
            </a:r>
            <a:r>
              <a:rPr lang="es-ES" dirty="0"/>
              <a:t> ) </a:t>
            </a:r>
          </a:p>
          <a:p>
            <a:pPr lvl="1" fontAlgn="base"/>
            <a:r>
              <a:rPr lang="es-ES" dirty="0"/>
              <a:t>El comercio social combinado (</a:t>
            </a:r>
            <a:r>
              <a:rPr lang="es-ES" dirty="0" err="1"/>
              <a:t>Instagram</a:t>
            </a:r>
            <a:r>
              <a:rPr lang="es-ES" dirty="0"/>
              <a:t>, </a:t>
            </a:r>
            <a:r>
              <a:rPr lang="es-ES" dirty="0" err="1"/>
              <a:t>Pinterest</a:t>
            </a:r>
            <a:r>
              <a:rPr lang="es-ES" dirty="0"/>
              <a:t>) y las compras en vivo están a punto de convertirse en un </a:t>
            </a:r>
            <a:r>
              <a:rPr lang="es-ES" dirty="0">
                <a:hlinkClick r:id="rId3"/>
              </a:rPr>
              <a:t>mercado de 2 billones de dólares</a:t>
            </a:r>
            <a:r>
              <a:rPr lang="es-ES" dirty="0"/>
              <a:t> para 2024. ( </a:t>
            </a:r>
            <a:r>
              <a:rPr lang="es-ES" dirty="0">
                <a:hlinkClick r:id="rId2"/>
              </a:rPr>
              <a:t>Fuente</a:t>
            </a:r>
            <a:r>
              <a:rPr lang="es-ES" dirty="0"/>
              <a:t> ) 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1072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287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Predicciones Para 2021 Y Más Allá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s-ES" dirty="0" smtClean="0"/>
              <a:t>Los </a:t>
            </a:r>
            <a:r>
              <a:rPr lang="es-ES" dirty="0"/>
              <a:t>dispositivos móviles impulsaron la industria de la publicidad en 2020, con un crecimiento de $ 240 mil millones en inversión publicitaria móvil y se estableció para superar los $ 290 mil millones en 2021. ( </a:t>
            </a:r>
            <a:r>
              <a:rPr lang="es-ES" dirty="0">
                <a:hlinkClick r:id="rId2"/>
              </a:rPr>
              <a:t>Fuente</a:t>
            </a:r>
            <a:r>
              <a:rPr lang="es-ES" dirty="0"/>
              <a:t> )</a:t>
            </a:r>
          </a:p>
          <a:p>
            <a:pPr fontAlgn="base"/>
            <a:r>
              <a:rPr lang="es-ES" dirty="0"/>
              <a:t>Casi el 92,3 por ciento de los usuarios de teléfonos inteligentes utilizarán asistentes de voz en 2023. ( </a:t>
            </a:r>
            <a:r>
              <a:rPr lang="es-ES" dirty="0">
                <a:hlinkClick r:id="rId3"/>
              </a:rPr>
              <a:t>Fuente</a:t>
            </a:r>
            <a:r>
              <a:rPr lang="es-ES" dirty="0"/>
              <a:t> )</a:t>
            </a:r>
          </a:p>
          <a:p>
            <a:pPr fontAlgn="base"/>
            <a:r>
              <a:rPr lang="es-ES" dirty="0"/>
              <a:t>Para 2023, se espera que 2,72 mil millones de personas vean videos en sus teléfonos móviles, frente a los 2,16 mil millones de 2019. ( </a:t>
            </a:r>
            <a:r>
              <a:rPr lang="es-ES" dirty="0">
                <a:hlinkClick r:id="rId4"/>
              </a:rPr>
              <a:t>Fuente</a:t>
            </a:r>
            <a:r>
              <a:rPr lang="es-ES" dirty="0"/>
              <a:t> )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7018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Predicciones Para 2021 Y Más Allá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s-ES" dirty="0" smtClean="0"/>
              <a:t>En </a:t>
            </a:r>
            <a:r>
              <a:rPr lang="es-ES" dirty="0"/>
              <a:t>2021, el transmisor móvil promedio en los EE. UU., Corea del Sur y el Reino Unido descargará 85%, 80% y 60% más de aplicaciones de transmisión de video. ( </a:t>
            </a:r>
            <a:r>
              <a:rPr lang="es-ES" dirty="0">
                <a:hlinkClick r:id="rId2"/>
              </a:rPr>
              <a:t>Fuente</a:t>
            </a:r>
            <a:r>
              <a:rPr lang="es-ES" dirty="0"/>
              <a:t> )</a:t>
            </a:r>
          </a:p>
          <a:p>
            <a:pPr fontAlgn="base"/>
            <a:r>
              <a:rPr lang="es-ES" b="1" i="1" dirty="0">
                <a:solidFill>
                  <a:srgbClr val="FF0000"/>
                </a:solidFill>
              </a:rPr>
              <a:t>Las aplicaciones empresariales y educativas están preparadas para ver una CAGR de 4 años del 57% y el 62% en 2021</a:t>
            </a:r>
            <a:r>
              <a:rPr lang="es-ES" dirty="0"/>
              <a:t>. ( </a:t>
            </a:r>
            <a:r>
              <a:rPr lang="es-ES" dirty="0">
                <a:hlinkClick r:id="rId3"/>
              </a:rPr>
              <a:t>Fuente</a:t>
            </a:r>
            <a:r>
              <a:rPr lang="es-ES" dirty="0"/>
              <a:t> )</a:t>
            </a:r>
          </a:p>
          <a:p>
            <a:pPr fontAlgn="base"/>
            <a:r>
              <a:rPr lang="es-ES" dirty="0"/>
              <a:t>Los juegos móviles en camino </a:t>
            </a:r>
            <a:r>
              <a:rPr lang="es-ES" dirty="0">
                <a:hlinkClick r:id="rId3"/>
              </a:rPr>
              <a:t>de superar los $ 120 mil millones</a:t>
            </a:r>
            <a:r>
              <a:rPr lang="es-ES" dirty="0"/>
              <a:t> en gastos de consumo en 2021, capturando 1.5 veces el mercado en comparación con todas las demás plataformas de juegos combinadas. ( </a:t>
            </a:r>
            <a:r>
              <a:rPr lang="es-ES" dirty="0">
                <a:hlinkClick r:id="rId4"/>
              </a:rPr>
              <a:t>Fuente</a:t>
            </a:r>
            <a:r>
              <a:rPr lang="es-ES" dirty="0"/>
              <a:t> 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458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Predicciones Para 2021 Y Más Allá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s-ES" dirty="0" smtClean="0"/>
              <a:t>En </a:t>
            </a:r>
            <a:r>
              <a:rPr lang="es-ES" dirty="0"/>
              <a:t>2021, el hogar seguirá siendo el epicentro de nuestra vida social y laboral, con la conducción móvil con una aceleración del 43 por ciento en las actividades "en el hogar". ( </a:t>
            </a:r>
            <a:r>
              <a:rPr lang="es-ES" dirty="0">
                <a:hlinkClick r:id="rId2"/>
              </a:rPr>
              <a:t>Fuente</a:t>
            </a:r>
            <a:r>
              <a:rPr lang="es-ES" dirty="0"/>
              <a:t> )</a:t>
            </a:r>
          </a:p>
          <a:p>
            <a:pPr fontAlgn="base"/>
            <a:r>
              <a:rPr lang="es-ES" dirty="0"/>
              <a:t>En 2022, aproximadamente 135,6 millones de usuarios estadounidenses utilizarán asistentes de voz. ( </a:t>
            </a:r>
            <a:r>
              <a:rPr lang="es-ES" dirty="0">
                <a:hlinkClick r:id="rId3"/>
              </a:rPr>
              <a:t>Fuente</a:t>
            </a:r>
            <a:r>
              <a:rPr lang="es-ES" dirty="0"/>
              <a:t> )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7535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Predicciones Para 2021 Y Más Allá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s-ES" dirty="0" smtClean="0"/>
              <a:t>Para </a:t>
            </a:r>
            <a:r>
              <a:rPr lang="es-ES" dirty="0"/>
              <a:t>2023, IDC pronostica que el gasto mundial en servicios e infraestructura de nube pública casi se duplicará, a alrededor de $ 500 mil millones. ( </a:t>
            </a:r>
            <a:r>
              <a:rPr lang="es-ES" dirty="0">
                <a:hlinkClick r:id="rId2"/>
              </a:rPr>
              <a:t>Fuente</a:t>
            </a:r>
            <a:r>
              <a:rPr lang="es-ES" dirty="0"/>
              <a:t> )</a:t>
            </a:r>
          </a:p>
          <a:p>
            <a:pPr fontAlgn="base"/>
            <a:r>
              <a:rPr lang="es-ES" dirty="0"/>
              <a:t>Se espera que la fuerza laboral móvil mundial alcance los 1.870 millones de trabajadores (más del 42 por ciento de la fuerza laboral mundial) para 2022. ( </a:t>
            </a:r>
            <a:r>
              <a:rPr lang="es-ES" dirty="0">
                <a:hlinkClick r:id="rId3"/>
              </a:rPr>
              <a:t>Fuente</a:t>
            </a:r>
            <a:r>
              <a:rPr lang="es-ES" dirty="0"/>
              <a:t> )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9105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URL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>
                <a:hlinkClick r:id="rId2"/>
              </a:rPr>
              <a:t>https://clearbridgemobile.com/stats-for-mobile-app-growth-and-success/</a:t>
            </a:r>
            <a:endParaRPr lang="es-ES_tradnl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3140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789707"/>
          </a:xfrm>
        </p:spPr>
        <p:txBody>
          <a:bodyPr>
            <a:normAutofit/>
          </a:bodyPr>
          <a:lstStyle/>
          <a:p>
            <a:r>
              <a:rPr lang="en-US" b="1" dirty="0"/>
              <a:t>Mobile App Developer Statistics </a:t>
            </a:r>
            <a:r>
              <a:rPr lang="en-US" b="1" dirty="0" smtClean="0"/>
              <a:t>Roundup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8754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671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TIOBE Index for March </a:t>
            </a:r>
            <a:r>
              <a:rPr lang="en-US" dirty="0" smtClean="0"/>
              <a:t>2021</a:t>
            </a:r>
            <a:endParaRPr lang="es-ES_tradn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46053"/>
            <a:ext cx="4435628" cy="3528392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5004048" y="1491630"/>
            <a:ext cx="36381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hlinkClick r:id="rId4"/>
              </a:rPr>
              <a:t>https://www.tiobe.com/tiobe-index</a:t>
            </a:r>
            <a:r>
              <a:rPr lang="es-ES_tradnl" dirty="0" smtClean="0">
                <a:hlinkClick r:id="rId4"/>
              </a:rPr>
              <a:t>/</a:t>
            </a:r>
            <a:endParaRPr lang="es-ES_tradnl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3983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Edades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siguiente gráfico muestra la cantidad promedio de aplicaciones instaladas frente a aplicaciones utilizadas para diferentes conjuntos de edades.</a:t>
            </a:r>
            <a:endParaRPr lang="es-ES_tradn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3" y="2705358"/>
            <a:ext cx="3942115" cy="24381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42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79" y="0"/>
            <a:ext cx="8319042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571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428625"/>
            <a:ext cx="825817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687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06" y="0"/>
            <a:ext cx="866898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2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¿Cómo usan las aplicaciones</a:t>
            </a:r>
            <a:r>
              <a:rPr lang="es-ES" dirty="0" smtClean="0"/>
              <a:t>?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No </a:t>
            </a:r>
            <a:r>
              <a:rPr lang="es-ES" dirty="0"/>
              <a:t>es ningún secreto que los teléfonos móviles se muevan: en casa, durante el día, en el trabajo, mientras miran televisión, durante los desplazamientos, en los baños y más allá. </a:t>
            </a:r>
            <a:endParaRPr lang="es-ES" dirty="0" smtClean="0"/>
          </a:p>
          <a:p>
            <a:r>
              <a:rPr lang="es-ES" dirty="0" smtClean="0"/>
              <a:t>Dado </a:t>
            </a:r>
            <a:r>
              <a:rPr lang="es-ES" dirty="0"/>
              <a:t>que los dispositivos móviles están (casi) siempre con sus maestros, el tiempo y la ubicación juegan un papel importante en la definición de su contexto de uso. 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6994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¿Cómo usan las aplicaciones</a:t>
            </a:r>
            <a:r>
              <a:rPr lang="es-ES" dirty="0" smtClean="0"/>
              <a:t>?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Las </a:t>
            </a:r>
            <a:r>
              <a:rPr lang="es-ES" dirty="0"/>
              <a:t>personas cambian la forma en que sostienen y tocan sus dispositivos según la entrada necesaria, la posición en la pantalla que están tratando de tocar y su contexto. </a:t>
            </a:r>
            <a:endParaRPr lang="es-ES" dirty="0" smtClean="0"/>
          </a:p>
          <a:p>
            <a:r>
              <a:rPr lang="es-ES" dirty="0" smtClean="0"/>
              <a:t>Las </a:t>
            </a:r>
            <a:r>
              <a:rPr lang="es-ES" dirty="0"/>
              <a:t>personas cambian la forma en que sostienen su teléfono cuando: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3407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703" y="0"/>
            <a:ext cx="291659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400" dirty="0"/>
              <a:t>¿Cuándo y dónde utilizan las personas dispositivos móviles</a:t>
            </a:r>
            <a:r>
              <a:rPr lang="es-ES" sz="2400" dirty="0" smtClean="0"/>
              <a:t>? …</a:t>
            </a:r>
            <a:endParaRPr lang="es-ES_tradnl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91</a:t>
            </a:r>
            <a:r>
              <a:rPr lang="es-ES" dirty="0"/>
              <a:t>% en casa</a:t>
            </a:r>
          </a:p>
          <a:p>
            <a:r>
              <a:rPr lang="es-ES" dirty="0"/>
              <a:t>83% mientras está en el baño</a:t>
            </a:r>
          </a:p>
          <a:p>
            <a:r>
              <a:rPr lang="es-ES" dirty="0"/>
              <a:t>73% cenando</a:t>
            </a:r>
          </a:p>
          <a:p>
            <a:r>
              <a:rPr lang="es-ES" dirty="0"/>
              <a:t>72% en el </a:t>
            </a:r>
            <a:r>
              <a:rPr lang="es-ES" dirty="0" smtClean="0"/>
              <a:t>trabajo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595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75606"/>
            <a:ext cx="4801716" cy="3481244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395536" y="267494"/>
            <a:ext cx="5409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Total Number of Mobile App Developers by Region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4516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400" dirty="0"/>
              <a:t>¿Cuándo y dónde utilizan las personas dispositivos móviles</a:t>
            </a:r>
            <a:r>
              <a:rPr lang="es-ES" sz="2400" dirty="0" smtClean="0"/>
              <a:t>? …</a:t>
            </a:r>
            <a:endParaRPr lang="es-ES_tradnl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79</a:t>
            </a:r>
            <a:r>
              <a:rPr lang="es-ES" dirty="0"/>
              <a:t>% cuando está con familiares / amigos </a:t>
            </a:r>
          </a:p>
          <a:p>
            <a:r>
              <a:rPr lang="es-ES" dirty="0"/>
              <a:t>71% esperando en filas de espera para citas</a:t>
            </a:r>
          </a:p>
          <a:p>
            <a:r>
              <a:rPr lang="es-ES" dirty="0"/>
              <a:t>63% mientras </a:t>
            </a:r>
            <a:r>
              <a:rPr lang="es-ES" dirty="0" smtClean="0"/>
              <a:t>compra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1357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400" dirty="0"/>
              <a:t>¿Cuándo y dónde utilizan las personas dispositivos móviles</a:t>
            </a:r>
            <a:r>
              <a:rPr lang="es-ES" sz="2400" dirty="0" smtClean="0"/>
              <a:t>? …</a:t>
            </a:r>
            <a:endParaRPr lang="es-ES_tradnl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78</a:t>
            </a:r>
            <a:r>
              <a:rPr lang="es-ES" dirty="0"/>
              <a:t>% mientras ve la televisión </a:t>
            </a:r>
          </a:p>
          <a:p>
            <a:r>
              <a:rPr lang="es-ES" dirty="0"/>
              <a:t>62% durante el viaje al trabajo</a:t>
            </a:r>
          </a:p>
          <a:p>
            <a:r>
              <a:rPr lang="es-ES" dirty="0"/>
              <a:t>74% durante el tiempo de inactividad diverso a lo largo del día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999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URL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>
                <a:hlinkClick r:id="rId2"/>
              </a:rPr>
              <a:t>https://www.simform.com/the-state-of-mobile-app-usage</a:t>
            </a:r>
            <a:r>
              <a:rPr lang="es-ES_tradnl" dirty="0" smtClean="0">
                <a:hlinkClick r:id="rId2"/>
              </a:rPr>
              <a:t>/</a:t>
            </a:r>
            <a:endParaRPr lang="es-ES_tradnl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5616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587" y="0"/>
            <a:ext cx="622882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9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235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5536" y="483518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App Developers by Location, Gender, Age and Platform</a:t>
            </a:r>
            <a:endParaRPr lang="es-ES_tradn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664" y="1131590"/>
            <a:ext cx="5715000" cy="3438525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52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331640" y="495981"/>
            <a:ext cx="439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Revenue Distribution among App Developers</a:t>
            </a:r>
            <a:endParaRPr lang="es-ES_tradnl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248" y="915566"/>
            <a:ext cx="3953872" cy="404613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79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331640" y="483518"/>
            <a:ext cx="5454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Android App Development Price Range by Location</a:t>
            </a:r>
            <a:endParaRPr lang="es-ES_tradn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11" y="852851"/>
            <a:ext cx="6824249" cy="4106736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474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9552" y="339502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App Development Jobs by Platform, by Country</a:t>
            </a:r>
            <a:endParaRPr lang="es-ES_tradn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733874"/>
            <a:ext cx="5096056" cy="4286148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26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1016</Words>
  <Application>Microsoft Office PowerPoint</Application>
  <PresentationFormat>Presentación en pantalla (16:9)</PresentationFormat>
  <Paragraphs>144</Paragraphs>
  <Slides>54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54</vt:i4>
      </vt:variant>
    </vt:vector>
  </HeadingPairs>
  <TitlesOfParts>
    <vt:vector size="55" baseType="lpstr">
      <vt:lpstr>Tema de Office</vt:lpstr>
      <vt:lpstr>Presentación de PowerPoint</vt:lpstr>
      <vt:lpstr>Presentación de PowerPoint</vt:lpstr>
      <vt:lpstr>URL</vt:lpstr>
      <vt:lpstr>Mobile App Developer Statistics Roundup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URL</vt:lpstr>
      <vt:lpstr>Presentación de PowerPoint</vt:lpstr>
      <vt:lpstr>Uso del Móvil …</vt:lpstr>
      <vt:lpstr>Uso del Móvil …</vt:lpstr>
      <vt:lpstr>Uso del Móvil …</vt:lpstr>
      <vt:lpstr>Uso del Móvil</vt:lpstr>
      <vt:lpstr>Rendimiento Móvil …</vt:lpstr>
      <vt:lpstr>Rendimiento Móvil …</vt:lpstr>
      <vt:lpstr>Rendimiento Móvil …</vt:lpstr>
      <vt:lpstr>Rendimiento Móvil …</vt:lpstr>
      <vt:lpstr>Rendimiento Móvil …</vt:lpstr>
      <vt:lpstr>Rendimiento Móvil</vt:lpstr>
      <vt:lpstr>El Marketing Móvil …l</vt:lpstr>
      <vt:lpstr>El Marketing Móvil …l</vt:lpstr>
      <vt:lpstr>El Marketing Móvil …l</vt:lpstr>
      <vt:lpstr>El Marketing Móvil …l</vt:lpstr>
      <vt:lpstr>El Marketing Móvil</vt:lpstr>
      <vt:lpstr>Tendencias Por Vertical …</vt:lpstr>
      <vt:lpstr>Tendencias Por Vertical …</vt:lpstr>
      <vt:lpstr>Tendencias Por Vertical …</vt:lpstr>
      <vt:lpstr>Tendencias Por Vertical …</vt:lpstr>
      <vt:lpstr>Tendencias Por Vertical …</vt:lpstr>
      <vt:lpstr>Tendencias Por Vertical …</vt:lpstr>
      <vt:lpstr>Presentación de PowerPoint</vt:lpstr>
      <vt:lpstr>Predicciones Para 2021 Y Más Allá …</vt:lpstr>
      <vt:lpstr>Predicciones Para 2021 Y Más Allá …</vt:lpstr>
      <vt:lpstr>Predicciones Para 2021 Y Más Allá …</vt:lpstr>
      <vt:lpstr>Predicciones Para 2021 Y Más Allá</vt:lpstr>
      <vt:lpstr>URL</vt:lpstr>
      <vt:lpstr>Presentación de PowerPoint</vt:lpstr>
      <vt:lpstr>TIOBE Index for March 2021</vt:lpstr>
      <vt:lpstr>Edades</vt:lpstr>
      <vt:lpstr>Presentación de PowerPoint</vt:lpstr>
      <vt:lpstr>Presentación de PowerPoint</vt:lpstr>
      <vt:lpstr>Presentación de PowerPoint</vt:lpstr>
      <vt:lpstr>¿Cómo usan las aplicaciones? …</vt:lpstr>
      <vt:lpstr>¿Cómo usan las aplicaciones? …</vt:lpstr>
      <vt:lpstr>Presentación de PowerPoint</vt:lpstr>
      <vt:lpstr>¿Cuándo y dónde utilizan las personas dispositivos móviles? …</vt:lpstr>
      <vt:lpstr>¿Cuándo y dónde utilizan las personas dispositivos móviles? …</vt:lpstr>
      <vt:lpstr>¿Cuándo y dónde utilizan las personas dispositivos móviles? …</vt:lpstr>
      <vt:lpstr>URL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Arturo</dc:creator>
  <cp:lastModifiedBy>Arturo</cp:lastModifiedBy>
  <cp:revision>18</cp:revision>
  <dcterms:created xsi:type="dcterms:W3CDTF">2021-03-23T16:57:44Z</dcterms:created>
  <dcterms:modified xsi:type="dcterms:W3CDTF">2021-03-23T20:01:38Z</dcterms:modified>
</cp:coreProperties>
</file>