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837882-19D8-4B65-A142-9DA915AE4C4F}">
  <a:tblStyle styleId="{EF837882-19D8-4B65-A142-9DA915AE4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8d7c606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8d7c606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8d7c606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8d7c606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8d7c606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8d7c606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8d7c606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8d7c606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8d7c606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8d7c606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8d7c606e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48d7c606e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8d7c606e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8d7c606e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8d7c606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8d7c606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8d7c606e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8d7c606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8d7c606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8d7c606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bcf54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bcf54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8d7c606e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8d7c606e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4271428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4271428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3a552b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3a552b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8d7c60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8d7c60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8d7c606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8d7c606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8d7c606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8d7c606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8d7c606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8d7c606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8d7c606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8d7c606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8d7c606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8d7c606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Taller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Identidad Corporativa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Profesor: Jorge León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Alto valor de marca y baja calidad de marca gráfica.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250" y="1279275"/>
            <a:ext cx="5791500" cy="38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b="9844" l="13197" r="12242" t="0"/>
          <a:stretch/>
        </p:blipFill>
        <p:spPr>
          <a:xfrm rot="-1310525">
            <a:off x="2937223" y="2752066"/>
            <a:ext cx="246207" cy="19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Alto valor de marca y baja calidad de marca gráfica.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50" y="1619274"/>
            <a:ext cx="1765675" cy="17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4">
            <a:alphaModFix/>
          </a:blip>
          <a:srcRect b="27596" l="22550" r="23345" t="26705"/>
          <a:stretch/>
        </p:blipFill>
        <p:spPr>
          <a:xfrm>
            <a:off x="5661925" y="1763650"/>
            <a:ext cx="2114324" cy="133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300" y="3865649"/>
            <a:ext cx="460575" cy="4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27596" l="22550" r="23345" t="26705"/>
          <a:stretch/>
        </p:blipFill>
        <p:spPr>
          <a:xfrm>
            <a:off x="6488800" y="3905972"/>
            <a:ext cx="460575" cy="2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El premio Nobel tiene altísimo valor de marca, pero… ¿Quién conoce su marca gráfica?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75" y="1538525"/>
            <a:ext cx="2057850" cy="206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>
                <a:solidFill>
                  <a:srgbClr val="434343"/>
                </a:solidFill>
              </a:rPr>
              <a:t>¿Los valores de Sony, Lacoste y Ferrari, son transmitidos por sus marcas gráficas?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39056" l="9093" r="8986" t="39500"/>
          <a:stretch/>
        </p:blipFill>
        <p:spPr>
          <a:xfrm>
            <a:off x="387400" y="2320900"/>
            <a:ext cx="2356526" cy="46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034" y="1930263"/>
            <a:ext cx="2457925" cy="117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5">
            <a:alphaModFix/>
          </a:blip>
          <a:srcRect b="14019" l="3084" r="2877" t="14012"/>
          <a:stretch/>
        </p:blipFill>
        <p:spPr>
          <a:xfrm>
            <a:off x="6747875" y="1651737"/>
            <a:ext cx="1706299" cy="18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3163" l="2106" r="2582" t="2957"/>
          <a:stretch/>
        </p:blipFill>
        <p:spPr>
          <a:xfrm>
            <a:off x="702231" y="0"/>
            <a:ext cx="76881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16591" l="7094" r="4331" t="25007"/>
          <a:stretch/>
        </p:blipFill>
        <p:spPr>
          <a:xfrm>
            <a:off x="346838" y="975838"/>
            <a:ext cx="8450324" cy="31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300" y="0"/>
            <a:ext cx="46594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37" y="0"/>
            <a:ext cx="39565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25" y="0"/>
            <a:ext cx="41113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CC0000"/>
                </a:solidFill>
              </a:rPr>
              <a:t>De los tipos de "marca"(como valor y como signo gráfico) se hacen cargo dos profesiones diferentes, pero vinculadas y complementarias.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301951"/>
            <a:ext cx="852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El </a:t>
            </a:r>
            <a:r>
              <a:rPr b="1" lang="es-419">
                <a:solidFill>
                  <a:srgbClr val="434343"/>
                </a:solidFill>
              </a:rPr>
              <a:t>branding</a:t>
            </a:r>
            <a:r>
              <a:rPr lang="es-419">
                <a:solidFill>
                  <a:srgbClr val="434343"/>
                </a:solidFill>
              </a:rPr>
              <a:t> se ocupa de definir las estrategias y de comunicar el valor de marca.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759149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El </a:t>
            </a:r>
            <a:r>
              <a:rPr b="1" lang="es-419">
                <a:solidFill>
                  <a:srgbClr val="434343"/>
                </a:solidFill>
              </a:rPr>
              <a:t>diseño gráfico</a:t>
            </a:r>
            <a:r>
              <a:rPr lang="es-419">
                <a:solidFill>
                  <a:srgbClr val="434343"/>
                </a:solidFill>
              </a:rPr>
              <a:t> se ocupa de las identificación visual: definir las características formales de la marca gráfica.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Marca como concepto 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marca como signo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CC0000"/>
                </a:solidFill>
              </a:rPr>
              <a:t>Cuando el diseñador confunde valor de marca con marca gráfica, cree que los símbolos y logotipos pueden transmitir, gracias a sus formas y colores, los valores de la empresa o institución.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606751"/>
            <a:ext cx="852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Entonces… ¿Qué hay que tener en cuenta para diseñar buenas marcas gráficas?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2063949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Antes que nada, definir qué es una marca gráfica…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CC0000"/>
                </a:solidFill>
              </a:rPr>
              <a:t>Dos significados para una misma palabra provocan una gran confusión en diseñadores y clientes.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01951"/>
            <a:ext cx="852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Marca: valores que los públicos le atribuyen a una empresa o institución.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759149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Marca: signos gráficos que identifican a una empresa o institución.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>
                <a:solidFill>
                  <a:srgbClr val="434343"/>
                </a:solidFill>
              </a:rPr>
              <a:t>Marca:</a:t>
            </a:r>
            <a:r>
              <a:rPr lang="es-419">
                <a:solidFill>
                  <a:srgbClr val="434343"/>
                </a:solidFill>
              </a:rPr>
              <a:t> valores que los públicos le atribuyen a una empresa o institución.</a:t>
            </a:r>
            <a:endParaRPr>
              <a:solidFill>
                <a:srgbClr val="CC0000"/>
              </a:solidFill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{EF837882-19D8-4B65-A142-9DA915AE4C4F}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SONY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LACOSTE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FERRARI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Tecnología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Moda sport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Prestigio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Calidad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Autenticidad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Alta gama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Respaldo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Calidad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Velocidad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Innovación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Alegría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Glamour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Trayectoria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Color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Calidad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>
                <a:solidFill>
                  <a:srgbClr val="434343"/>
                </a:solidFill>
              </a:rPr>
              <a:t>Marca:</a:t>
            </a:r>
            <a:r>
              <a:rPr lang="es-419">
                <a:solidFill>
                  <a:srgbClr val="434343"/>
                </a:solidFill>
              </a:rPr>
              <a:t> signos gráficos que identifican a una empresa o institución.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39056" l="9093" r="8986" t="39500"/>
          <a:stretch/>
        </p:blipFill>
        <p:spPr>
          <a:xfrm>
            <a:off x="387400" y="2320900"/>
            <a:ext cx="2356526" cy="46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034" y="1930263"/>
            <a:ext cx="2457925" cy="117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5">
            <a:alphaModFix/>
          </a:blip>
          <a:srcRect b="14019" l="3084" r="2877" t="14012"/>
          <a:stretch/>
        </p:blipFill>
        <p:spPr>
          <a:xfrm>
            <a:off x="6747875" y="1651737"/>
            <a:ext cx="1706299" cy="18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Mientras la marca gráfica es la misma para todos, los valores que representa pueden variar mucho según sea la persona que los interprete.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26" y="2038826"/>
            <a:ext cx="2230925" cy="106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400" y="1643113"/>
            <a:ext cx="2005199" cy="18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Mientras la marca gráfica es la misma para todos, los valores que representa pueden variar mucho según sea la persona que los interprete.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00" y="1606676"/>
            <a:ext cx="8210179" cy="353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Mientras la marca gráfica es la misma para todos, los valores que representa pueden variar mucho según sea la persona que los interprete.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1200"/>
            <a:ext cx="8520600" cy="293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543476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434343"/>
                </a:solidFill>
              </a:rPr>
              <a:t>Alto valor de marca y baja calidad de marca gráfica.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9844" l="13197" r="12242" t="0"/>
          <a:stretch/>
        </p:blipFill>
        <p:spPr>
          <a:xfrm>
            <a:off x="3214225" y="1463425"/>
            <a:ext cx="2761000" cy="2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