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4"/>
  </p:notesMasterIdLst>
  <p:sldIdLst>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9F3A0-8C8A-4506-B6EE-8C2F0814C3FF}" type="doc">
      <dgm:prSet loTypeId="urn:microsoft.com/office/officeart/2005/8/layout/funnel1" loCatId="relationship" qsTypeId="urn:microsoft.com/office/officeart/2005/8/quickstyle/3d7" qsCatId="3D" csTypeId="urn:microsoft.com/office/officeart/2005/8/colors/colorful5" csCatId="colorful" phldr="1"/>
      <dgm:spPr/>
    </dgm:pt>
    <dgm:pt modelId="{256DDD62-3508-4FB6-B6AF-2DF28074CDAD}">
      <dgm:prSet phldrT="[Texto]"/>
      <dgm:spPr/>
      <dgm:t>
        <a:bodyPr/>
        <a:lstStyle/>
        <a:p>
          <a:r>
            <a:rPr lang="es-PE" dirty="0" smtClean="0"/>
            <a:t>IIS</a:t>
          </a:r>
          <a:endParaRPr lang="es-ES" dirty="0"/>
        </a:p>
      </dgm:t>
    </dgm:pt>
    <dgm:pt modelId="{A61540D3-5F63-48D0-8B9F-6A7FD5E41603}" type="parTrans" cxnId="{5B45775D-3CD0-4A93-B3C2-C4E38282CB5A}">
      <dgm:prSet/>
      <dgm:spPr/>
      <dgm:t>
        <a:bodyPr/>
        <a:lstStyle/>
        <a:p>
          <a:endParaRPr lang="es-ES"/>
        </a:p>
      </dgm:t>
    </dgm:pt>
    <dgm:pt modelId="{79375265-60E4-48D1-B4FD-4696D1044CA4}" type="sibTrans" cxnId="{5B45775D-3CD0-4A93-B3C2-C4E38282CB5A}">
      <dgm:prSet/>
      <dgm:spPr/>
      <dgm:t>
        <a:bodyPr/>
        <a:lstStyle/>
        <a:p>
          <a:endParaRPr lang="es-ES"/>
        </a:p>
      </dgm:t>
    </dgm:pt>
    <dgm:pt modelId="{7564C6E7-ACA1-4875-86A8-39D0975F89E1}">
      <dgm:prSet phldrT="[Texto]"/>
      <dgm:spPr/>
      <dgm:t>
        <a:bodyPr/>
        <a:lstStyle/>
        <a:p>
          <a:r>
            <a:rPr lang="es-PE" dirty="0" smtClean="0"/>
            <a:t>FTP</a:t>
          </a:r>
          <a:endParaRPr lang="es-ES" dirty="0"/>
        </a:p>
      </dgm:t>
    </dgm:pt>
    <dgm:pt modelId="{8FB0C7A1-671D-48FF-AE00-0C5F8E9B3F7C}" type="parTrans" cxnId="{D941C0B9-15A6-4F2A-9A5B-28980FC46D47}">
      <dgm:prSet/>
      <dgm:spPr/>
      <dgm:t>
        <a:bodyPr/>
        <a:lstStyle/>
        <a:p>
          <a:endParaRPr lang="es-ES"/>
        </a:p>
      </dgm:t>
    </dgm:pt>
    <dgm:pt modelId="{58D8CFED-251D-468B-97C6-B41830B3F236}" type="sibTrans" cxnId="{D941C0B9-15A6-4F2A-9A5B-28980FC46D47}">
      <dgm:prSet/>
      <dgm:spPr/>
      <dgm:t>
        <a:bodyPr/>
        <a:lstStyle/>
        <a:p>
          <a:endParaRPr lang="es-ES"/>
        </a:p>
      </dgm:t>
    </dgm:pt>
    <dgm:pt modelId="{7AF8A178-AAFA-4319-BF60-67B10A4FD930}">
      <dgm:prSet phldrT="[Texto]"/>
      <dgm:spPr/>
      <dgm:t>
        <a:bodyPr/>
        <a:lstStyle/>
        <a:p>
          <a:r>
            <a:rPr lang="es-PE" dirty="0" smtClean="0"/>
            <a:t>DNS</a:t>
          </a:r>
          <a:endParaRPr lang="es-ES" dirty="0"/>
        </a:p>
      </dgm:t>
    </dgm:pt>
    <dgm:pt modelId="{2560D9FD-DA65-4C04-83F4-5FCE6AF046A2}" type="parTrans" cxnId="{964D2433-255A-42A6-B8F2-96C77B559277}">
      <dgm:prSet/>
      <dgm:spPr/>
      <dgm:t>
        <a:bodyPr/>
        <a:lstStyle/>
        <a:p>
          <a:endParaRPr lang="es-ES"/>
        </a:p>
      </dgm:t>
    </dgm:pt>
    <dgm:pt modelId="{2D8AFE07-51B8-4A22-8A6B-DE18577DBA2E}" type="sibTrans" cxnId="{964D2433-255A-42A6-B8F2-96C77B559277}">
      <dgm:prSet/>
      <dgm:spPr/>
      <dgm:t>
        <a:bodyPr/>
        <a:lstStyle/>
        <a:p>
          <a:endParaRPr lang="es-ES"/>
        </a:p>
      </dgm:t>
    </dgm:pt>
    <dgm:pt modelId="{D2ADE0A6-741E-4319-93A0-9CFCF03E4491}" type="pres">
      <dgm:prSet presAssocID="{9819F3A0-8C8A-4506-B6EE-8C2F0814C3FF}" presName="Name0" presStyleCnt="0">
        <dgm:presLayoutVars>
          <dgm:chMax val="4"/>
          <dgm:resizeHandles val="exact"/>
        </dgm:presLayoutVars>
      </dgm:prSet>
      <dgm:spPr/>
    </dgm:pt>
    <dgm:pt modelId="{E6771BD0-FF47-45E3-B298-895306B15992}" type="pres">
      <dgm:prSet presAssocID="{9819F3A0-8C8A-4506-B6EE-8C2F0814C3FF}" presName="ellipse" presStyleLbl="trBgShp" presStyleIdx="0" presStyleCnt="1"/>
      <dgm:spPr/>
    </dgm:pt>
    <dgm:pt modelId="{1542D8B5-1CAC-4B7D-A57F-25AD0FFA1D64}" type="pres">
      <dgm:prSet presAssocID="{9819F3A0-8C8A-4506-B6EE-8C2F0814C3FF}" presName="arrow1" presStyleLbl="fgShp" presStyleIdx="0" presStyleCnt="1"/>
      <dgm:spPr/>
    </dgm:pt>
    <dgm:pt modelId="{F8F4E5DB-998E-4A5D-A64E-AF19672CC54B}" type="pres">
      <dgm:prSet presAssocID="{9819F3A0-8C8A-4506-B6EE-8C2F0814C3FF}" presName="rectangle" presStyleLbl="revTx" presStyleIdx="0" presStyleCnt="1">
        <dgm:presLayoutVars>
          <dgm:bulletEnabled val="1"/>
        </dgm:presLayoutVars>
      </dgm:prSet>
      <dgm:spPr/>
      <dgm:t>
        <a:bodyPr/>
        <a:lstStyle/>
        <a:p>
          <a:endParaRPr lang="es-ES"/>
        </a:p>
      </dgm:t>
    </dgm:pt>
    <dgm:pt modelId="{0919CC52-F433-4624-A6A2-9A118D704766}" type="pres">
      <dgm:prSet presAssocID="{7564C6E7-ACA1-4875-86A8-39D0975F89E1}" presName="item1" presStyleLbl="node1" presStyleIdx="0" presStyleCnt="2">
        <dgm:presLayoutVars>
          <dgm:bulletEnabled val="1"/>
        </dgm:presLayoutVars>
      </dgm:prSet>
      <dgm:spPr/>
      <dgm:t>
        <a:bodyPr/>
        <a:lstStyle/>
        <a:p>
          <a:endParaRPr lang="es-ES"/>
        </a:p>
      </dgm:t>
    </dgm:pt>
    <dgm:pt modelId="{0B7CA191-4A92-4083-AFCC-86BAC9B635CB}" type="pres">
      <dgm:prSet presAssocID="{7AF8A178-AAFA-4319-BF60-67B10A4FD930}" presName="item2" presStyleLbl="node1" presStyleIdx="1" presStyleCnt="2">
        <dgm:presLayoutVars>
          <dgm:bulletEnabled val="1"/>
        </dgm:presLayoutVars>
      </dgm:prSet>
      <dgm:spPr/>
      <dgm:t>
        <a:bodyPr/>
        <a:lstStyle/>
        <a:p>
          <a:endParaRPr lang="es-ES"/>
        </a:p>
      </dgm:t>
    </dgm:pt>
    <dgm:pt modelId="{031474AE-8464-4C7D-A6DB-51509BC19063}" type="pres">
      <dgm:prSet presAssocID="{9819F3A0-8C8A-4506-B6EE-8C2F0814C3FF}" presName="funnel" presStyleLbl="trAlignAcc1" presStyleIdx="0" presStyleCnt="1"/>
      <dgm:spPr/>
    </dgm:pt>
  </dgm:ptLst>
  <dgm:cxnLst>
    <dgm:cxn modelId="{E17FEB1B-A455-4AE1-B9C2-38903AE0E827}" type="presOf" srcId="{7AF8A178-AAFA-4319-BF60-67B10A4FD930}" destId="{F8F4E5DB-998E-4A5D-A64E-AF19672CC54B}" srcOrd="0" destOrd="0" presId="urn:microsoft.com/office/officeart/2005/8/layout/funnel1"/>
    <dgm:cxn modelId="{3551408D-0F1A-494C-9886-F6B0182C4CD4}" type="presOf" srcId="{7564C6E7-ACA1-4875-86A8-39D0975F89E1}" destId="{0919CC52-F433-4624-A6A2-9A118D704766}" srcOrd="0" destOrd="0" presId="urn:microsoft.com/office/officeart/2005/8/layout/funnel1"/>
    <dgm:cxn modelId="{B391D37A-3040-4CF0-A755-C7F2014AC8C8}" type="presOf" srcId="{9819F3A0-8C8A-4506-B6EE-8C2F0814C3FF}" destId="{D2ADE0A6-741E-4319-93A0-9CFCF03E4491}" srcOrd="0" destOrd="0" presId="urn:microsoft.com/office/officeart/2005/8/layout/funnel1"/>
    <dgm:cxn modelId="{964D2433-255A-42A6-B8F2-96C77B559277}" srcId="{9819F3A0-8C8A-4506-B6EE-8C2F0814C3FF}" destId="{7AF8A178-AAFA-4319-BF60-67B10A4FD930}" srcOrd="2" destOrd="0" parTransId="{2560D9FD-DA65-4C04-83F4-5FCE6AF046A2}" sibTransId="{2D8AFE07-51B8-4A22-8A6B-DE18577DBA2E}"/>
    <dgm:cxn modelId="{49220CC8-6A05-446C-8BAD-09956A2308B1}" type="presOf" srcId="{256DDD62-3508-4FB6-B6AF-2DF28074CDAD}" destId="{0B7CA191-4A92-4083-AFCC-86BAC9B635CB}" srcOrd="0" destOrd="0" presId="urn:microsoft.com/office/officeart/2005/8/layout/funnel1"/>
    <dgm:cxn modelId="{5B45775D-3CD0-4A93-B3C2-C4E38282CB5A}" srcId="{9819F3A0-8C8A-4506-B6EE-8C2F0814C3FF}" destId="{256DDD62-3508-4FB6-B6AF-2DF28074CDAD}" srcOrd="0" destOrd="0" parTransId="{A61540D3-5F63-48D0-8B9F-6A7FD5E41603}" sibTransId="{79375265-60E4-48D1-B4FD-4696D1044CA4}"/>
    <dgm:cxn modelId="{D941C0B9-15A6-4F2A-9A5B-28980FC46D47}" srcId="{9819F3A0-8C8A-4506-B6EE-8C2F0814C3FF}" destId="{7564C6E7-ACA1-4875-86A8-39D0975F89E1}" srcOrd="1" destOrd="0" parTransId="{8FB0C7A1-671D-48FF-AE00-0C5F8E9B3F7C}" sibTransId="{58D8CFED-251D-468B-97C6-B41830B3F236}"/>
    <dgm:cxn modelId="{5BA4152E-EF9D-435C-8CF3-D2EF9DF33340}" type="presParOf" srcId="{D2ADE0A6-741E-4319-93A0-9CFCF03E4491}" destId="{E6771BD0-FF47-45E3-B298-895306B15992}" srcOrd="0" destOrd="0" presId="urn:microsoft.com/office/officeart/2005/8/layout/funnel1"/>
    <dgm:cxn modelId="{069CDBF2-E703-4D27-8AA6-57F71E7F820C}" type="presParOf" srcId="{D2ADE0A6-741E-4319-93A0-9CFCF03E4491}" destId="{1542D8B5-1CAC-4B7D-A57F-25AD0FFA1D64}" srcOrd="1" destOrd="0" presId="urn:microsoft.com/office/officeart/2005/8/layout/funnel1"/>
    <dgm:cxn modelId="{22462DAB-1349-42AB-BAF1-9859AFAF9686}" type="presParOf" srcId="{D2ADE0A6-741E-4319-93A0-9CFCF03E4491}" destId="{F8F4E5DB-998E-4A5D-A64E-AF19672CC54B}" srcOrd="2" destOrd="0" presId="urn:microsoft.com/office/officeart/2005/8/layout/funnel1"/>
    <dgm:cxn modelId="{F62A4E63-8C3B-4EE5-A535-2C8671187B3A}" type="presParOf" srcId="{D2ADE0A6-741E-4319-93A0-9CFCF03E4491}" destId="{0919CC52-F433-4624-A6A2-9A118D704766}" srcOrd="3" destOrd="0" presId="urn:microsoft.com/office/officeart/2005/8/layout/funnel1"/>
    <dgm:cxn modelId="{8E9C755B-8F91-4968-A911-4FB9AE565B74}" type="presParOf" srcId="{D2ADE0A6-741E-4319-93A0-9CFCF03E4491}" destId="{0B7CA191-4A92-4083-AFCC-86BAC9B635CB}" srcOrd="4" destOrd="0" presId="urn:microsoft.com/office/officeart/2005/8/layout/funnel1"/>
    <dgm:cxn modelId="{F5D07A54-B77E-43DC-B37F-AEC01CBBD977}" type="presParOf" srcId="{D2ADE0A6-741E-4319-93A0-9CFCF03E4491}" destId="{031474AE-8464-4C7D-A6DB-51509BC19063}"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8E1CA-B93C-429F-96AE-3452FCE8C3C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ES"/>
        </a:p>
      </dgm:t>
    </dgm:pt>
    <dgm:pt modelId="{A2857781-4880-4400-867D-27B5559F4F7E}">
      <dgm:prSet phldrT="[Texto]"/>
      <dgm:spPr/>
      <dgm:t>
        <a:bodyPr/>
        <a:lstStyle/>
        <a:p>
          <a:r>
            <a:rPr lang="es-PE" dirty="0" smtClean="0"/>
            <a:t>Carpetas de Publicación</a:t>
          </a:r>
          <a:endParaRPr lang="es-ES" dirty="0"/>
        </a:p>
      </dgm:t>
    </dgm:pt>
    <dgm:pt modelId="{4DF51B9E-7058-4771-A149-00B94B1D8A0D}" type="parTrans" cxnId="{64EDBE01-1B28-4977-A1F5-60A04B44BDE8}">
      <dgm:prSet/>
      <dgm:spPr/>
      <dgm:t>
        <a:bodyPr/>
        <a:lstStyle/>
        <a:p>
          <a:endParaRPr lang="es-ES"/>
        </a:p>
      </dgm:t>
    </dgm:pt>
    <dgm:pt modelId="{3463AEFE-3E64-447B-997E-A45EA5F8821F}" type="sibTrans" cxnId="{64EDBE01-1B28-4977-A1F5-60A04B44BDE8}">
      <dgm:prSet/>
      <dgm:spPr/>
      <dgm:t>
        <a:bodyPr/>
        <a:lstStyle/>
        <a:p>
          <a:endParaRPr lang="es-ES"/>
        </a:p>
      </dgm:t>
    </dgm:pt>
    <dgm:pt modelId="{E7C2FE93-D53A-4C28-BFBA-BC4334DE0FEE}">
      <dgm:prSet phldrT="[Texto]"/>
      <dgm:spPr/>
      <dgm:t>
        <a:bodyPr/>
        <a:lstStyle/>
        <a:p>
          <a:r>
            <a:rPr lang="es-PE" dirty="0" smtClean="0"/>
            <a:t>Permisos en carpeta raíz</a:t>
          </a:r>
          <a:endParaRPr lang="es-ES" dirty="0"/>
        </a:p>
      </dgm:t>
    </dgm:pt>
    <dgm:pt modelId="{47AE6275-D083-4838-A460-D8FEE9A8B572}" type="parTrans" cxnId="{F141B82F-2525-44B0-A3AE-E6184C6EA748}">
      <dgm:prSet/>
      <dgm:spPr/>
      <dgm:t>
        <a:bodyPr/>
        <a:lstStyle/>
        <a:p>
          <a:endParaRPr lang="es-ES"/>
        </a:p>
      </dgm:t>
    </dgm:pt>
    <dgm:pt modelId="{0BC80C5E-28EA-42EC-997C-C6B620794B3B}" type="sibTrans" cxnId="{F141B82F-2525-44B0-A3AE-E6184C6EA748}">
      <dgm:prSet/>
      <dgm:spPr/>
      <dgm:t>
        <a:bodyPr/>
        <a:lstStyle/>
        <a:p>
          <a:endParaRPr lang="es-ES"/>
        </a:p>
      </dgm:t>
    </dgm:pt>
    <dgm:pt modelId="{C42035E3-E0FA-45AA-9A87-9650F39BD4DD}">
      <dgm:prSet phldrT="[Texto]"/>
      <dgm:spPr/>
      <dgm:t>
        <a:bodyPr/>
        <a:lstStyle/>
        <a:p>
          <a:r>
            <a:rPr lang="es-PE" dirty="0" smtClean="0"/>
            <a:t>Creación de carpetas Clientes y  sitios Web </a:t>
          </a:r>
          <a:endParaRPr lang="es-ES" dirty="0"/>
        </a:p>
      </dgm:t>
    </dgm:pt>
    <dgm:pt modelId="{7FBB9089-817A-411A-BEFD-66BD1D84C90D}" type="parTrans" cxnId="{777ABD76-2EBC-4C01-ABFF-5F6BA8E0C932}">
      <dgm:prSet/>
      <dgm:spPr/>
      <dgm:t>
        <a:bodyPr/>
        <a:lstStyle/>
        <a:p>
          <a:endParaRPr lang="es-ES"/>
        </a:p>
      </dgm:t>
    </dgm:pt>
    <dgm:pt modelId="{F3A9B532-2FAE-4348-A770-7475A649ED00}" type="sibTrans" cxnId="{777ABD76-2EBC-4C01-ABFF-5F6BA8E0C932}">
      <dgm:prSet/>
      <dgm:spPr/>
      <dgm:t>
        <a:bodyPr/>
        <a:lstStyle/>
        <a:p>
          <a:endParaRPr lang="es-ES"/>
        </a:p>
      </dgm:t>
    </dgm:pt>
    <dgm:pt modelId="{C958A6A1-19B7-4D53-8CD3-1556A8FC1CB8}">
      <dgm:prSet phldrT="[Texto]"/>
      <dgm:spPr/>
      <dgm:t>
        <a:bodyPr/>
        <a:lstStyle/>
        <a:p>
          <a:r>
            <a:rPr lang="es-PE" dirty="0" smtClean="0"/>
            <a:t>Sitios Web</a:t>
          </a:r>
          <a:endParaRPr lang="es-ES" dirty="0"/>
        </a:p>
      </dgm:t>
    </dgm:pt>
    <dgm:pt modelId="{CC13B36A-9747-41C8-8C35-887A04F98B0D}" type="parTrans" cxnId="{75781F5C-1438-42E9-B6C1-1A338E403699}">
      <dgm:prSet/>
      <dgm:spPr/>
      <dgm:t>
        <a:bodyPr/>
        <a:lstStyle/>
        <a:p>
          <a:endParaRPr lang="es-ES"/>
        </a:p>
      </dgm:t>
    </dgm:pt>
    <dgm:pt modelId="{7614CACF-99CB-4857-B2BA-09453C5C5ED3}" type="sibTrans" cxnId="{75781F5C-1438-42E9-B6C1-1A338E403699}">
      <dgm:prSet/>
      <dgm:spPr/>
      <dgm:t>
        <a:bodyPr/>
        <a:lstStyle/>
        <a:p>
          <a:endParaRPr lang="es-ES"/>
        </a:p>
      </dgm:t>
    </dgm:pt>
    <dgm:pt modelId="{8D05F68B-2338-48CB-A407-A95107C2E747}">
      <dgm:prSet phldrT="[Texto]"/>
      <dgm:spPr/>
      <dgm:t>
        <a:bodyPr/>
        <a:lstStyle/>
        <a:p>
          <a:r>
            <a:rPr lang="es-PE" dirty="0" smtClean="0"/>
            <a:t>Configuración DNS interno para Pruebas.</a:t>
          </a:r>
          <a:endParaRPr lang="es-ES" dirty="0"/>
        </a:p>
      </dgm:t>
    </dgm:pt>
    <dgm:pt modelId="{A99B05A1-39A8-4D0B-9121-C43BFB3AC602}" type="parTrans" cxnId="{079B3F6F-4E00-43A3-B857-36AA6672BACA}">
      <dgm:prSet/>
      <dgm:spPr/>
      <dgm:t>
        <a:bodyPr/>
        <a:lstStyle/>
        <a:p>
          <a:endParaRPr lang="es-ES"/>
        </a:p>
      </dgm:t>
    </dgm:pt>
    <dgm:pt modelId="{5ACBECAA-C582-4343-830D-856C1D355024}" type="sibTrans" cxnId="{079B3F6F-4E00-43A3-B857-36AA6672BACA}">
      <dgm:prSet/>
      <dgm:spPr/>
      <dgm:t>
        <a:bodyPr/>
        <a:lstStyle/>
        <a:p>
          <a:endParaRPr lang="es-ES"/>
        </a:p>
      </dgm:t>
    </dgm:pt>
    <dgm:pt modelId="{E11B581F-5CB4-4F3E-822F-B6A2F717CF9C}">
      <dgm:prSet phldrT="[Texto]"/>
      <dgm:spPr/>
      <dgm:t>
        <a:bodyPr/>
        <a:lstStyle/>
        <a:p>
          <a:r>
            <a:rPr lang="es-PE" dirty="0" smtClean="0"/>
            <a:t>Prueba de Acceso  a sitios Web sin Firewall</a:t>
          </a:r>
          <a:endParaRPr lang="es-ES" dirty="0"/>
        </a:p>
      </dgm:t>
    </dgm:pt>
    <dgm:pt modelId="{20DA4D90-0DDC-4787-85EC-18AD3C1D632D}" type="parTrans" cxnId="{1015CDB1-B6FD-4590-8296-22604CB6BA20}">
      <dgm:prSet/>
      <dgm:spPr/>
      <dgm:t>
        <a:bodyPr/>
        <a:lstStyle/>
        <a:p>
          <a:endParaRPr lang="es-ES"/>
        </a:p>
      </dgm:t>
    </dgm:pt>
    <dgm:pt modelId="{4569F242-3812-4E7A-981D-1D902409DF17}" type="sibTrans" cxnId="{1015CDB1-B6FD-4590-8296-22604CB6BA20}">
      <dgm:prSet/>
      <dgm:spPr/>
      <dgm:t>
        <a:bodyPr/>
        <a:lstStyle/>
        <a:p>
          <a:endParaRPr lang="es-ES"/>
        </a:p>
      </dgm:t>
    </dgm:pt>
    <dgm:pt modelId="{32170AB1-411E-4471-85FA-4E1AD95481C3}">
      <dgm:prSet phldrT="[Texto]"/>
      <dgm:spPr/>
      <dgm:t>
        <a:bodyPr/>
        <a:lstStyle/>
        <a:p>
          <a:r>
            <a:rPr lang="es-PE" dirty="0" smtClean="0"/>
            <a:t>FTP y  Firewall</a:t>
          </a:r>
          <a:endParaRPr lang="es-ES" dirty="0"/>
        </a:p>
      </dgm:t>
    </dgm:pt>
    <dgm:pt modelId="{D3BA8BD1-AACA-40F9-B39D-CDB3E8C38F52}" type="parTrans" cxnId="{789574D9-AFB8-4891-BAE6-1CBC60851C7B}">
      <dgm:prSet/>
      <dgm:spPr/>
      <dgm:t>
        <a:bodyPr/>
        <a:lstStyle/>
        <a:p>
          <a:endParaRPr lang="es-ES"/>
        </a:p>
      </dgm:t>
    </dgm:pt>
    <dgm:pt modelId="{32E76C0F-8576-45E9-8A91-E525716A1EDF}" type="sibTrans" cxnId="{789574D9-AFB8-4891-BAE6-1CBC60851C7B}">
      <dgm:prSet/>
      <dgm:spPr/>
      <dgm:t>
        <a:bodyPr/>
        <a:lstStyle/>
        <a:p>
          <a:endParaRPr lang="es-ES"/>
        </a:p>
      </dgm:t>
    </dgm:pt>
    <dgm:pt modelId="{9EAF2AF7-5C30-4E63-8546-A2BE86A4CAC0}">
      <dgm:prSet phldrT="[Texto]"/>
      <dgm:spPr/>
      <dgm:t>
        <a:bodyPr/>
        <a:lstStyle/>
        <a:p>
          <a:r>
            <a:rPr lang="es-PE" dirty="0" smtClean="0"/>
            <a:t>Configuración de Publicación FTP</a:t>
          </a:r>
          <a:endParaRPr lang="es-ES" dirty="0"/>
        </a:p>
      </dgm:t>
    </dgm:pt>
    <dgm:pt modelId="{50B8FF57-344D-4DF6-974B-ED5825462776}" type="parTrans" cxnId="{71C21BA2-8562-4067-8864-F2B4B2B2806A}">
      <dgm:prSet/>
      <dgm:spPr/>
      <dgm:t>
        <a:bodyPr/>
        <a:lstStyle/>
        <a:p>
          <a:endParaRPr lang="es-ES"/>
        </a:p>
      </dgm:t>
    </dgm:pt>
    <dgm:pt modelId="{6BBC9EB7-06E8-4FDA-AC42-EDE39C5CFF89}" type="sibTrans" cxnId="{71C21BA2-8562-4067-8864-F2B4B2B2806A}">
      <dgm:prSet/>
      <dgm:spPr/>
      <dgm:t>
        <a:bodyPr/>
        <a:lstStyle/>
        <a:p>
          <a:endParaRPr lang="es-ES"/>
        </a:p>
      </dgm:t>
    </dgm:pt>
    <dgm:pt modelId="{B24A6E37-66C3-49F8-BAEC-F3D21274B662}">
      <dgm:prSet phldrT="[Texto]"/>
      <dgm:spPr/>
      <dgm:t>
        <a:bodyPr/>
        <a:lstStyle/>
        <a:p>
          <a:r>
            <a:rPr lang="es-PE" dirty="0" smtClean="0"/>
            <a:t>Configuración de Firewall de Windows</a:t>
          </a:r>
          <a:endParaRPr lang="es-ES" dirty="0"/>
        </a:p>
      </dgm:t>
    </dgm:pt>
    <dgm:pt modelId="{6C951C96-8EAC-4856-AF1A-25E9EF92F232}" type="parTrans" cxnId="{154E294B-8507-4757-A0FB-D074C58CB37D}">
      <dgm:prSet/>
      <dgm:spPr/>
      <dgm:t>
        <a:bodyPr/>
        <a:lstStyle/>
        <a:p>
          <a:endParaRPr lang="es-ES"/>
        </a:p>
      </dgm:t>
    </dgm:pt>
    <dgm:pt modelId="{436E4ABC-1069-4D80-AADC-3B07D1393CD4}" type="sibTrans" cxnId="{154E294B-8507-4757-A0FB-D074C58CB37D}">
      <dgm:prSet/>
      <dgm:spPr/>
      <dgm:t>
        <a:bodyPr/>
        <a:lstStyle/>
        <a:p>
          <a:endParaRPr lang="es-ES"/>
        </a:p>
      </dgm:t>
    </dgm:pt>
    <dgm:pt modelId="{08BFE11B-246D-4334-91EB-51078A2FF7D0}">
      <dgm:prSet phldrT="[Texto]"/>
      <dgm:spPr/>
      <dgm:t>
        <a:bodyPr/>
        <a:lstStyle/>
        <a:p>
          <a:r>
            <a:rPr lang="es-PE" dirty="0" smtClean="0"/>
            <a:t>Creación de Cuentas de Servicio</a:t>
          </a:r>
          <a:endParaRPr lang="es-ES" dirty="0"/>
        </a:p>
      </dgm:t>
    </dgm:pt>
    <dgm:pt modelId="{E57DC397-B281-4F6A-B33E-906D4F256625}" type="parTrans" cxnId="{0684F546-F0AD-4B06-9672-84BE036E583B}">
      <dgm:prSet/>
      <dgm:spPr/>
      <dgm:t>
        <a:bodyPr/>
        <a:lstStyle/>
        <a:p>
          <a:endParaRPr lang="es-ES"/>
        </a:p>
      </dgm:t>
    </dgm:pt>
    <dgm:pt modelId="{80C573F1-18C9-4913-B841-A859833690FD}" type="sibTrans" cxnId="{0684F546-F0AD-4B06-9672-84BE036E583B}">
      <dgm:prSet/>
      <dgm:spPr/>
      <dgm:t>
        <a:bodyPr/>
        <a:lstStyle/>
        <a:p>
          <a:endParaRPr lang="es-ES"/>
        </a:p>
      </dgm:t>
    </dgm:pt>
    <dgm:pt modelId="{47CB4FCD-E517-46CA-B4D2-95EF21C4DA7E}" type="pres">
      <dgm:prSet presAssocID="{B528E1CA-B93C-429F-96AE-3452FCE8C3CF}" presName="linearFlow" presStyleCnt="0">
        <dgm:presLayoutVars>
          <dgm:dir/>
          <dgm:animLvl val="lvl"/>
          <dgm:resizeHandles val="exact"/>
        </dgm:presLayoutVars>
      </dgm:prSet>
      <dgm:spPr/>
      <dgm:t>
        <a:bodyPr/>
        <a:lstStyle/>
        <a:p>
          <a:endParaRPr lang="es-ES"/>
        </a:p>
      </dgm:t>
    </dgm:pt>
    <dgm:pt modelId="{940CECDB-E022-4B9F-9922-5711741629D0}" type="pres">
      <dgm:prSet presAssocID="{A2857781-4880-4400-867D-27B5559F4F7E}" presName="composite" presStyleCnt="0"/>
      <dgm:spPr/>
    </dgm:pt>
    <dgm:pt modelId="{F2692DD9-C263-4EC7-B899-392CFD9AC09F}" type="pres">
      <dgm:prSet presAssocID="{A2857781-4880-4400-867D-27B5559F4F7E}" presName="parentText" presStyleLbl="alignNode1" presStyleIdx="0" presStyleCnt="3">
        <dgm:presLayoutVars>
          <dgm:chMax val="1"/>
          <dgm:bulletEnabled val="1"/>
        </dgm:presLayoutVars>
      </dgm:prSet>
      <dgm:spPr/>
      <dgm:t>
        <a:bodyPr/>
        <a:lstStyle/>
        <a:p>
          <a:endParaRPr lang="es-ES"/>
        </a:p>
      </dgm:t>
    </dgm:pt>
    <dgm:pt modelId="{ACB49DAE-8232-404F-8569-1DCFD7DB43DD}" type="pres">
      <dgm:prSet presAssocID="{A2857781-4880-4400-867D-27B5559F4F7E}" presName="descendantText" presStyleLbl="alignAcc1" presStyleIdx="0" presStyleCnt="3">
        <dgm:presLayoutVars>
          <dgm:bulletEnabled val="1"/>
        </dgm:presLayoutVars>
      </dgm:prSet>
      <dgm:spPr/>
      <dgm:t>
        <a:bodyPr/>
        <a:lstStyle/>
        <a:p>
          <a:endParaRPr lang="es-ES"/>
        </a:p>
      </dgm:t>
    </dgm:pt>
    <dgm:pt modelId="{554C9757-4844-4F6E-835D-724A521FBBED}" type="pres">
      <dgm:prSet presAssocID="{3463AEFE-3E64-447B-997E-A45EA5F8821F}" presName="sp" presStyleCnt="0"/>
      <dgm:spPr/>
    </dgm:pt>
    <dgm:pt modelId="{0583B190-AD52-42D6-98D3-D45CE9E3B6EE}" type="pres">
      <dgm:prSet presAssocID="{C958A6A1-19B7-4D53-8CD3-1556A8FC1CB8}" presName="composite" presStyleCnt="0"/>
      <dgm:spPr/>
    </dgm:pt>
    <dgm:pt modelId="{74E0B9A4-1DA1-48D7-B52D-CCF9A1C56493}" type="pres">
      <dgm:prSet presAssocID="{C958A6A1-19B7-4D53-8CD3-1556A8FC1CB8}" presName="parentText" presStyleLbl="alignNode1" presStyleIdx="1" presStyleCnt="3">
        <dgm:presLayoutVars>
          <dgm:chMax val="1"/>
          <dgm:bulletEnabled val="1"/>
        </dgm:presLayoutVars>
      </dgm:prSet>
      <dgm:spPr/>
      <dgm:t>
        <a:bodyPr/>
        <a:lstStyle/>
        <a:p>
          <a:endParaRPr lang="es-ES"/>
        </a:p>
      </dgm:t>
    </dgm:pt>
    <dgm:pt modelId="{BEE6C54B-0E84-4767-B378-08C6B00A58B2}" type="pres">
      <dgm:prSet presAssocID="{C958A6A1-19B7-4D53-8CD3-1556A8FC1CB8}" presName="descendantText" presStyleLbl="alignAcc1" presStyleIdx="1" presStyleCnt="3">
        <dgm:presLayoutVars>
          <dgm:bulletEnabled val="1"/>
        </dgm:presLayoutVars>
      </dgm:prSet>
      <dgm:spPr/>
      <dgm:t>
        <a:bodyPr/>
        <a:lstStyle/>
        <a:p>
          <a:endParaRPr lang="es-ES"/>
        </a:p>
      </dgm:t>
    </dgm:pt>
    <dgm:pt modelId="{73153183-B454-4E69-B209-1FF9A47C99BC}" type="pres">
      <dgm:prSet presAssocID="{7614CACF-99CB-4857-B2BA-09453C5C5ED3}" presName="sp" presStyleCnt="0"/>
      <dgm:spPr/>
    </dgm:pt>
    <dgm:pt modelId="{012895C1-79A9-4938-8C2D-1D8682304F30}" type="pres">
      <dgm:prSet presAssocID="{32170AB1-411E-4471-85FA-4E1AD95481C3}" presName="composite" presStyleCnt="0"/>
      <dgm:spPr/>
    </dgm:pt>
    <dgm:pt modelId="{9DDD89AD-E42D-4511-B476-B98F269EE3A9}" type="pres">
      <dgm:prSet presAssocID="{32170AB1-411E-4471-85FA-4E1AD95481C3}" presName="parentText" presStyleLbl="alignNode1" presStyleIdx="2" presStyleCnt="3">
        <dgm:presLayoutVars>
          <dgm:chMax val="1"/>
          <dgm:bulletEnabled val="1"/>
        </dgm:presLayoutVars>
      </dgm:prSet>
      <dgm:spPr/>
      <dgm:t>
        <a:bodyPr/>
        <a:lstStyle/>
        <a:p>
          <a:endParaRPr lang="es-ES"/>
        </a:p>
      </dgm:t>
    </dgm:pt>
    <dgm:pt modelId="{1BF8704E-D0BA-4939-A01E-18BB2EB8CA0C}" type="pres">
      <dgm:prSet presAssocID="{32170AB1-411E-4471-85FA-4E1AD95481C3}" presName="descendantText" presStyleLbl="alignAcc1" presStyleIdx="2" presStyleCnt="3">
        <dgm:presLayoutVars>
          <dgm:bulletEnabled val="1"/>
        </dgm:presLayoutVars>
      </dgm:prSet>
      <dgm:spPr/>
      <dgm:t>
        <a:bodyPr/>
        <a:lstStyle/>
        <a:p>
          <a:endParaRPr lang="es-ES"/>
        </a:p>
      </dgm:t>
    </dgm:pt>
  </dgm:ptLst>
  <dgm:cxnLst>
    <dgm:cxn modelId="{9BEEA1B4-09FD-44A6-9310-65E20FEBB71C}" type="presOf" srcId="{8D05F68B-2338-48CB-A407-A95107C2E747}" destId="{BEE6C54B-0E84-4767-B378-08C6B00A58B2}" srcOrd="0" destOrd="0" presId="urn:microsoft.com/office/officeart/2005/8/layout/chevron2"/>
    <dgm:cxn modelId="{E1ABC3AE-3FEA-4A5F-9851-9E440C81D2B2}" type="presOf" srcId="{E7C2FE93-D53A-4C28-BFBA-BC4334DE0FEE}" destId="{ACB49DAE-8232-404F-8569-1DCFD7DB43DD}" srcOrd="0" destOrd="0" presId="urn:microsoft.com/office/officeart/2005/8/layout/chevron2"/>
    <dgm:cxn modelId="{59EF0FD9-4A6B-4DDB-A2A5-B569BFF54D93}" type="presOf" srcId="{9EAF2AF7-5C30-4E63-8546-A2BE86A4CAC0}" destId="{1BF8704E-D0BA-4939-A01E-18BB2EB8CA0C}" srcOrd="0" destOrd="0" presId="urn:microsoft.com/office/officeart/2005/8/layout/chevron2"/>
    <dgm:cxn modelId="{7A6CEF79-4950-40C6-BA33-6A1195421B86}" type="presOf" srcId="{08BFE11B-246D-4334-91EB-51078A2FF7D0}" destId="{ACB49DAE-8232-404F-8569-1DCFD7DB43DD}" srcOrd="0" destOrd="2" presId="urn:microsoft.com/office/officeart/2005/8/layout/chevron2"/>
    <dgm:cxn modelId="{75781F5C-1438-42E9-B6C1-1A338E403699}" srcId="{B528E1CA-B93C-429F-96AE-3452FCE8C3CF}" destId="{C958A6A1-19B7-4D53-8CD3-1556A8FC1CB8}" srcOrd="1" destOrd="0" parTransId="{CC13B36A-9747-41C8-8C35-887A04F98B0D}" sibTransId="{7614CACF-99CB-4857-B2BA-09453C5C5ED3}"/>
    <dgm:cxn modelId="{B87F5B4D-F67B-472D-AD2D-91F5866BF2F2}" type="presOf" srcId="{C42035E3-E0FA-45AA-9A87-9650F39BD4DD}" destId="{ACB49DAE-8232-404F-8569-1DCFD7DB43DD}" srcOrd="0" destOrd="1" presId="urn:microsoft.com/office/officeart/2005/8/layout/chevron2"/>
    <dgm:cxn modelId="{777ABD76-2EBC-4C01-ABFF-5F6BA8E0C932}" srcId="{A2857781-4880-4400-867D-27B5559F4F7E}" destId="{C42035E3-E0FA-45AA-9A87-9650F39BD4DD}" srcOrd="1" destOrd="0" parTransId="{7FBB9089-817A-411A-BEFD-66BD1D84C90D}" sibTransId="{F3A9B532-2FAE-4348-A770-7475A649ED00}"/>
    <dgm:cxn modelId="{154E294B-8507-4757-A0FB-D074C58CB37D}" srcId="{32170AB1-411E-4471-85FA-4E1AD95481C3}" destId="{B24A6E37-66C3-49F8-BAEC-F3D21274B662}" srcOrd="1" destOrd="0" parTransId="{6C951C96-8EAC-4856-AF1A-25E9EF92F232}" sibTransId="{436E4ABC-1069-4D80-AADC-3B07D1393CD4}"/>
    <dgm:cxn modelId="{789574D9-AFB8-4891-BAE6-1CBC60851C7B}" srcId="{B528E1CA-B93C-429F-96AE-3452FCE8C3CF}" destId="{32170AB1-411E-4471-85FA-4E1AD95481C3}" srcOrd="2" destOrd="0" parTransId="{D3BA8BD1-AACA-40F9-B39D-CDB3E8C38F52}" sibTransId="{32E76C0F-8576-45E9-8A91-E525716A1EDF}"/>
    <dgm:cxn modelId="{AF4082D4-A1A5-4590-AC4B-1803FB05FA54}" type="presOf" srcId="{A2857781-4880-4400-867D-27B5559F4F7E}" destId="{F2692DD9-C263-4EC7-B899-392CFD9AC09F}" srcOrd="0" destOrd="0" presId="urn:microsoft.com/office/officeart/2005/8/layout/chevron2"/>
    <dgm:cxn modelId="{FE5562B8-B7CF-4F71-A13B-FFD1E66695B8}" type="presOf" srcId="{32170AB1-411E-4471-85FA-4E1AD95481C3}" destId="{9DDD89AD-E42D-4511-B476-B98F269EE3A9}" srcOrd="0" destOrd="0" presId="urn:microsoft.com/office/officeart/2005/8/layout/chevron2"/>
    <dgm:cxn modelId="{0684F546-F0AD-4B06-9672-84BE036E583B}" srcId="{A2857781-4880-4400-867D-27B5559F4F7E}" destId="{08BFE11B-246D-4334-91EB-51078A2FF7D0}" srcOrd="2" destOrd="0" parTransId="{E57DC397-B281-4F6A-B33E-906D4F256625}" sibTransId="{80C573F1-18C9-4913-B841-A859833690FD}"/>
    <dgm:cxn modelId="{CAF73517-7CE1-4C0F-9C2C-83132ED9A7B6}" type="presOf" srcId="{B528E1CA-B93C-429F-96AE-3452FCE8C3CF}" destId="{47CB4FCD-E517-46CA-B4D2-95EF21C4DA7E}" srcOrd="0" destOrd="0" presId="urn:microsoft.com/office/officeart/2005/8/layout/chevron2"/>
    <dgm:cxn modelId="{71C21BA2-8562-4067-8864-F2B4B2B2806A}" srcId="{32170AB1-411E-4471-85FA-4E1AD95481C3}" destId="{9EAF2AF7-5C30-4E63-8546-A2BE86A4CAC0}" srcOrd="0" destOrd="0" parTransId="{50B8FF57-344D-4DF6-974B-ED5825462776}" sibTransId="{6BBC9EB7-06E8-4FDA-AC42-EDE39C5CFF89}"/>
    <dgm:cxn modelId="{1015CDB1-B6FD-4590-8296-22604CB6BA20}" srcId="{C958A6A1-19B7-4D53-8CD3-1556A8FC1CB8}" destId="{E11B581F-5CB4-4F3E-822F-B6A2F717CF9C}" srcOrd="1" destOrd="0" parTransId="{20DA4D90-0DDC-4787-85EC-18AD3C1D632D}" sibTransId="{4569F242-3812-4E7A-981D-1D902409DF17}"/>
    <dgm:cxn modelId="{64EDBE01-1B28-4977-A1F5-60A04B44BDE8}" srcId="{B528E1CA-B93C-429F-96AE-3452FCE8C3CF}" destId="{A2857781-4880-4400-867D-27B5559F4F7E}" srcOrd="0" destOrd="0" parTransId="{4DF51B9E-7058-4771-A149-00B94B1D8A0D}" sibTransId="{3463AEFE-3E64-447B-997E-A45EA5F8821F}"/>
    <dgm:cxn modelId="{F141B82F-2525-44B0-A3AE-E6184C6EA748}" srcId="{A2857781-4880-4400-867D-27B5559F4F7E}" destId="{E7C2FE93-D53A-4C28-BFBA-BC4334DE0FEE}" srcOrd="0" destOrd="0" parTransId="{47AE6275-D083-4838-A460-D8FEE9A8B572}" sibTransId="{0BC80C5E-28EA-42EC-997C-C6B620794B3B}"/>
    <dgm:cxn modelId="{2C4C03AC-9D0F-44A3-B05A-D3B731F27C7D}" type="presOf" srcId="{C958A6A1-19B7-4D53-8CD3-1556A8FC1CB8}" destId="{74E0B9A4-1DA1-48D7-B52D-CCF9A1C56493}" srcOrd="0" destOrd="0" presId="urn:microsoft.com/office/officeart/2005/8/layout/chevron2"/>
    <dgm:cxn modelId="{079B3F6F-4E00-43A3-B857-36AA6672BACA}" srcId="{C958A6A1-19B7-4D53-8CD3-1556A8FC1CB8}" destId="{8D05F68B-2338-48CB-A407-A95107C2E747}" srcOrd="0" destOrd="0" parTransId="{A99B05A1-39A8-4D0B-9121-C43BFB3AC602}" sibTransId="{5ACBECAA-C582-4343-830D-856C1D355024}"/>
    <dgm:cxn modelId="{333EDAF7-AEFD-48E8-B95E-AB86BE2AD732}" type="presOf" srcId="{E11B581F-5CB4-4F3E-822F-B6A2F717CF9C}" destId="{BEE6C54B-0E84-4767-B378-08C6B00A58B2}" srcOrd="0" destOrd="1" presId="urn:microsoft.com/office/officeart/2005/8/layout/chevron2"/>
    <dgm:cxn modelId="{19A453B4-A099-434A-B549-9609AF7E8B17}" type="presOf" srcId="{B24A6E37-66C3-49F8-BAEC-F3D21274B662}" destId="{1BF8704E-D0BA-4939-A01E-18BB2EB8CA0C}" srcOrd="0" destOrd="1" presId="urn:microsoft.com/office/officeart/2005/8/layout/chevron2"/>
    <dgm:cxn modelId="{48366707-B185-412E-8666-C4EA513C9B03}" type="presParOf" srcId="{47CB4FCD-E517-46CA-B4D2-95EF21C4DA7E}" destId="{940CECDB-E022-4B9F-9922-5711741629D0}" srcOrd="0" destOrd="0" presId="urn:microsoft.com/office/officeart/2005/8/layout/chevron2"/>
    <dgm:cxn modelId="{50D29632-FDF1-49DB-85AD-56A65F00E50D}" type="presParOf" srcId="{940CECDB-E022-4B9F-9922-5711741629D0}" destId="{F2692DD9-C263-4EC7-B899-392CFD9AC09F}" srcOrd="0" destOrd="0" presId="urn:microsoft.com/office/officeart/2005/8/layout/chevron2"/>
    <dgm:cxn modelId="{03592253-C102-4F2D-A1CE-E07F1DE64D63}" type="presParOf" srcId="{940CECDB-E022-4B9F-9922-5711741629D0}" destId="{ACB49DAE-8232-404F-8569-1DCFD7DB43DD}" srcOrd="1" destOrd="0" presId="urn:microsoft.com/office/officeart/2005/8/layout/chevron2"/>
    <dgm:cxn modelId="{034BAAC7-C56E-438B-BCA1-C6DCB0DFB55A}" type="presParOf" srcId="{47CB4FCD-E517-46CA-B4D2-95EF21C4DA7E}" destId="{554C9757-4844-4F6E-835D-724A521FBBED}" srcOrd="1" destOrd="0" presId="urn:microsoft.com/office/officeart/2005/8/layout/chevron2"/>
    <dgm:cxn modelId="{1D16F2A8-C840-4270-B270-69D6649488FD}" type="presParOf" srcId="{47CB4FCD-E517-46CA-B4D2-95EF21C4DA7E}" destId="{0583B190-AD52-42D6-98D3-D45CE9E3B6EE}" srcOrd="2" destOrd="0" presId="urn:microsoft.com/office/officeart/2005/8/layout/chevron2"/>
    <dgm:cxn modelId="{6EC9FD76-6A63-4D82-9623-E7AFC65ED72D}" type="presParOf" srcId="{0583B190-AD52-42D6-98D3-D45CE9E3B6EE}" destId="{74E0B9A4-1DA1-48D7-B52D-CCF9A1C56493}" srcOrd="0" destOrd="0" presId="urn:microsoft.com/office/officeart/2005/8/layout/chevron2"/>
    <dgm:cxn modelId="{ECB502B2-18C7-4632-B244-B5A7902E9342}" type="presParOf" srcId="{0583B190-AD52-42D6-98D3-D45CE9E3B6EE}" destId="{BEE6C54B-0E84-4767-B378-08C6B00A58B2}" srcOrd="1" destOrd="0" presId="urn:microsoft.com/office/officeart/2005/8/layout/chevron2"/>
    <dgm:cxn modelId="{323E9791-EFB1-4472-8090-61124AFA1078}" type="presParOf" srcId="{47CB4FCD-E517-46CA-B4D2-95EF21C4DA7E}" destId="{73153183-B454-4E69-B209-1FF9A47C99BC}" srcOrd="3" destOrd="0" presId="urn:microsoft.com/office/officeart/2005/8/layout/chevron2"/>
    <dgm:cxn modelId="{3C6C02E4-4A0F-4B80-B119-B2E9F3A44605}" type="presParOf" srcId="{47CB4FCD-E517-46CA-B4D2-95EF21C4DA7E}" destId="{012895C1-79A9-4938-8C2D-1D8682304F30}" srcOrd="4" destOrd="0" presId="urn:microsoft.com/office/officeart/2005/8/layout/chevron2"/>
    <dgm:cxn modelId="{3D95000A-09ED-41F8-B580-AF38E19ABED4}" type="presParOf" srcId="{012895C1-79A9-4938-8C2D-1D8682304F30}" destId="{9DDD89AD-E42D-4511-B476-B98F269EE3A9}" srcOrd="0" destOrd="0" presId="urn:microsoft.com/office/officeart/2005/8/layout/chevron2"/>
    <dgm:cxn modelId="{1A784D29-C662-445C-934A-31BEB123F2D8}" type="presParOf" srcId="{012895C1-79A9-4938-8C2D-1D8682304F30}" destId="{1BF8704E-D0BA-4939-A01E-18BB2EB8CA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1BD0-FF47-45E3-B298-895306B15992}">
      <dsp:nvSpPr>
        <dsp:cNvPr id="0" name=""/>
        <dsp:cNvSpPr/>
      </dsp:nvSpPr>
      <dsp:spPr>
        <a:xfrm>
          <a:off x="1076774" y="181190"/>
          <a:ext cx="3595940" cy="1248822"/>
        </a:xfrm>
        <a:prstGeom prst="ellipse">
          <a:avLst/>
        </a:prstGeom>
        <a:solidFill>
          <a:schemeClr val="accent5">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1542D8B5-1CAC-4B7D-A57F-25AD0FFA1D64}">
      <dsp:nvSpPr>
        <dsp:cNvPr id="0" name=""/>
        <dsp:cNvSpPr/>
      </dsp:nvSpPr>
      <dsp:spPr>
        <a:xfrm>
          <a:off x="2531876" y="3239133"/>
          <a:ext cx="696887" cy="446008"/>
        </a:xfrm>
        <a:prstGeom prst="downArrow">
          <a:avLst/>
        </a:prstGeom>
        <a:solidFill>
          <a:schemeClr val="accent5">
            <a:tint val="4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F8F4E5DB-998E-4A5D-A64E-AF19672CC54B}">
      <dsp:nvSpPr>
        <dsp:cNvPr id="0" name=""/>
        <dsp:cNvSpPr/>
      </dsp:nvSpPr>
      <dsp:spPr>
        <a:xfrm>
          <a:off x="1207789" y="3595940"/>
          <a:ext cx="3345060" cy="83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s-PE" sz="3000" kern="1200" dirty="0" smtClean="0"/>
            <a:t>DNS</a:t>
          </a:r>
          <a:endParaRPr lang="es-ES" sz="3000" kern="1200" dirty="0"/>
        </a:p>
      </dsp:txBody>
      <dsp:txXfrm>
        <a:off x="1207789" y="3595940"/>
        <a:ext cx="3345060" cy="836265"/>
      </dsp:txXfrm>
    </dsp:sp>
    <dsp:sp modelId="{0919CC52-F433-4624-A6A2-9A118D704766}">
      <dsp:nvSpPr>
        <dsp:cNvPr id="0" name=""/>
        <dsp:cNvSpPr/>
      </dsp:nvSpPr>
      <dsp:spPr>
        <a:xfrm>
          <a:off x="2384135" y="1526462"/>
          <a:ext cx="1254397" cy="1254397"/>
        </a:xfrm>
        <a:prstGeom prst="ellips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s-PE" sz="3300" kern="1200" dirty="0" smtClean="0"/>
            <a:t>FTP</a:t>
          </a:r>
          <a:endParaRPr lang="es-ES" sz="3300" kern="1200" dirty="0"/>
        </a:p>
      </dsp:txBody>
      <dsp:txXfrm>
        <a:off x="2567837" y="1710164"/>
        <a:ext cx="886993" cy="886993"/>
      </dsp:txXfrm>
    </dsp:sp>
    <dsp:sp modelId="{0B7CA191-4A92-4083-AFCC-86BAC9B635CB}">
      <dsp:nvSpPr>
        <dsp:cNvPr id="0" name=""/>
        <dsp:cNvSpPr/>
      </dsp:nvSpPr>
      <dsp:spPr>
        <a:xfrm>
          <a:off x="1486544" y="585385"/>
          <a:ext cx="1254397" cy="1254397"/>
        </a:xfrm>
        <a:prstGeom prst="ellipse">
          <a:avLst/>
        </a:prstGeom>
        <a:solidFill>
          <a:schemeClr val="accent5">
            <a:hueOff val="10076243"/>
            <a:satOff val="31535"/>
            <a:lumOff val="-2764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s-PE" sz="3300" kern="1200" dirty="0" smtClean="0"/>
            <a:t>IIS</a:t>
          </a:r>
          <a:endParaRPr lang="es-ES" sz="3300" kern="1200" dirty="0"/>
        </a:p>
      </dsp:txBody>
      <dsp:txXfrm>
        <a:off x="1670246" y="769087"/>
        <a:ext cx="886993" cy="886993"/>
      </dsp:txXfrm>
    </dsp:sp>
    <dsp:sp modelId="{031474AE-8464-4C7D-A6DB-51509BC19063}">
      <dsp:nvSpPr>
        <dsp:cNvPr id="0" name=""/>
        <dsp:cNvSpPr/>
      </dsp:nvSpPr>
      <dsp:spPr>
        <a:xfrm>
          <a:off x="929034" y="27875"/>
          <a:ext cx="3902570" cy="3122056"/>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2DD9-C263-4EC7-B899-392CFD9AC09F}">
      <dsp:nvSpPr>
        <dsp:cNvPr id="0" name=""/>
        <dsp:cNvSpPr/>
      </dsp:nvSpPr>
      <dsp:spPr>
        <a:xfrm rot="5400000">
          <a:off x="-299891" y="299967"/>
          <a:ext cx="1999276" cy="13994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PE" sz="1900" kern="1200" dirty="0" smtClean="0"/>
            <a:t>Carpetas de Publicación</a:t>
          </a:r>
          <a:endParaRPr lang="es-ES" sz="1900" kern="1200" dirty="0"/>
        </a:p>
      </dsp:txBody>
      <dsp:txXfrm rot="-5400000">
        <a:off x="1" y="699823"/>
        <a:ext cx="1399493" cy="599783"/>
      </dsp:txXfrm>
    </dsp:sp>
    <dsp:sp modelId="{ACB49DAE-8232-404F-8569-1DCFD7DB43DD}">
      <dsp:nvSpPr>
        <dsp:cNvPr id="0" name=""/>
        <dsp:cNvSpPr/>
      </dsp:nvSpPr>
      <dsp:spPr>
        <a:xfrm rot="5400000">
          <a:off x="4355358" y="-2955789"/>
          <a:ext cx="1299529" cy="72112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PE" sz="2600" kern="1200" dirty="0" smtClean="0"/>
            <a:t>Permisos en carpeta raíz</a:t>
          </a:r>
          <a:endParaRPr lang="es-ES" sz="2600" kern="1200" dirty="0"/>
        </a:p>
        <a:p>
          <a:pPr marL="228600" lvl="1" indent="-228600" algn="l" defTabSz="1155700">
            <a:lnSpc>
              <a:spcPct val="90000"/>
            </a:lnSpc>
            <a:spcBef>
              <a:spcPct val="0"/>
            </a:spcBef>
            <a:spcAft>
              <a:spcPct val="15000"/>
            </a:spcAft>
            <a:buChar char="••"/>
          </a:pPr>
          <a:r>
            <a:rPr lang="es-PE" sz="2600" kern="1200" dirty="0" smtClean="0"/>
            <a:t>Creación de carpetas Clientes y  sitios Web </a:t>
          </a:r>
          <a:endParaRPr lang="es-ES" sz="2600" kern="1200" dirty="0"/>
        </a:p>
        <a:p>
          <a:pPr marL="228600" lvl="1" indent="-228600" algn="l" defTabSz="1155700">
            <a:lnSpc>
              <a:spcPct val="90000"/>
            </a:lnSpc>
            <a:spcBef>
              <a:spcPct val="0"/>
            </a:spcBef>
            <a:spcAft>
              <a:spcPct val="15000"/>
            </a:spcAft>
            <a:buChar char="••"/>
          </a:pPr>
          <a:r>
            <a:rPr lang="es-PE" sz="2600" kern="1200" dirty="0" smtClean="0"/>
            <a:t>Creación de Cuentas de Servicio</a:t>
          </a:r>
          <a:endParaRPr lang="es-ES" sz="2600" kern="1200" dirty="0"/>
        </a:p>
      </dsp:txBody>
      <dsp:txXfrm rot="-5400000">
        <a:off x="1399493" y="63514"/>
        <a:ext cx="7147822" cy="1172653"/>
      </dsp:txXfrm>
    </dsp:sp>
    <dsp:sp modelId="{74E0B9A4-1DA1-48D7-B52D-CCF9A1C56493}">
      <dsp:nvSpPr>
        <dsp:cNvPr id="0" name=""/>
        <dsp:cNvSpPr/>
      </dsp:nvSpPr>
      <dsp:spPr>
        <a:xfrm rot="5400000">
          <a:off x="-299891" y="2108565"/>
          <a:ext cx="1999276" cy="13994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PE" sz="1900" kern="1200" dirty="0" smtClean="0"/>
            <a:t>Sitios Web</a:t>
          </a:r>
          <a:endParaRPr lang="es-ES" sz="1900" kern="1200" dirty="0"/>
        </a:p>
      </dsp:txBody>
      <dsp:txXfrm rot="-5400000">
        <a:off x="1" y="2508421"/>
        <a:ext cx="1399493" cy="599783"/>
      </dsp:txXfrm>
    </dsp:sp>
    <dsp:sp modelId="{BEE6C54B-0E84-4767-B378-08C6B00A58B2}">
      <dsp:nvSpPr>
        <dsp:cNvPr id="0" name=""/>
        <dsp:cNvSpPr/>
      </dsp:nvSpPr>
      <dsp:spPr>
        <a:xfrm rot="5400000">
          <a:off x="4355358" y="-1147191"/>
          <a:ext cx="1299529" cy="72112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PE" sz="2600" kern="1200" dirty="0" smtClean="0"/>
            <a:t>Configuración DNS interno para Pruebas.</a:t>
          </a:r>
          <a:endParaRPr lang="es-ES" sz="2600" kern="1200" dirty="0"/>
        </a:p>
        <a:p>
          <a:pPr marL="228600" lvl="1" indent="-228600" algn="l" defTabSz="1155700">
            <a:lnSpc>
              <a:spcPct val="90000"/>
            </a:lnSpc>
            <a:spcBef>
              <a:spcPct val="0"/>
            </a:spcBef>
            <a:spcAft>
              <a:spcPct val="15000"/>
            </a:spcAft>
            <a:buChar char="••"/>
          </a:pPr>
          <a:r>
            <a:rPr lang="es-PE" sz="2600" kern="1200" dirty="0" smtClean="0"/>
            <a:t>Prueba de Acceso  a sitios Web sin Firewall</a:t>
          </a:r>
          <a:endParaRPr lang="es-ES" sz="2600" kern="1200" dirty="0"/>
        </a:p>
      </dsp:txBody>
      <dsp:txXfrm rot="-5400000">
        <a:off x="1399493" y="1872112"/>
        <a:ext cx="7147822" cy="1172653"/>
      </dsp:txXfrm>
    </dsp:sp>
    <dsp:sp modelId="{9DDD89AD-E42D-4511-B476-B98F269EE3A9}">
      <dsp:nvSpPr>
        <dsp:cNvPr id="0" name=""/>
        <dsp:cNvSpPr/>
      </dsp:nvSpPr>
      <dsp:spPr>
        <a:xfrm rot="5400000">
          <a:off x="-299891" y="3917162"/>
          <a:ext cx="1999276" cy="13994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PE" sz="1900" kern="1200" dirty="0" smtClean="0"/>
            <a:t>FTP y  Firewall</a:t>
          </a:r>
          <a:endParaRPr lang="es-ES" sz="1900" kern="1200" dirty="0"/>
        </a:p>
      </dsp:txBody>
      <dsp:txXfrm rot="-5400000">
        <a:off x="1" y="4317018"/>
        <a:ext cx="1399493" cy="599783"/>
      </dsp:txXfrm>
    </dsp:sp>
    <dsp:sp modelId="{1BF8704E-D0BA-4939-A01E-18BB2EB8CA0C}">
      <dsp:nvSpPr>
        <dsp:cNvPr id="0" name=""/>
        <dsp:cNvSpPr/>
      </dsp:nvSpPr>
      <dsp:spPr>
        <a:xfrm rot="5400000">
          <a:off x="4355358" y="661406"/>
          <a:ext cx="1299529" cy="721126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PE" sz="2600" kern="1200" dirty="0" smtClean="0"/>
            <a:t>Configuración de Publicación FTP</a:t>
          </a:r>
          <a:endParaRPr lang="es-ES" sz="2600" kern="1200" dirty="0"/>
        </a:p>
        <a:p>
          <a:pPr marL="228600" lvl="1" indent="-228600" algn="l" defTabSz="1155700">
            <a:lnSpc>
              <a:spcPct val="90000"/>
            </a:lnSpc>
            <a:spcBef>
              <a:spcPct val="0"/>
            </a:spcBef>
            <a:spcAft>
              <a:spcPct val="15000"/>
            </a:spcAft>
            <a:buChar char="••"/>
          </a:pPr>
          <a:r>
            <a:rPr lang="es-PE" sz="2600" kern="1200" dirty="0" smtClean="0"/>
            <a:t>Configuración de Firewall de Windows</a:t>
          </a:r>
          <a:endParaRPr lang="es-ES" sz="2600" kern="1200" dirty="0"/>
        </a:p>
      </dsp:txBody>
      <dsp:txXfrm rot="-5400000">
        <a:off x="1399493" y="3680709"/>
        <a:ext cx="7147822" cy="1172653"/>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30D42-92DD-4940-8FB4-3A9756BCB342}" type="datetimeFigureOut">
              <a:rPr lang="es-ES" smtClean="0"/>
              <a:t>22/04/2015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64955-619F-4098-A236-83DA46A7D44E}" type="slidenum">
              <a:rPr lang="es-ES" smtClean="0"/>
              <a:t>‹Nº›</a:t>
            </a:fld>
            <a:endParaRPr lang="es-ES"/>
          </a:p>
        </p:txBody>
      </p:sp>
    </p:spTree>
    <p:extLst>
      <p:ext uri="{BB962C8B-B14F-4D97-AF65-F5344CB8AC3E}">
        <p14:creationId xmlns:p14="http://schemas.microsoft.com/office/powerpoint/2010/main" val="116042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56FF14-DDB7-4F84-B638-105F3146A913}" type="slidenum">
              <a:rPr lang="es-ES" altLang="es-ES">
                <a:solidFill>
                  <a:srgbClr val="000000"/>
                </a:solidFill>
              </a:rPr>
              <a:pPr eaLnBrk="1" hangingPunct="1"/>
              <a:t>10</a:t>
            </a:fld>
            <a:endParaRPr lang="es-ES" altLang="es-ES">
              <a:solidFill>
                <a:srgbClr val="000000"/>
              </a:solidFill>
            </a:endParaRPr>
          </a:p>
        </p:txBody>
      </p:sp>
      <p:sp>
        <p:nvSpPr>
          <p:cNvPr id="51203" name="Rectangle 3"/>
          <p:cNvSpPr txBox="1">
            <a:spLocks noGrp="1" noChangeArrowheads="1"/>
          </p:cNvSpPr>
          <p:nvPr/>
        </p:nvSpPr>
        <p:spPr bwMode="auto">
          <a:xfrm>
            <a:off x="2971800" y="86868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65CC6FF1-5E54-4A5B-A35B-0085183F3894}" type="slidenum">
              <a:rPr lang="en-GB" altLang="es-ES" sz="1200">
                <a:solidFill>
                  <a:srgbClr val="000000"/>
                </a:solidFill>
                <a:latin typeface="Times New Roman" panose="02020603050405020304" pitchFamily="18" charset="0"/>
              </a:rPr>
              <a:pPr algn="r" fontAlgn="base">
                <a:spcBef>
                  <a:spcPct val="0"/>
                </a:spcBef>
                <a:spcAft>
                  <a:spcPct val="0"/>
                </a:spcAft>
              </a:pPr>
              <a:t>10</a:t>
            </a:fld>
            <a:endParaRPr lang="en-US" altLang="es-ES" sz="1200">
              <a:solidFill>
                <a:srgbClr val="000000"/>
              </a:solidFill>
              <a:latin typeface="Times New Roman" panose="02020603050405020304" pitchFamily="18" charset="0"/>
            </a:endParaRPr>
          </a:p>
        </p:txBody>
      </p:sp>
      <p:sp>
        <p:nvSpPr>
          <p:cNvPr id="51204" name="Rectangle 4"/>
          <p:cNvSpPr>
            <a:spLocks noGrp="1" noRot="1" noChangeAspect="1" noChangeArrowheads="1" noTextEdit="1"/>
          </p:cNvSpPr>
          <p:nvPr>
            <p:ph type="sldImg"/>
          </p:nvPr>
        </p:nvSpPr>
        <p:spPr>
          <a:xfrm>
            <a:off x="3767138" y="455613"/>
            <a:ext cx="3389312" cy="1906587"/>
          </a:xfrm>
          <a:ln/>
        </p:spPr>
      </p:sp>
      <p:sp>
        <p:nvSpPr>
          <p:cNvPr id="51205" name="Rectangle 5"/>
          <p:cNvSpPr>
            <a:spLocks noGrp="1" noChangeArrowheads="1"/>
          </p:cNvSpPr>
          <p:nvPr>
            <p:ph type="body" idx="1"/>
          </p:nvPr>
        </p:nvSpPr>
        <p:spPr>
          <a:xfrm>
            <a:off x="177800" y="2527300"/>
            <a:ext cx="6424613" cy="5986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s-ES" smtClean="0"/>
              <a:t>Slide Title: Pressure on IT</a:t>
            </a:r>
          </a:p>
          <a:p>
            <a:pPr eaLnBrk="1" hangingPunct="1"/>
            <a:r>
              <a:rPr lang="en-GB" altLang="es-ES" smtClean="0"/>
              <a:t>Keywords: IT, challenges, pressure</a:t>
            </a:r>
          </a:p>
          <a:p>
            <a:pPr eaLnBrk="1" hangingPunct="1"/>
            <a:r>
              <a:rPr lang="en-GB" altLang="es-ES" smtClean="0"/>
              <a:t>Key Message: The kinds of pressure IT infrastructures.</a:t>
            </a:r>
          </a:p>
          <a:p>
            <a:pPr eaLnBrk="1" hangingPunct="1"/>
            <a:r>
              <a:rPr lang="en-GB" altLang="es-ES" smtClean="0"/>
              <a:t>Slide Builds: 1</a:t>
            </a:r>
          </a:p>
          <a:p>
            <a:pPr eaLnBrk="1" hangingPunct="1"/>
            <a:r>
              <a:rPr lang="en-GB" altLang="es-ES" smtClean="0"/>
              <a:t>Slide Script: </a:t>
            </a:r>
          </a:p>
          <a:p>
            <a:pPr eaLnBrk="1" hangingPunct="1"/>
            <a:endParaRPr lang="en-GB" altLang="es-ES" smtClean="0"/>
          </a:p>
          <a:p>
            <a:pPr eaLnBrk="1" hangingPunct="1"/>
            <a:r>
              <a:rPr lang="en-GB" altLang="es-ES" smtClean="0"/>
              <a:t>We feel that there are positive pressures and there are negative pressures on the typical IT infrastructure. The positive, such as customer connection or end user productivity, usually result in more money and business productivity. The negative, such as cost reduction or regulatory compliance, represent the pressures that are generally more reactionary measures than proactive. </a:t>
            </a:r>
          </a:p>
          <a:p>
            <a:pPr eaLnBrk="1" hangingPunct="1"/>
            <a:endParaRPr lang="en-GB" altLang="es-ES" smtClean="0"/>
          </a:p>
          <a:p>
            <a:pPr eaLnBrk="1" hangingPunct="1"/>
            <a:r>
              <a:rPr lang="en-GB" altLang="es-ES" smtClean="0"/>
              <a:t>Slide Transition: </a:t>
            </a:r>
          </a:p>
          <a:p>
            <a:pPr eaLnBrk="1" hangingPunct="1"/>
            <a:r>
              <a:rPr lang="en-GB" altLang="es-ES" smtClean="0"/>
              <a:t>Slide Comment: </a:t>
            </a:r>
          </a:p>
          <a:p>
            <a:pPr eaLnBrk="1" hangingPunct="1"/>
            <a:r>
              <a:rPr lang="en-GB" altLang="es-ES" smtClean="0"/>
              <a:t>Additional Information: </a:t>
            </a:r>
          </a:p>
          <a:p>
            <a:pPr eaLnBrk="1" hangingPunct="1"/>
            <a:r>
              <a:rPr lang="en-GB" altLang="es-ES" smtClean="0"/>
              <a:t>www.microsoft.com</a:t>
            </a:r>
          </a:p>
          <a:p>
            <a:pPr eaLnBrk="1" hangingPunct="1"/>
            <a:endParaRPr lang="en-US" altLang="es-ES" smtClean="0"/>
          </a:p>
        </p:txBody>
      </p:sp>
    </p:spTree>
    <p:extLst>
      <p:ext uri="{BB962C8B-B14F-4D97-AF65-F5344CB8AC3E}">
        <p14:creationId xmlns:p14="http://schemas.microsoft.com/office/powerpoint/2010/main" val="3267686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bwMode="black">
          <a:xfrm>
            <a:off x="812800" y="2667000"/>
            <a:ext cx="10363200" cy="990600"/>
          </a:xfrm>
          <a:effectLst>
            <a:outerShdw dist="53882" dir="2700000" algn="ctr" rotWithShape="0">
              <a:srgbClr val="000000"/>
            </a:outerShdw>
          </a:effectLst>
        </p:spPr>
        <p:txBody>
          <a:bodyPr/>
          <a:lstStyle>
            <a:lvl1pPr>
              <a:defRPr sz="4800" b="1">
                <a:solidFill>
                  <a:schemeClr val="tx1"/>
                </a:solidFill>
              </a:defRPr>
            </a:lvl1pPr>
          </a:lstStyle>
          <a:p>
            <a:pPr lvl="0"/>
            <a:r>
              <a:rPr lang="es-ES" altLang="es-ES" noProof="0" smtClean="0"/>
              <a:t>Haga clic para modificar el estilo de título del patrón</a:t>
            </a:r>
          </a:p>
        </p:txBody>
      </p:sp>
      <p:sp>
        <p:nvSpPr>
          <p:cNvPr id="95235" name="Rectangle 3"/>
          <p:cNvSpPr>
            <a:spLocks noGrp="1" noChangeArrowheads="1"/>
          </p:cNvSpPr>
          <p:nvPr>
            <p:ph type="subTitle" idx="1"/>
          </p:nvPr>
        </p:nvSpPr>
        <p:spPr bwMode="black">
          <a:xfrm>
            <a:off x="1727200" y="3962400"/>
            <a:ext cx="8534400" cy="685800"/>
          </a:xfrm>
        </p:spPr>
        <p:txBody>
          <a:bodyPr/>
          <a:lstStyle>
            <a:lvl1pPr marL="0" indent="0" algn="ctr">
              <a:buFontTx/>
              <a:buNone/>
              <a:defRPr sz="2800">
                <a:solidFill>
                  <a:schemeClr val="tx2"/>
                </a:solidFill>
              </a:defRPr>
            </a:lvl1pPr>
          </a:lstStyle>
          <a:p>
            <a:pPr lvl="0"/>
            <a:r>
              <a:rPr lang="es-ES" altLang="es-ES" noProof="0" smtClean="0"/>
              <a:t>Haga clic para modificar el estilo de subtítulo del patrón</a:t>
            </a:r>
          </a:p>
        </p:txBody>
      </p:sp>
      <p:sp>
        <p:nvSpPr>
          <p:cNvPr id="95236" name="Rectangle 4"/>
          <p:cNvSpPr>
            <a:spLocks noGrp="1" noChangeArrowheads="1"/>
          </p:cNvSpPr>
          <p:nvPr>
            <p:ph type="dt" sz="half" idx="2"/>
          </p:nvPr>
        </p:nvSpPr>
        <p:spPr bwMode="black">
          <a:xfrm>
            <a:off x="609600" y="6245225"/>
            <a:ext cx="2844800" cy="476250"/>
          </a:xfrm>
        </p:spPr>
        <p:txBody>
          <a:bodyPr/>
          <a:lstStyle>
            <a:lvl1pPr>
              <a:defRPr/>
            </a:lvl1pPr>
          </a:lstStyle>
          <a:p>
            <a:fld id="{DDB9CA9C-6022-4CEC-BE56-9EE2270606AF}" type="datetimeFigureOut">
              <a:rPr lang="es-ES" altLang="es-ES">
                <a:solidFill>
                  <a:srgbClr val="FFFFFF"/>
                </a:solidFill>
              </a:rPr>
              <a:pPr/>
              <a:t>22/04/2015</a:t>
            </a:fld>
            <a:endParaRPr lang="es-ES" altLang="es-ES">
              <a:solidFill>
                <a:srgbClr val="FFFFFF"/>
              </a:solidFill>
            </a:endParaRPr>
          </a:p>
        </p:txBody>
      </p:sp>
      <p:sp>
        <p:nvSpPr>
          <p:cNvPr id="95237" name="Rectangle 5"/>
          <p:cNvSpPr>
            <a:spLocks noGrp="1" noChangeArrowheads="1"/>
          </p:cNvSpPr>
          <p:nvPr>
            <p:ph type="ftr" sz="quarter" idx="3"/>
          </p:nvPr>
        </p:nvSpPr>
        <p:spPr bwMode="black">
          <a:xfrm>
            <a:off x="4165600" y="6245225"/>
            <a:ext cx="3860800" cy="476250"/>
          </a:xfrm>
        </p:spPr>
        <p:txBody>
          <a:bodyPr/>
          <a:lstStyle>
            <a:lvl1pPr>
              <a:defRPr/>
            </a:lvl1pPr>
          </a:lstStyle>
          <a:p>
            <a:endParaRPr lang="es-ES" altLang="es-ES">
              <a:solidFill>
                <a:srgbClr val="FFFFFF"/>
              </a:solidFill>
            </a:endParaRPr>
          </a:p>
        </p:txBody>
      </p:sp>
      <p:sp>
        <p:nvSpPr>
          <p:cNvPr id="95238" name="Rectangle 6"/>
          <p:cNvSpPr>
            <a:spLocks noGrp="1" noChangeArrowheads="1"/>
          </p:cNvSpPr>
          <p:nvPr>
            <p:ph type="sldNum" sz="quarter" idx="4"/>
          </p:nvPr>
        </p:nvSpPr>
        <p:spPr bwMode="black">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Arial" panose="020B0604020202020204" pitchFamily="34" charset="0"/>
              </a:defRPr>
            </a:lvl1pPr>
          </a:lstStyle>
          <a:p>
            <a:pPr fontAlgn="base">
              <a:spcBef>
                <a:spcPct val="0"/>
              </a:spcBef>
              <a:spcAft>
                <a:spcPct val="0"/>
              </a:spcAft>
            </a:pPr>
            <a:fld id="{8AA6E74C-BBED-4247-B81F-7155CE381976}" type="slidenum">
              <a:rPr lang="es-ES" altLang="es-ES">
                <a:solidFill>
                  <a:srgbClr val="FFFFFF"/>
                </a:solidFill>
              </a:rPr>
              <a:pPr fontAlgn="base">
                <a:spcBef>
                  <a:spcPct val="0"/>
                </a:spcBef>
                <a:spcAft>
                  <a:spcPct val="0"/>
                </a:spcAft>
              </a:pPr>
              <a:t>‹Nº›</a:t>
            </a:fld>
            <a:endParaRPr lang="es-ES" altLang="es-ES">
              <a:solidFill>
                <a:srgbClr val="FFFFFF"/>
              </a:solidFill>
            </a:endParaRPr>
          </a:p>
        </p:txBody>
      </p:sp>
    </p:spTree>
    <p:extLst>
      <p:ext uri="{BB962C8B-B14F-4D97-AF65-F5344CB8AC3E}">
        <p14:creationId xmlns:p14="http://schemas.microsoft.com/office/powerpoint/2010/main" val="25027198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fld id="{F4BD1ED6-995B-4DF5-84F5-446EA7FDB297}" type="datetimeFigureOut">
              <a:rPr lang="es-ES" altLang="es-ES">
                <a:solidFill>
                  <a:srgbClr val="FFFFFF"/>
                </a:solidFill>
              </a:rPr>
              <a:pPr/>
              <a:t>22/04/2015</a:t>
            </a:fld>
            <a:endParaRPr lang="es-ES" alt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14535055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fld id="{EB948489-78A3-4523-A55B-CA9ECEF9B190}" type="datetimeFigureOut">
              <a:rPr lang="es-ES" altLang="es-ES">
                <a:solidFill>
                  <a:srgbClr val="FFFFFF"/>
                </a:solidFill>
              </a:rPr>
              <a:pPr/>
              <a:t>22/04/2015</a:t>
            </a:fld>
            <a:endParaRPr lang="es-ES" alt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28639407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endParaRPr 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20166993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endParaRPr 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7448645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endParaRPr 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6723248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09600" y="1295401"/>
            <a:ext cx="53848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97600" y="1295401"/>
            <a:ext cx="53848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lvl1pPr>
              <a:defRPr/>
            </a:lvl1pPr>
          </a:lstStyle>
          <a:p>
            <a:pPr>
              <a:defRPr/>
            </a:pPr>
            <a:endParaRPr lang="es-ES">
              <a:solidFill>
                <a:srgbClr val="FFFFFF"/>
              </a:solidFill>
            </a:endParaRPr>
          </a:p>
        </p:txBody>
      </p:sp>
      <p:sp>
        <p:nvSpPr>
          <p:cNvPr id="6" name="Marcador de pie de página 5"/>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1813298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lvl1pPr>
              <a:defRPr/>
            </a:lvl1pPr>
          </a:lstStyle>
          <a:p>
            <a:pPr>
              <a:defRPr/>
            </a:pPr>
            <a:endParaRPr lang="es-ES">
              <a:solidFill>
                <a:srgbClr val="FFFFFF"/>
              </a:solidFill>
            </a:endParaRPr>
          </a:p>
        </p:txBody>
      </p:sp>
      <p:sp>
        <p:nvSpPr>
          <p:cNvPr id="8" name="Marcador de pie de página 7"/>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9523657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lvl1pPr>
              <a:defRPr/>
            </a:lvl1pPr>
          </a:lstStyle>
          <a:p>
            <a:pPr>
              <a:defRPr/>
            </a:pPr>
            <a:endParaRPr lang="es-ES">
              <a:solidFill>
                <a:srgbClr val="FFFFFF"/>
              </a:solidFill>
            </a:endParaRPr>
          </a:p>
        </p:txBody>
      </p:sp>
      <p:sp>
        <p:nvSpPr>
          <p:cNvPr id="4" name="Marcador de pie de página 3"/>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0806029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pPr>
              <a:defRPr/>
            </a:pPr>
            <a:endParaRPr lang="es-ES">
              <a:solidFill>
                <a:srgbClr val="FFFFFF"/>
              </a:solidFill>
            </a:endParaRPr>
          </a:p>
        </p:txBody>
      </p:sp>
      <p:sp>
        <p:nvSpPr>
          <p:cNvPr id="3" name="Marcador de pie de página 2"/>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2477850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pPr>
              <a:defRPr/>
            </a:pPr>
            <a:endParaRPr lang="es-ES">
              <a:solidFill>
                <a:srgbClr val="FFFFFF"/>
              </a:solidFill>
            </a:endParaRPr>
          </a:p>
        </p:txBody>
      </p:sp>
      <p:sp>
        <p:nvSpPr>
          <p:cNvPr id="6" name="Marcador de pie de página 5"/>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7011134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fld id="{7E16BBD3-A0A1-4821-85F9-8248B227BD86}" type="datetimeFigureOut">
              <a:rPr lang="es-ES" altLang="es-ES">
                <a:solidFill>
                  <a:srgbClr val="FFFFFF"/>
                </a:solidFill>
              </a:rPr>
              <a:pPr/>
              <a:t>22/04/2015</a:t>
            </a:fld>
            <a:endParaRPr lang="es-ES" alt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41660704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pPr>
              <a:defRPr/>
            </a:pPr>
            <a:endParaRPr lang="es-ES">
              <a:solidFill>
                <a:srgbClr val="FFFFFF"/>
              </a:solidFill>
            </a:endParaRPr>
          </a:p>
        </p:txBody>
      </p:sp>
      <p:sp>
        <p:nvSpPr>
          <p:cNvPr id="6" name="Marcador de pie de página 5"/>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8829123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endParaRPr 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6162698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endParaRPr 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8538033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8348294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5510198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14087649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41755615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446007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8790389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20528326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63F2C1EF-1BAD-496C-B107-6DB4EC5D3B01}" type="datetimeFigureOut">
              <a:rPr lang="es-ES" altLang="es-ES">
                <a:solidFill>
                  <a:srgbClr val="FFFFFF"/>
                </a:solidFill>
              </a:rPr>
              <a:pPr/>
              <a:t>22/04/2015</a:t>
            </a:fld>
            <a:endParaRPr lang="es-ES" altLang="es-ES">
              <a:solidFill>
                <a:srgbClr val="FFFFFF"/>
              </a:solidFill>
            </a:endParaRPr>
          </a:p>
        </p:txBody>
      </p:sp>
      <p:sp>
        <p:nvSpPr>
          <p:cNvPr id="5" name="Marcador de pie de página 4"/>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33790289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24771447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472506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FFFFFF"/>
              </a:solidFill>
            </a:endParaRPr>
          </a:p>
        </p:txBody>
      </p:sp>
    </p:spTree>
    <p:extLst>
      <p:ext uri="{BB962C8B-B14F-4D97-AF65-F5344CB8AC3E}">
        <p14:creationId xmlns:p14="http://schemas.microsoft.com/office/powerpoint/2010/main" val="32773255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09600" y="1295401"/>
            <a:ext cx="53848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97600" y="1295401"/>
            <a:ext cx="53848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lvl1pPr>
              <a:defRPr/>
            </a:lvl1pPr>
          </a:lstStyle>
          <a:p>
            <a:fld id="{9552CBE9-97FD-4404-BBBD-497DD17E5B37}" type="datetimeFigureOut">
              <a:rPr lang="es-ES" altLang="es-ES">
                <a:solidFill>
                  <a:srgbClr val="FFFFFF"/>
                </a:solidFill>
              </a:rPr>
              <a:pPr/>
              <a:t>22/04/2015</a:t>
            </a:fld>
            <a:endParaRPr lang="es-ES" altLang="es-ES">
              <a:solidFill>
                <a:srgbClr val="FFFFFF"/>
              </a:solidFill>
            </a:endParaRPr>
          </a:p>
        </p:txBody>
      </p:sp>
      <p:sp>
        <p:nvSpPr>
          <p:cNvPr id="6" name="Marcador de pie de página 5"/>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33667877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lvl1pPr>
              <a:defRPr/>
            </a:lvl1pPr>
          </a:lstStyle>
          <a:p>
            <a:fld id="{9545E1AF-9F1A-431B-8FD4-E606699572D5}" type="datetimeFigureOut">
              <a:rPr lang="es-ES" altLang="es-ES">
                <a:solidFill>
                  <a:srgbClr val="FFFFFF"/>
                </a:solidFill>
              </a:rPr>
              <a:pPr/>
              <a:t>22/04/2015</a:t>
            </a:fld>
            <a:endParaRPr lang="es-ES" altLang="es-ES">
              <a:solidFill>
                <a:srgbClr val="FFFFFF"/>
              </a:solidFill>
            </a:endParaRPr>
          </a:p>
        </p:txBody>
      </p:sp>
      <p:sp>
        <p:nvSpPr>
          <p:cNvPr id="8" name="Marcador de pie de página 7"/>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3164403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lvl1pPr>
              <a:defRPr/>
            </a:lvl1pPr>
          </a:lstStyle>
          <a:p>
            <a:fld id="{7A01681C-8D39-41AB-ADC5-2CBB1FF1A198}" type="datetimeFigureOut">
              <a:rPr lang="es-ES" altLang="es-ES">
                <a:solidFill>
                  <a:srgbClr val="FFFFFF"/>
                </a:solidFill>
              </a:rPr>
              <a:pPr/>
              <a:t>22/04/2015</a:t>
            </a:fld>
            <a:endParaRPr lang="es-ES" altLang="es-ES">
              <a:solidFill>
                <a:srgbClr val="FFFFFF"/>
              </a:solidFill>
            </a:endParaRPr>
          </a:p>
        </p:txBody>
      </p:sp>
      <p:sp>
        <p:nvSpPr>
          <p:cNvPr id="4" name="Marcador de pie de página 3"/>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42487074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fld id="{FD1431F8-5DC2-40BE-9479-2FB5E9FBDC95}" type="datetimeFigureOut">
              <a:rPr lang="es-ES" altLang="es-ES">
                <a:solidFill>
                  <a:srgbClr val="FFFFFF"/>
                </a:solidFill>
              </a:rPr>
              <a:pPr/>
              <a:t>22/04/2015</a:t>
            </a:fld>
            <a:endParaRPr lang="es-ES" altLang="es-ES">
              <a:solidFill>
                <a:srgbClr val="FFFFFF"/>
              </a:solidFill>
            </a:endParaRPr>
          </a:p>
        </p:txBody>
      </p:sp>
      <p:sp>
        <p:nvSpPr>
          <p:cNvPr id="3" name="Marcador de pie de página 2"/>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27510442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fld id="{E2EE4E5D-3515-4324-A9B9-1E2404D503F6}" type="datetimeFigureOut">
              <a:rPr lang="es-ES" altLang="es-ES">
                <a:solidFill>
                  <a:srgbClr val="FFFFFF"/>
                </a:solidFill>
              </a:rPr>
              <a:pPr/>
              <a:t>22/04/2015</a:t>
            </a:fld>
            <a:endParaRPr lang="es-ES" altLang="es-ES">
              <a:solidFill>
                <a:srgbClr val="FFFFFF"/>
              </a:solidFill>
            </a:endParaRPr>
          </a:p>
        </p:txBody>
      </p:sp>
      <p:sp>
        <p:nvSpPr>
          <p:cNvPr id="6" name="Marcador de pie de página 5"/>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23364594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fld id="{618FFC80-C90F-4FFA-9F90-F8FE4A1834F8}" type="datetimeFigureOut">
              <a:rPr lang="es-ES" altLang="es-ES">
                <a:solidFill>
                  <a:srgbClr val="FFFFFF"/>
                </a:solidFill>
              </a:rPr>
              <a:pPr/>
              <a:t>22/04/2015</a:t>
            </a:fld>
            <a:endParaRPr lang="es-ES" altLang="es-ES">
              <a:solidFill>
                <a:srgbClr val="FFFFFF"/>
              </a:solidFill>
            </a:endParaRPr>
          </a:p>
        </p:txBody>
      </p:sp>
      <p:sp>
        <p:nvSpPr>
          <p:cNvPr id="6" name="Marcador de pie de página 5"/>
          <p:cNvSpPr>
            <a:spLocks noGrp="1"/>
          </p:cNvSpPr>
          <p:nvPr>
            <p:ph type="ftr" sz="quarter" idx="11"/>
          </p:nvPr>
        </p:nvSpPr>
        <p:spPr/>
        <p:txBody>
          <a:bodyPr/>
          <a:lstStyle>
            <a:lvl1pPr>
              <a:defRPr/>
            </a:lvl1pPr>
          </a:lstStyle>
          <a:p>
            <a:endParaRPr lang="es-ES" altLang="es-ES">
              <a:solidFill>
                <a:srgbClr val="FFFFFF"/>
              </a:solidFill>
            </a:endParaRPr>
          </a:p>
        </p:txBody>
      </p:sp>
    </p:spTree>
    <p:extLst>
      <p:ext uri="{BB962C8B-B14F-4D97-AF65-F5344CB8AC3E}">
        <p14:creationId xmlns:p14="http://schemas.microsoft.com/office/powerpoint/2010/main" val="26066386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2.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609600" y="274638"/>
            <a:ext cx="10972800" cy="792162"/>
          </a:xfrm>
          <a:prstGeom prst="rect">
            <a:avLst/>
          </a:prstGeom>
          <a:noFill/>
          <a:ln>
            <a:noFill/>
          </a:ln>
          <a:effectLst>
            <a:outerShdw dist="7184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p>
        </p:txBody>
      </p:sp>
      <p:sp>
        <p:nvSpPr>
          <p:cNvPr id="94211" name="Rectangle 3"/>
          <p:cNvSpPr>
            <a:spLocks noGrp="1" noChangeArrowheads="1"/>
          </p:cNvSpPr>
          <p:nvPr>
            <p:ph type="body" idx="1"/>
          </p:nvPr>
        </p:nvSpPr>
        <p:spPr bwMode="auto">
          <a:xfrm>
            <a:off x="609600" y="1295401"/>
            <a:ext cx="109728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los estilos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94212" name="Rectangle 4"/>
          <p:cNvSpPr>
            <a:spLocks noGrp="1" noChangeArrowheads="1"/>
          </p:cNvSpPr>
          <p:nvPr>
            <p:ph type="dt" sz="half" idx="2"/>
          </p:nvPr>
        </p:nvSpPr>
        <p:spPr bwMode="auto">
          <a:xfrm>
            <a:off x="609600" y="64770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D4DAF973-D188-44FF-BF4B-6852E6460DCB}" type="datetimeFigureOut">
              <a:rPr lang="es-ES" altLang="es-ES">
                <a:solidFill>
                  <a:srgbClr val="FFFFFF"/>
                </a:solidFill>
              </a:rPr>
              <a:pPr fontAlgn="base">
                <a:spcBef>
                  <a:spcPct val="0"/>
                </a:spcBef>
                <a:spcAft>
                  <a:spcPct val="0"/>
                </a:spcAft>
              </a:pPr>
              <a:t>22/04/2015</a:t>
            </a:fld>
            <a:endParaRPr lang="es-ES" altLang="es-ES">
              <a:solidFill>
                <a:srgbClr val="FFFFFF"/>
              </a:solidFill>
            </a:endParaRPr>
          </a:p>
        </p:txBody>
      </p:sp>
      <p:sp>
        <p:nvSpPr>
          <p:cNvPr id="94213" name="Rectangle 5"/>
          <p:cNvSpPr>
            <a:spLocks noGrp="1" noChangeArrowheads="1"/>
          </p:cNvSpPr>
          <p:nvPr>
            <p:ph type="ftr" sz="quarter" idx="3"/>
          </p:nvPr>
        </p:nvSpPr>
        <p:spPr bwMode="auto">
          <a:xfrm>
            <a:off x="4165600" y="6477001"/>
            <a:ext cx="3860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s-ES" altLang="es-ES">
              <a:solidFill>
                <a:srgbClr val="FFFFFF"/>
              </a:solidFill>
            </a:endParaRPr>
          </a:p>
        </p:txBody>
      </p:sp>
      <p:pic>
        <p:nvPicPr>
          <p:cNvPr id="94214" name="27668 Rectángulo"/>
          <p:cNvPicPr>
            <a:picLocks noChangeAspect="1" noChangeArrowheads="1"/>
          </p:cNvPicPr>
          <p:nvPr userDrawn="1"/>
        </p:nvPicPr>
        <p:blipFill>
          <a:blip r:embed="rId14" cstate="print">
            <a:lum bright="100000"/>
            <a:extLst>
              <a:ext uri="{28A0092B-C50C-407E-A947-70E740481C1C}">
                <a14:useLocalDpi xmlns:a14="http://schemas.microsoft.com/office/drawing/2010/main" val="0"/>
              </a:ext>
            </a:extLst>
          </a:blip>
          <a:srcRect b="-2649"/>
          <a:stretch>
            <a:fillRect/>
          </a:stretch>
        </p:blipFill>
        <p:spPr bwMode="black">
          <a:xfrm>
            <a:off x="9552517" y="6197600"/>
            <a:ext cx="262466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90835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Verdana" panose="020B0604030504040204" pitchFamily="34" charset="0"/>
        </a:defRPr>
      </a:lvl2pPr>
      <a:lvl3pPr algn="ctr" rtl="0" fontAlgn="base">
        <a:spcBef>
          <a:spcPct val="0"/>
        </a:spcBef>
        <a:spcAft>
          <a:spcPct val="0"/>
        </a:spcAft>
        <a:defRPr sz="4000">
          <a:solidFill>
            <a:schemeClr val="tx2"/>
          </a:solidFill>
          <a:latin typeface="Verdana" panose="020B0604030504040204" pitchFamily="34" charset="0"/>
        </a:defRPr>
      </a:lvl3pPr>
      <a:lvl4pPr algn="ctr" rtl="0" fontAlgn="base">
        <a:spcBef>
          <a:spcPct val="0"/>
        </a:spcBef>
        <a:spcAft>
          <a:spcPct val="0"/>
        </a:spcAft>
        <a:defRPr sz="4000">
          <a:solidFill>
            <a:schemeClr val="tx2"/>
          </a:solidFill>
          <a:latin typeface="Verdana" panose="020B0604030504040204" pitchFamily="34" charset="0"/>
        </a:defRPr>
      </a:lvl4pPr>
      <a:lvl5pPr algn="ctr" rtl="0" fontAlgn="base">
        <a:spcBef>
          <a:spcPct val="0"/>
        </a:spcBef>
        <a:spcAft>
          <a:spcPct val="0"/>
        </a:spcAft>
        <a:defRPr sz="4000">
          <a:solidFill>
            <a:schemeClr val="tx2"/>
          </a:solidFill>
          <a:latin typeface="Verdana" panose="020B0604030504040204" pitchFamily="34" charset="0"/>
        </a:defRPr>
      </a:lvl5pPr>
      <a:lvl6pPr marL="457200" algn="ctr" rtl="0" fontAlgn="base">
        <a:spcBef>
          <a:spcPct val="0"/>
        </a:spcBef>
        <a:spcAft>
          <a:spcPct val="0"/>
        </a:spcAft>
        <a:defRPr sz="4000">
          <a:solidFill>
            <a:schemeClr val="tx2"/>
          </a:solidFill>
          <a:latin typeface="Verdana" panose="020B0604030504040204" pitchFamily="34" charset="0"/>
        </a:defRPr>
      </a:lvl6pPr>
      <a:lvl7pPr marL="914400" algn="ctr" rtl="0" fontAlgn="base">
        <a:spcBef>
          <a:spcPct val="0"/>
        </a:spcBef>
        <a:spcAft>
          <a:spcPct val="0"/>
        </a:spcAft>
        <a:defRPr sz="4000">
          <a:solidFill>
            <a:schemeClr val="tx2"/>
          </a:solidFill>
          <a:latin typeface="Verdana" panose="020B0604030504040204" pitchFamily="34" charset="0"/>
        </a:defRPr>
      </a:lvl7pPr>
      <a:lvl8pPr marL="1371600" algn="ctr" rtl="0" fontAlgn="base">
        <a:spcBef>
          <a:spcPct val="0"/>
        </a:spcBef>
        <a:spcAft>
          <a:spcPct val="0"/>
        </a:spcAft>
        <a:defRPr sz="4000">
          <a:solidFill>
            <a:schemeClr val="tx2"/>
          </a:solidFill>
          <a:latin typeface="Verdana" panose="020B0604030504040204" pitchFamily="34" charset="0"/>
        </a:defRPr>
      </a:lvl8pPr>
      <a:lvl9pPr marL="1828800" algn="ctr" rtl="0" fontAlgn="base">
        <a:spcBef>
          <a:spcPct val="0"/>
        </a:spcBef>
        <a:spcAft>
          <a:spcPct val="0"/>
        </a:spcAft>
        <a:defRPr sz="4000">
          <a:solidFill>
            <a:schemeClr val="tx2"/>
          </a:solidFill>
          <a:latin typeface="Verdana" panose="020B0604030504040204" pitchFamily="34" charset="0"/>
        </a:defRPr>
      </a:lvl9pPr>
    </p:titleStyle>
    <p:bodyStyle>
      <a:lvl1pPr marL="342900" indent="-342900" algn="l" rtl="0" fontAlgn="base">
        <a:spcBef>
          <a:spcPct val="20000"/>
        </a:spcBef>
        <a:spcAft>
          <a:spcPct val="0"/>
        </a:spcAft>
        <a:buClr>
          <a:schemeClr val="accent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336699"/>
            </a:gs>
            <a:gs pos="100000">
              <a:srgbClr val="182F47"/>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792162"/>
          </a:xfrm>
          <a:prstGeom prst="rect">
            <a:avLst/>
          </a:prstGeom>
          <a:noFill/>
          <a:ln w="9525">
            <a:noFill/>
            <a:miter lim="800000"/>
            <a:headEnd/>
            <a:tailEnd/>
          </a:ln>
          <a:effectLst>
            <a:outerShdw dist="71842" dir="2700000" algn="ctr" rotWithShape="0">
              <a:srgbClr val="000000">
                <a:alpha val="50000"/>
              </a:srgbClr>
            </a:outerShdw>
          </a:effec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p>
        </p:txBody>
      </p:sp>
      <p:sp>
        <p:nvSpPr>
          <p:cNvPr id="145411" name="Rectangle 3"/>
          <p:cNvSpPr>
            <a:spLocks noGrp="1" noChangeArrowheads="1"/>
          </p:cNvSpPr>
          <p:nvPr>
            <p:ph type="body" idx="1"/>
          </p:nvPr>
        </p:nvSpPr>
        <p:spPr bwMode="auto">
          <a:xfrm>
            <a:off x="609600" y="1295401"/>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los estilos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609600" y="64770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es-ES">
              <a:solidFill>
                <a:srgbClr val="FFFFFF"/>
              </a:solidFill>
            </a:endParaRPr>
          </a:p>
        </p:txBody>
      </p:sp>
      <p:sp>
        <p:nvSpPr>
          <p:cNvPr id="1029" name="Rectangle 5"/>
          <p:cNvSpPr>
            <a:spLocks noGrp="1" noChangeArrowheads="1"/>
          </p:cNvSpPr>
          <p:nvPr>
            <p:ph type="ftr" sz="quarter" idx="3"/>
          </p:nvPr>
        </p:nvSpPr>
        <p:spPr bwMode="auto">
          <a:xfrm>
            <a:off x="4165600" y="6477001"/>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endParaRPr lang="es-ES">
              <a:solidFill>
                <a:srgbClr val="FFFFFF"/>
              </a:solidFill>
            </a:endParaRPr>
          </a:p>
        </p:txBody>
      </p:sp>
      <p:pic>
        <p:nvPicPr>
          <p:cNvPr id="145414" name="27668 Rectángulo"/>
          <p:cNvPicPr>
            <a:picLocks noChangeAspect="1" noChangeArrowheads="1"/>
          </p:cNvPicPr>
          <p:nvPr/>
        </p:nvPicPr>
        <p:blipFill>
          <a:blip r:embed="rId13" cstate="print">
            <a:lum bright="100000"/>
            <a:extLst>
              <a:ext uri="{28A0092B-C50C-407E-A947-70E740481C1C}">
                <a14:useLocalDpi xmlns:a14="http://schemas.microsoft.com/office/drawing/2010/main" val="0"/>
              </a:ext>
            </a:extLst>
          </a:blip>
          <a:srcRect b="-2649"/>
          <a:stretch>
            <a:fillRect/>
          </a:stretch>
        </p:blipFill>
        <p:spPr bwMode="black">
          <a:xfrm>
            <a:off x="9552517" y="6197600"/>
            <a:ext cx="262466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111578"/>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Verdana" panose="020B0604030504040204" pitchFamily="34" charset="0"/>
        </a:defRPr>
      </a:lvl2pPr>
      <a:lvl3pPr algn="ctr" rtl="0" fontAlgn="base">
        <a:spcBef>
          <a:spcPct val="0"/>
        </a:spcBef>
        <a:spcAft>
          <a:spcPct val="0"/>
        </a:spcAft>
        <a:defRPr sz="4000">
          <a:solidFill>
            <a:schemeClr val="tx2"/>
          </a:solidFill>
          <a:latin typeface="Verdana" panose="020B0604030504040204" pitchFamily="34" charset="0"/>
        </a:defRPr>
      </a:lvl3pPr>
      <a:lvl4pPr algn="ctr" rtl="0" fontAlgn="base">
        <a:spcBef>
          <a:spcPct val="0"/>
        </a:spcBef>
        <a:spcAft>
          <a:spcPct val="0"/>
        </a:spcAft>
        <a:defRPr sz="4000">
          <a:solidFill>
            <a:schemeClr val="tx2"/>
          </a:solidFill>
          <a:latin typeface="Verdana" panose="020B0604030504040204" pitchFamily="34" charset="0"/>
        </a:defRPr>
      </a:lvl4pPr>
      <a:lvl5pPr algn="ctr" rtl="0" fontAlgn="base">
        <a:spcBef>
          <a:spcPct val="0"/>
        </a:spcBef>
        <a:spcAft>
          <a:spcPct val="0"/>
        </a:spcAft>
        <a:defRPr sz="4000">
          <a:solidFill>
            <a:schemeClr val="tx2"/>
          </a:solidFill>
          <a:latin typeface="Verdana" panose="020B0604030504040204" pitchFamily="34" charset="0"/>
        </a:defRPr>
      </a:lvl5pPr>
      <a:lvl6pPr marL="457200" algn="ctr" rtl="0" fontAlgn="base">
        <a:spcBef>
          <a:spcPct val="0"/>
        </a:spcBef>
        <a:spcAft>
          <a:spcPct val="0"/>
        </a:spcAft>
        <a:defRPr sz="4000">
          <a:solidFill>
            <a:schemeClr val="tx2"/>
          </a:solidFill>
          <a:latin typeface="Verdana" panose="020B0604030504040204" pitchFamily="34" charset="0"/>
        </a:defRPr>
      </a:lvl6pPr>
      <a:lvl7pPr marL="914400" algn="ctr" rtl="0" fontAlgn="base">
        <a:spcBef>
          <a:spcPct val="0"/>
        </a:spcBef>
        <a:spcAft>
          <a:spcPct val="0"/>
        </a:spcAft>
        <a:defRPr sz="4000">
          <a:solidFill>
            <a:schemeClr val="tx2"/>
          </a:solidFill>
          <a:latin typeface="Verdana" panose="020B0604030504040204" pitchFamily="34" charset="0"/>
        </a:defRPr>
      </a:lvl7pPr>
      <a:lvl8pPr marL="1371600" algn="ctr" rtl="0" fontAlgn="base">
        <a:spcBef>
          <a:spcPct val="0"/>
        </a:spcBef>
        <a:spcAft>
          <a:spcPct val="0"/>
        </a:spcAft>
        <a:defRPr sz="4000">
          <a:solidFill>
            <a:schemeClr val="tx2"/>
          </a:solidFill>
          <a:latin typeface="Verdana" panose="020B0604030504040204" pitchFamily="34" charset="0"/>
        </a:defRPr>
      </a:lvl8pPr>
      <a:lvl9pPr marL="1828800" algn="ctr" rtl="0" fontAlgn="base">
        <a:spcBef>
          <a:spcPct val="0"/>
        </a:spcBef>
        <a:spcAft>
          <a:spcPct val="0"/>
        </a:spcAft>
        <a:defRPr sz="4000">
          <a:solidFill>
            <a:schemeClr val="tx2"/>
          </a:solidFill>
          <a:latin typeface="Verdana" panose="020B0604030504040204" pitchFamily="34" charset="0"/>
        </a:defRPr>
      </a:lvl9pPr>
    </p:titleStyle>
    <p:bodyStyle>
      <a:lvl1pPr marL="342900" indent="-342900" algn="l" rtl="0" fontAlgn="base">
        <a:spcBef>
          <a:spcPct val="20000"/>
        </a:spcBef>
        <a:spcAft>
          <a:spcPct val="0"/>
        </a:spcAft>
        <a:buClr>
          <a:schemeClr val="accent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336699"/>
            </a:gs>
            <a:gs pos="100000">
              <a:srgbClr val="182F47"/>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792162"/>
          </a:xfrm>
          <a:prstGeom prst="rect">
            <a:avLst/>
          </a:prstGeom>
          <a:noFill/>
          <a:ln w="9525">
            <a:noFill/>
            <a:miter lim="800000"/>
            <a:headEnd/>
            <a:tailEnd/>
          </a:ln>
          <a:effectLst>
            <a:outerShdw dist="71842" dir="2700000" algn="ctr" rotWithShape="0">
              <a:srgbClr val="000000">
                <a:alpha val="50000"/>
              </a:srgbClr>
            </a:outerShdw>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09600" y="1295401"/>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los estilos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609600" y="64770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es-ES">
              <a:solidFill>
                <a:srgbClr val="FFFFFF"/>
              </a:solidFill>
            </a:endParaRPr>
          </a:p>
        </p:txBody>
      </p:sp>
      <p:sp>
        <p:nvSpPr>
          <p:cNvPr id="1029" name="Rectangle 5"/>
          <p:cNvSpPr>
            <a:spLocks noGrp="1" noChangeArrowheads="1"/>
          </p:cNvSpPr>
          <p:nvPr>
            <p:ph type="ftr" sz="quarter" idx="3"/>
          </p:nvPr>
        </p:nvSpPr>
        <p:spPr bwMode="auto">
          <a:xfrm>
            <a:off x="4165600" y="6477001"/>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endParaRPr lang="es-ES">
              <a:solidFill>
                <a:srgbClr val="FFFFFF"/>
              </a:solidFill>
            </a:endParaRPr>
          </a:p>
        </p:txBody>
      </p:sp>
      <p:pic>
        <p:nvPicPr>
          <p:cNvPr id="1030" name="27668 Rectángulo"/>
          <p:cNvPicPr>
            <a:picLocks noChangeAspect="1" noChangeArrowheads="1"/>
          </p:cNvPicPr>
          <p:nvPr/>
        </p:nvPicPr>
        <p:blipFill>
          <a:blip r:embed="rId12" cstate="print">
            <a:lum bright="100000"/>
            <a:extLst>
              <a:ext uri="{28A0092B-C50C-407E-A947-70E740481C1C}">
                <a14:useLocalDpi xmlns:a14="http://schemas.microsoft.com/office/drawing/2010/main" val="0"/>
              </a:ext>
            </a:extLst>
          </a:blip>
          <a:srcRect b="-2649"/>
          <a:stretch>
            <a:fillRect/>
          </a:stretch>
        </p:blipFill>
        <p:spPr bwMode="black">
          <a:xfrm>
            <a:off x="9552517" y="6197600"/>
            <a:ext cx="262466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328220"/>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Verdana" pitchFamily="34" charset="0"/>
        </a:defRPr>
      </a:lvl2pPr>
      <a:lvl3pPr algn="ctr" rtl="0" eaLnBrk="0" fontAlgn="base" hangingPunct="0">
        <a:spcBef>
          <a:spcPct val="0"/>
        </a:spcBef>
        <a:spcAft>
          <a:spcPct val="0"/>
        </a:spcAft>
        <a:defRPr sz="4000">
          <a:solidFill>
            <a:schemeClr val="tx2"/>
          </a:solidFill>
          <a:latin typeface="Verdana" pitchFamily="34" charset="0"/>
        </a:defRPr>
      </a:lvl3pPr>
      <a:lvl4pPr algn="ctr" rtl="0" eaLnBrk="0" fontAlgn="base" hangingPunct="0">
        <a:spcBef>
          <a:spcPct val="0"/>
        </a:spcBef>
        <a:spcAft>
          <a:spcPct val="0"/>
        </a:spcAft>
        <a:defRPr sz="4000">
          <a:solidFill>
            <a:schemeClr val="tx2"/>
          </a:solidFill>
          <a:latin typeface="Verdana" pitchFamily="34" charset="0"/>
        </a:defRPr>
      </a:lvl4pPr>
      <a:lvl5pPr algn="ctr" rtl="0" eaLnBrk="0" fontAlgn="base" hangingPunct="0">
        <a:spcBef>
          <a:spcPct val="0"/>
        </a:spcBef>
        <a:spcAft>
          <a:spcPct val="0"/>
        </a:spcAft>
        <a:defRPr sz="4000">
          <a:solidFill>
            <a:schemeClr val="tx2"/>
          </a:solidFill>
          <a:latin typeface="Verdana"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tectimes.net/wp-content/uploads/2012/12/123012_2347_TUTORIALCon24.png" TargetMode="Externa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ChangeArrowheads="1"/>
          </p:cNvSpPr>
          <p:nvPr/>
        </p:nvSpPr>
        <p:spPr bwMode="auto">
          <a:xfrm>
            <a:off x="1524000" y="5661026"/>
            <a:ext cx="9144000" cy="1196975"/>
          </a:xfrm>
          <a:prstGeom prst="rect">
            <a:avLst/>
          </a:prstGeom>
          <a:gradFill rotWithShape="1">
            <a:gsLst>
              <a:gs pos="0">
                <a:srgbClr val="336699"/>
              </a:gs>
              <a:gs pos="100000">
                <a:srgbClr val="3366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s-ES" altLang="es-ES">
              <a:solidFill>
                <a:srgbClr val="FF9900"/>
              </a:solidFill>
            </a:endParaRPr>
          </a:p>
        </p:txBody>
      </p:sp>
      <p:pic>
        <p:nvPicPr>
          <p:cNvPr id="787464" name="Picture 8" descr="WS-LH_h_rgb_r"/>
          <p:cNvPicPr>
            <a:picLocks noChangeAspect="1" noChangeArrowheads="1"/>
          </p:cNvPicPr>
          <p:nvPr/>
        </p:nvPicPr>
        <p:blipFill>
          <a:blip r:embed="rId2"/>
          <a:srcRect/>
          <a:stretch>
            <a:fillRect/>
          </a:stretch>
        </p:blipFill>
        <p:spPr bwMode="auto">
          <a:xfrm>
            <a:off x="7319964" y="5819776"/>
            <a:ext cx="3190875" cy="849313"/>
          </a:xfrm>
          <a:prstGeom prst="rect">
            <a:avLst/>
          </a:prstGeom>
          <a:noFill/>
          <a:ln w="9525" algn="ctr">
            <a:noFill/>
            <a:miter lim="800000"/>
            <a:headEnd/>
            <a:tailEnd/>
          </a:ln>
          <a:effectLst>
            <a:outerShdw dist="12700" algn="ctr" rotWithShape="0">
              <a:schemeClr val="bg2"/>
            </a:outerShdw>
          </a:effectLst>
        </p:spPr>
      </p:pic>
      <p:sp>
        <p:nvSpPr>
          <p:cNvPr id="143365" name="TextBox 4"/>
          <p:cNvSpPr txBox="1">
            <a:spLocks noChangeArrowheads="1"/>
          </p:cNvSpPr>
          <p:nvPr/>
        </p:nvSpPr>
        <p:spPr bwMode="auto">
          <a:xfrm>
            <a:off x="2793012" y="5816601"/>
            <a:ext cx="9925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r>
              <a:rPr lang="en-US" altLang="es-ES" sz="2200" dirty="0">
                <a:solidFill>
                  <a:srgbClr val="FFFFFF"/>
                </a:solidFill>
                <a:effectLst>
                  <a:outerShdw blurRad="38100" dist="38100" dir="2700000" algn="tl">
                    <a:srgbClr val="000000"/>
                  </a:outerShdw>
                </a:effectLst>
                <a:latin typeface="Verdana" panose="020B0604030504040204" pitchFamily="34" charset="0"/>
              </a:rPr>
              <a:t>IIS  7</a:t>
            </a:r>
            <a:endParaRPr lang="en-US" altLang="es-ES" sz="1400" i="1" dirty="0">
              <a:solidFill>
                <a:srgbClr val="FFFFFF"/>
              </a:solidFill>
              <a:latin typeface="Verdana" panose="020B0604030504040204" pitchFamily="34" charset="0"/>
            </a:endParaRPr>
          </a:p>
        </p:txBody>
      </p:sp>
      <p:sp>
        <p:nvSpPr>
          <p:cNvPr id="143368" name="Rectangle 8"/>
          <p:cNvSpPr>
            <a:spLocks noGrp="1" noChangeArrowheads="1"/>
          </p:cNvSpPr>
          <p:nvPr>
            <p:ph type="ctrTitle"/>
          </p:nvPr>
        </p:nvSpPr>
        <p:spPr>
          <a:xfrm>
            <a:off x="2063751" y="2492376"/>
            <a:ext cx="8139113" cy="1554163"/>
          </a:xfrm>
          <a:noFill/>
          <a:ln/>
        </p:spPr>
        <p:txBody>
          <a:bodyPr/>
          <a:lstStyle/>
          <a:p>
            <a:r>
              <a:rPr lang="es-ES" altLang="es-ES" sz="3200" dirty="0"/>
              <a:t>Microsoft Windows Server 2008</a:t>
            </a:r>
            <a:br>
              <a:rPr lang="es-ES" altLang="es-ES" sz="3200" dirty="0"/>
            </a:br>
            <a:r>
              <a:rPr lang="es-ES" altLang="es-ES" sz="1200" dirty="0"/>
              <a:t/>
            </a:r>
            <a:br>
              <a:rPr lang="es-ES" altLang="es-ES" sz="1200" dirty="0"/>
            </a:br>
            <a:r>
              <a:rPr lang="es-ES" altLang="es-ES" sz="3200" dirty="0"/>
              <a:t>”Internet </a:t>
            </a:r>
            <a:r>
              <a:rPr lang="es-ES" altLang="es-ES" sz="3200" dirty="0" err="1"/>
              <a:t>Information</a:t>
            </a:r>
            <a:r>
              <a:rPr lang="es-ES" altLang="es-ES" sz="3200" dirty="0"/>
              <a:t> </a:t>
            </a:r>
            <a:r>
              <a:rPr lang="es-ES" altLang="es-ES" sz="3200" dirty="0" err="1"/>
              <a:t>Services</a:t>
            </a:r>
            <a:r>
              <a:rPr lang="es-ES" altLang="es-ES" sz="3200" dirty="0"/>
              <a:t> IIS”</a:t>
            </a:r>
            <a:endParaRPr lang="es-ES" altLang="es-ES" sz="3200" dirty="0"/>
          </a:p>
        </p:txBody>
      </p:sp>
    </p:spTree>
    <p:extLst>
      <p:ext uri="{BB962C8B-B14F-4D97-AF65-F5344CB8AC3E}">
        <p14:creationId xmlns:p14="http://schemas.microsoft.com/office/powerpoint/2010/main" val="2264998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1562100" y="73025"/>
            <a:ext cx="91059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GB" altLang="es-ES" sz="3600" b="1">
              <a:solidFill>
                <a:srgbClr val="FFFF99"/>
              </a:solidFill>
            </a:endParaRPr>
          </a:p>
        </p:txBody>
      </p:sp>
      <p:sp>
        <p:nvSpPr>
          <p:cNvPr id="46083" name="Rectangle 11"/>
          <p:cNvSpPr>
            <a:spLocks noGrp="1" noChangeArrowheads="1"/>
          </p:cNvSpPr>
          <p:nvPr>
            <p:ph type="title" idx="4294967295"/>
          </p:nvPr>
        </p:nvSpPr>
        <p:spPr>
          <a:xfrm>
            <a:off x="1415480" y="115888"/>
            <a:ext cx="8962008" cy="792162"/>
          </a:xfrm>
        </p:spPr>
        <p:txBody>
          <a:bodyPr/>
          <a:lstStyle/>
          <a:p>
            <a:pPr eaLnBrk="1" hangingPunct="1">
              <a:defRPr/>
            </a:pPr>
            <a:r>
              <a:rPr lang="en-US" dirty="0" smtClean="0">
                <a:solidFill>
                  <a:srgbClr val="FFFF99"/>
                </a:solidFill>
              </a:rPr>
              <a:t>¿</a:t>
            </a:r>
            <a:r>
              <a:rPr lang="en-US" dirty="0" err="1" smtClean="0">
                <a:solidFill>
                  <a:srgbClr val="FFFF99"/>
                </a:solidFill>
              </a:rPr>
              <a:t>Porque</a:t>
            </a:r>
            <a:r>
              <a:rPr lang="en-US" dirty="0" smtClean="0">
                <a:solidFill>
                  <a:srgbClr val="FFFF99"/>
                </a:solidFill>
              </a:rPr>
              <a:t> </a:t>
            </a:r>
            <a:r>
              <a:rPr lang="en-US" dirty="0" err="1" smtClean="0">
                <a:solidFill>
                  <a:srgbClr val="FFFF99"/>
                </a:solidFill>
              </a:rPr>
              <a:t>en</a:t>
            </a:r>
            <a:r>
              <a:rPr lang="en-US" dirty="0" smtClean="0">
                <a:solidFill>
                  <a:srgbClr val="FFFF99"/>
                </a:solidFill>
              </a:rPr>
              <a:t> el </a:t>
            </a:r>
            <a:r>
              <a:rPr lang="en-US" dirty="0" err="1" smtClean="0">
                <a:solidFill>
                  <a:srgbClr val="FFFF99"/>
                </a:solidFill>
              </a:rPr>
              <a:t>negocio</a:t>
            </a:r>
            <a:r>
              <a:rPr lang="en-US" dirty="0" smtClean="0">
                <a:solidFill>
                  <a:srgbClr val="FFFF99"/>
                </a:solidFill>
              </a:rPr>
              <a:t> HOSTING?</a:t>
            </a:r>
            <a:endParaRPr lang="en-US" sz="2000" dirty="0">
              <a:solidFill>
                <a:srgbClr val="FFFF99"/>
              </a:solidFill>
            </a:endParaRPr>
          </a:p>
        </p:txBody>
      </p:sp>
      <p:grpSp>
        <p:nvGrpSpPr>
          <p:cNvPr id="7172" name="Group 2"/>
          <p:cNvGrpSpPr>
            <a:grpSpLocks/>
          </p:cNvGrpSpPr>
          <p:nvPr/>
        </p:nvGrpSpPr>
        <p:grpSpPr bwMode="auto">
          <a:xfrm>
            <a:off x="4708525" y="5692775"/>
            <a:ext cx="2749550" cy="1049338"/>
            <a:chOff x="2006" y="3494"/>
            <a:chExt cx="1732" cy="661"/>
          </a:xfrm>
        </p:grpSpPr>
        <p:pic>
          <p:nvPicPr>
            <p:cNvPr id="7202" name="Rectangle 11306"/>
            <p:cNvPicPr>
              <a:picLocks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bwMode="auto">
            <a:xfrm>
              <a:off x="2489" y="3494"/>
              <a:ext cx="777"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3" name="Rectangle 871427"/>
            <p:cNvSpPr>
              <a:spLocks noChangeArrowheads="1"/>
            </p:cNvSpPr>
            <p:nvPr/>
          </p:nvSpPr>
          <p:spPr bwMode="auto">
            <a:xfrm>
              <a:off x="2006" y="3759"/>
              <a:ext cx="173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Resultados &amp; </a:t>
              </a:r>
              <a:br>
                <a:rPr lang="en-US" altLang="es-ES" sz="2200">
                  <a:solidFill>
                    <a:srgbClr val="FFFFFF"/>
                  </a:solidFill>
                  <a:latin typeface="Segoe" pitchFamily="34" charset="0"/>
                </a:rPr>
              </a:br>
              <a:r>
                <a:rPr lang="en-US" altLang="es-ES" sz="2200">
                  <a:solidFill>
                    <a:srgbClr val="FFFFFF"/>
                  </a:solidFill>
                  <a:latin typeface="Segoe" pitchFamily="34" charset="0"/>
                </a:rPr>
                <a:t>Generación de Valor</a:t>
              </a:r>
            </a:p>
          </p:txBody>
        </p:sp>
      </p:grpSp>
      <p:sp>
        <p:nvSpPr>
          <p:cNvPr id="7173" name="Oval 871428"/>
          <p:cNvSpPr>
            <a:spLocks noChangeArrowheads="1"/>
          </p:cNvSpPr>
          <p:nvPr/>
        </p:nvSpPr>
        <p:spPr bwMode="auto">
          <a:xfrm>
            <a:off x="3998913" y="1739900"/>
            <a:ext cx="4210050" cy="4210050"/>
          </a:xfrm>
          <a:prstGeom prst="ellipse">
            <a:avLst/>
          </a:prstGeom>
          <a:gradFill rotWithShape="1">
            <a:gsLst>
              <a:gs pos="0">
                <a:srgbClr val="FFFFFF">
                  <a:alpha val="98000"/>
                </a:srgbClr>
              </a:gs>
              <a:gs pos="100000">
                <a:srgbClr val="FFFFFF">
                  <a:alpha val="0"/>
                </a:srgbClr>
              </a:gs>
            </a:gsLst>
            <a:path path="shape">
              <a:fillToRect l="50000" t="50000" r="50000" b="50000"/>
            </a:path>
          </a:gradFill>
          <a:ln w="161925" algn="ctr">
            <a:solidFill>
              <a:srgbClr val="FFB601">
                <a:alpha val="10980"/>
              </a:srgb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s-ES" altLang="es-ES">
              <a:solidFill>
                <a:srgbClr val="000000"/>
              </a:solidFill>
            </a:endParaRPr>
          </a:p>
        </p:txBody>
      </p:sp>
      <p:grpSp>
        <p:nvGrpSpPr>
          <p:cNvPr id="7174" name="Group 6"/>
          <p:cNvGrpSpPr>
            <a:grpSpLocks/>
          </p:cNvGrpSpPr>
          <p:nvPr/>
        </p:nvGrpSpPr>
        <p:grpSpPr bwMode="auto">
          <a:xfrm>
            <a:off x="7189788" y="4965700"/>
            <a:ext cx="2470150" cy="903288"/>
            <a:chOff x="3569" y="3014"/>
            <a:chExt cx="1556" cy="569"/>
          </a:xfrm>
        </p:grpSpPr>
        <p:pic>
          <p:nvPicPr>
            <p:cNvPr id="7200" name="Rectangle 11304"/>
            <p:cNvPicPr>
              <a:picLocks noChangeArrowheads="1"/>
            </p:cNvPicPr>
            <p:nvPr/>
          </p:nvPicPr>
          <p:blipFill>
            <a:blip r:embed="rId4">
              <a:lum bright="-12000"/>
              <a:extLst>
                <a:ext uri="{28A0092B-C50C-407E-A947-70E740481C1C}">
                  <a14:useLocalDpi xmlns:a14="http://schemas.microsoft.com/office/drawing/2010/main" val="0"/>
                </a:ext>
              </a:extLst>
            </a:blip>
            <a:srcRect/>
            <a:stretch>
              <a:fillRect/>
            </a:stretch>
          </p:blipFill>
          <p:spPr bwMode="auto">
            <a:xfrm rot="8116403">
              <a:off x="3569" y="3014"/>
              <a:ext cx="777"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1" name="Rectangle 871431"/>
            <p:cNvSpPr>
              <a:spLocks noChangeArrowheads="1"/>
            </p:cNvSpPr>
            <p:nvPr/>
          </p:nvSpPr>
          <p:spPr bwMode="auto">
            <a:xfrm>
              <a:off x="3697" y="3187"/>
              <a:ext cx="142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Productividad de</a:t>
              </a:r>
              <a:endParaRPr lang="en-US" altLang="es-ES">
                <a:solidFill>
                  <a:srgbClr val="FFFFFF"/>
                </a:solidFill>
              </a:endParaRPr>
            </a:p>
            <a:p>
              <a:pPr algn="ctr" fontAlgn="base">
                <a:lnSpc>
                  <a:spcPct val="80000"/>
                </a:lnSpc>
                <a:spcBef>
                  <a:spcPct val="0"/>
                </a:spcBef>
                <a:spcAft>
                  <a:spcPct val="0"/>
                </a:spcAft>
              </a:pPr>
              <a:r>
                <a:rPr lang="en-US" altLang="es-ES" sz="2200">
                  <a:solidFill>
                    <a:srgbClr val="FFFFFF"/>
                  </a:solidFill>
                  <a:latin typeface="Segoe" pitchFamily="34" charset="0"/>
                </a:rPr>
                <a:t>Usuario Final</a:t>
              </a:r>
            </a:p>
          </p:txBody>
        </p:sp>
      </p:grpSp>
      <p:grpSp>
        <p:nvGrpSpPr>
          <p:cNvPr id="7175" name="Group 9"/>
          <p:cNvGrpSpPr>
            <a:grpSpLocks/>
          </p:cNvGrpSpPr>
          <p:nvPr/>
        </p:nvGrpSpPr>
        <p:grpSpPr bwMode="auto">
          <a:xfrm>
            <a:off x="2579688" y="4965700"/>
            <a:ext cx="2608262" cy="749300"/>
            <a:chOff x="665" y="3014"/>
            <a:chExt cx="1643" cy="472"/>
          </a:xfrm>
        </p:grpSpPr>
        <p:pic>
          <p:nvPicPr>
            <p:cNvPr id="7198" name="Rectangle 11302"/>
            <p:cNvPicPr>
              <a:picLocks noChangeArrowheads="1"/>
            </p:cNvPicPr>
            <p:nvPr/>
          </p:nvPicPr>
          <p:blipFill>
            <a:blip r:embed="rId4">
              <a:lum bright="-12000"/>
              <a:extLst>
                <a:ext uri="{28A0092B-C50C-407E-A947-70E740481C1C}">
                  <a14:useLocalDpi xmlns:a14="http://schemas.microsoft.com/office/drawing/2010/main" val="0"/>
                </a:ext>
              </a:extLst>
            </a:blip>
            <a:srcRect/>
            <a:stretch>
              <a:fillRect/>
            </a:stretch>
          </p:blipFill>
          <p:spPr bwMode="auto">
            <a:xfrm rot="13483597" flipH="1">
              <a:off x="1491" y="3014"/>
              <a:ext cx="777"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9" name="Rectangle 871434"/>
            <p:cNvSpPr>
              <a:spLocks noChangeArrowheads="1"/>
            </p:cNvSpPr>
            <p:nvPr/>
          </p:nvSpPr>
          <p:spPr bwMode="auto">
            <a:xfrm>
              <a:off x="665" y="3187"/>
              <a:ext cx="16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Conexión al Cliente</a:t>
              </a:r>
            </a:p>
          </p:txBody>
        </p:sp>
      </p:grpSp>
      <p:grpSp>
        <p:nvGrpSpPr>
          <p:cNvPr id="7176" name="Group 12"/>
          <p:cNvGrpSpPr>
            <a:grpSpLocks/>
          </p:cNvGrpSpPr>
          <p:nvPr/>
        </p:nvGrpSpPr>
        <p:grpSpPr bwMode="auto">
          <a:xfrm>
            <a:off x="8020050" y="3421063"/>
            <a:ext cx="2357438" cy="1236662"/>
            <a:chOff x="4092" y="2041"/>
            <a:chExt cx="1485" cy="779"/>
          </a:xfrm>
        </p:grpSpPr>
        <p:pic>
          <p:nvPicPr>
            <p:cNvPr id="7196" name="Rectangle 113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2" y="2041"/>
              <a:ext cx="475"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Rectangle 871437"/>
            <p:cNvSpPr>
              <a:spLocks noChangeArrowheads="1"/>
            </p:cNvSpPr>
            <p:nvPr/>
          </p:nvSpPr>
          <p:spPr bwMode="auto">
            <a:xfrm>
              <a:off x="4237" y="2239"/>
              <a:ext cx="134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Crecimiento del</a:t>
              </a:r>
              <a:br>
                <a:rPr lang="en-US" altLang="es-ES" sz="2200">
                  <a:solidFill>
                    <a:srgbClr val="FFFFFF"/>
                  </a:solidFill>
                  <a:latin typeface="Segoe" pitchFamily="34" charset="0"/>
                </a:rPr>
              </a:br>
              <a:r>
                <a:rPr lang="en-US" altLang="es-ES" sz="2200">
                  <a:solidFill>
                    <a:srgbClr val="FFFFFF"/>
                  </a:solidFill>
                  <a:latin typeface="Segoe" pitchFamily="34" charset="0"/>
                </a:rPr>
                <a:t>Negocio</a:t>
              </a:r>
              <a:endParaRPr lang="en-US" altLang="es-ES">
                <a:solidFill>
                  <a:srgbClr val="FFFFFF"/>
                </a:solidFill>
              </a:endParaRPr>
            </a:p>
          </p:txBody>
        </p:sp>
      </p:grpSp>
      <p:grpSp>
        <p:nvGrpSpPr>
          <p:cNvPr id="7177" name="Group 15"/>
          <p:cNvGrpSpPr>
            <a:grpSpLocks/>
          </p:cNvGrpSpPr>
          <p:nvPr/>
        </p:nvGrpSpPr>
        <p:grpSpPr bwMode="auto">
          <a:xfrm>
            <a:off x="4117975" y="2020888"/>
            <a:ext cx="3695700" cy="3727450"/>
            <a:chOff x="1438" y="827"/>
            <a:chExt cx="2764" cy="2788"/>
          </a:xfrm>
        </p:grpSpPr>
        <p:pic>
          <p:nvPicPr>
            <p:cNvPr id="7193" name="Rectangle 112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377" y="827"/>
              <a:ext cx="1825"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Rectangle 112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 y="1590"/>
              <a:ext cx="1570" cy="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5" name="Rectangle 112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1" y="2304"/>
              <a:ext cx="1727"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8" name="Group 19"/>
          <p:cNvGrpSpPr>
            <a:grpSpLocks/>
          </p:cNvGrpSpPr>
          <p:nvPr/>
        </p:nvGrpSpPr>
        <p:grpSpPr bwMode="auto">
          <a:xfrm>
            <a:off x="7673975" y="2081213"/>
            <a:ext cx="1644650" cy="1236662"/>
            <a:chOff x="3874" y="1197"/>
            <a:chExt cx="1036" cy="779"/>
          </a:xfrm>
        </p:grpSpPr>
        <p:pic>
          <p:nvPicPr>
            <p:cNvPr id="7191" name="Rectangle 112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7158978">
              <a:off x="3722" y="1349"/>
              <a:ext cx="779"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2" name="Rectangle 871444"/>
            <p:cNvSpPr>
              <a:spLocks noChangeArrowheads="1"/>
            </p:cNvSpPr>
            <p:nvPr/>
          </p:nvSpPr>
          <p:spPr bwMode="auto">
            <a:xfrm>
              <a:off x="3991" y="1407"/>
              <a:ext cx="91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r>
                <a:rPr lang="en-US" altLang="es-ES" sz="2200">
                  <a:solidFill>
                    <a:srgbClr val="FFFFFF"/>
                  </a:solidFill>
                  <a:latin typeface="Segoe" pitchFamily="34" charset="0"/>
                </a:rPr>
                <a:t>Seguridad</a:t>
              </a:r>
              <a:endParaRPr lang="en-US" altLang="es-ES">
                <a:solidFill>
                  <a:srgbClr val="FFFFFF"/>
                </a:solidFill>
              </a:endParaRPr>
            </a:p>
          </p:txBody>
        </p:sp>
      </p:grpSp>
      <p:grpSp>
        <p:nvGrpSpPr>
          <p:cNvPr id="7179" name="Group 24"/>
          <p:cNvGrpSpPr>
            <a:grpSpLocks/>
          </p:cNvGrpSpPr>
          <p:nvPr/>
        </p:nvGrpSpPr>
        <p:grpSpPr bwMode="auto">
          <a:xfrm>
            <a:off x="2436813" y="2081213"/>
            <a:ext cx="2093912" cy="1236662"/>
            <a:chOff x="575" y="1197"/>
            <a:chExt cx="1319" cy="779"/>
          </a:xfrm>
        </p:grpSpPr>
        <p:pic>
          <p:nvPicPr>
            <p:cNvPr id="7189" name="Rectangle 112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7158978" flipH="1">
              <a:off x="1267" y="1349"/>
              <a:ext cx="779"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0" name="Rectangle 871449"/>
            <p:cNvSpPr>
              <a:spLocks noChangeArrowheads="1"/>
            </p:cNvSpPr>
            <p:nvPr/>
          </p:nvSpPr>
          <p:spPr bwMode="auto">
            <a:xfrm>
              <a:off x="575" y="1407"/>
              <a:ext cx="12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r>
                <a:rPr lang="en-US" altLang="es-ES" sz="2200">
                  <a:solidFill>
                    <a:srgbClr val="FFFFFF"/>
                  </a:solidFill>
                  <a:latin typeface="Segoe" pitchFamily="34" charset="0"/>
                </a:rPr>
                <a:t>Competitividad</a:t>
              </a:r>
              <a:endParaRPr lang="en-US" altLang="es-ES">
                <a:solidFill>
                  <a:srgbClr val="FFFFFF"/>
                </a:solidFill>
              </a:endParaRPr>
            </a:p>
          </p:txBody>
        </p:sp>
      </p:grpSp>
      <p:grpSp>
        <p:nvGrpSpPr>
          <p:cNvPr id="7180" name="Group 27"/>
          <p:cNvGrpSpPr>
            <a:grpSpLocks/>
          </p:cNvGrpSpPr>
          <p:nvPr/>
        </p:nvGrpSpPr>
        <p:grpSpPr bwMode="auto">
          <a:xfrm>
            <a:off x="3851275" y="1306514"/>
            <a:ext cx="2033588" cy="820737"/>
            <a:chOff x="1466" y="709"/>
            <a:chExt cx="1281" cy="517"/>
          </a:xfrm>
        </p:grpSpPr>
        <p:pic>
          <p:nvPicPr>
            <p:cNvPr id="7187" name="Rectangle 112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806844" flipH="1">
              <a:off x="1968" y="751"/>
              <a:ext cx="779"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Rectangle 871452"/>
            <p:cNvSpPr>
              <a:spLocks noChangeArrowheads="1"/>
            </p:cNvSpPr>
            <p:nvPr/>
          </p:nvSpPr>
          <p:spPr bwMode="auto">
            <a:xfrm>
              <a:off x="1466" y="709"/>
              <a:ext cx="1056"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Cambios en</a:t>
              </a:r>
              <a:br>
                <a:rPr lang="en-US" altLang="es-ES" sz="2200">
                  <a:solidFill>
                    <a:srgbClr val="FFFFFF"/>
                  </a:solidFill>
                  <a:latin typeface="Segoe" pitchFamily="34" charset="0"/>
                </a:rPr>
              </a:br>
              <a:r>
                <a:rPr lang="en-US" altLang="es-ES" sz="2200">
                  <a:solidFill>
                    <a:srgbClr val="FFFFFF"/>
                  </a:solidFill>
                  <a:latin typeface="Segoe" pitchFamily="34" charset="0"/>
                </a:rPr>
                <a:t>Tecnología</a:t>
              </a:r>
            </a:p>
          </p:txBody>
        </p:sp>
      </p:grpSp>
      <p:grpSp>
        <p:nvGrpSpPr>
          <p:cNvPr id="7181" name="Group 30"/>
          <p:cNvGrpSpPr>
            <a:grpSpLocks/>
          </p:cNvGrpSpPr>
          <p:nvPr/>
        </p:nvGrpSpPr>
        <p:grpSpPr bwMode="auto">
          <a:xfrm>
            <a:off x="6343650" y="1306514"/>
            <a:ext cx="2139950" cy="820737"/>
            <a:chOff x="3036" y="709"/>
            <a:chExt cx="1348" cy="517"/>
          </a:xfrm>
        </p:grpSpPr>
        <p:pic>
          <p:nvPicPr>
            <p:cNvPr id="7185" name="Rectangle 112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806844">
              <a:off x="3036" y="751"/>
              <a:ext cx="779"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6" name="Rectangle 871455"/>
            <p:cNvSpPr>
              <a:spLocks noChangeArrowheads="1"/>
            </p:cNvSpPr>
            <p:nvPr/>
          </p:nvSpPr>
          <p:spPr bwMode="auto">
            <a:xfrm>
              <a:off x="3259" y="709"/>
              <a:ext cx="1125"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Conformidad</a:t>
              </a:r>
            </a:p>
            <a:p>
              <a:pPr algn="ctr" fontAlgn="base">
                <a:lnSpc>
                  <a:spcPct val="80000"/>
                </a:lnSpc>
                <a:spcBef>
                  <a:spcPct val="0"/>
                </a:spcBef>
                <a:spcAft>
                  <a:spcPct val="0"/>
                </a:spcAft>
              </a:pPr>
              <a:r>
                <a:rPr lang="en-US" altLang="es-ES" sz="2200">
                  <a:solidFill>
                    <a:srgbClr val="FFFFFF"/>
                  </a:solidFill>
                  <a:latin typeface="Segoe" pitchFamily="34" charset="0"/>
                </a:rPr>
                <a:t>Legal</a:t>
              </a:r>
              <a:endParaRPr lang="en-US" altLang="es-ES">
                <a:solidFill>
                  <a:srgbClr val="FFFFFF"/>
                </a:solidFill>
              </a:endParaRPr>
            </a:p>
          </p:txBody>
        </p:sp>
      </p:grpSp>
      <p:grpSp>
        <p:nvGrpSpPr>
          <p:cNvPr id="7182" name="Group 33"/>
          <p:cNvGrpSpPr>
            <a:grpSpLocks/>
          </p:cNvGrpSpPr>
          <p:nvPr/>
        </p:nvGrpSpPr>
        <p:grpSpPr bwMode="auto">
          <a:xfrm>
            <a:off x="2559050" y="3421063"/>
            <a:ext cx="1695450" cy="1236662"/>
            <a:chOff x="652" y="2041"/>
            <a:chExt cx="1068" cy="779"/>
          </a:xfrm>
        </p:grpSpPr>
        <p:pic>
          <p:nvPicPr>
            <p:cNvPr id="7183" name="Rectangle 112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5" y="2041"/>
              <a:ext cx="475"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Rectangle 871458"/>
            <p:cNvSpPr>
              <a:spLocks noChangeArrowheads="1"/>
            </p:cNvSpPr>
            <p:nvPr/>
          </p:nvSpPr>
          <p:spPr bwMode="auto">
            <a:xfrm>
              <a:off x="652" y="2239"/>
              <a:ext cx="94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80000"/>
                </a:lnSpc>
                <a:spcBef>
                  <a:spcPct val="0"/>
                </a:spcBef>
                <a:spcAft>
                  <a:spcPct val="0"/>
                </a:spcAft>
              </a:pPr>
              <a:r>
                <a:rPr lang="en-US" altLang="es-ES" sz="2200">
                  <a:solidFill>
                    <a:srgbClr val="FFFFFF"/>
                  </a:solidFill>
                  <a:latin typeface="Segoe" pitchFamily="34" charset="0"/>
                </a:rPr>
                <a:t>Reducción</a:t>
              </a:r>
              <a:br>
                <a:rPr lang="en-US" altLang="es-ES" sz="2200">
                  <a:solidFill>
                    <a:srgbClr val="FFFFFF"/>
                  </a:solidFill>
                  <a:latin typeface="Segoe" pitchFamily="34" charset="0"/>
                </a:rPr>
              </a:br>
              <a:r>
                <a:rPr lang="en-US" altLang="es-ES" sz="2200">
                  <a:solidFill>
                    <a:srgbClr val="FFFFFF"/>
                  </a:solidFill>
                  <a:latin typeface="Segoe" pitchFamily="34" charset="0"/>
                </a:rPr>
                <a:t>de Costes</a:t>
              </a:r>
              <a:endParaRPr lang="en-US" altLang="es-ES">
                <a:solidFill>
                  <a:srgbClr val="FFFFFF"/>
                </a:solidFill>
              </a:endParaRPr>
            </a:p>
          </p:txBody>
        </p:sp>
      </p:grpSp>
    </p:spTree>
    <p:extLst>
      <p:ext uri="{BB962C8B-B14F-4D97-AF65-F5344CB8AC3E}">
        <p14:creationId xmlns:p14="http://schemas.microsoft.com/office/powerpoint/2010/main" val="32582823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177154 Forma"/>
          <p:cNvSpPr>
            <a:spLocks noGrp="1" noChangeArrowheads="1"/>
          </p:cNvSpPr>
          <p:nvPr>
            <p:ph type="body" idx="4294967295"/>
          </p:nvPr>
        </p:nvSpPr>
        <p:spPr>
          <a:xfrm>
            <a:off x="1981200" y="4293097"/>
            <a:ext cx="8229600" cy="2376487"/>
          </a:xfrm>
        </p:spPr>
        <p:txBody>
          <a:bodyPr/>
          <a:lstStyle/>
          <a:p>
            <a:pPr algn="just">
              <a:lnSpc>
                <a:spcPct val="90000"/>
              </a:lnSpc>
            </a:pPr>
            <a:r>
              <a:rPr lang="es-PE" altLang="es-ES" sz="2400" dirty="0">
                <a:solidFill>
                  <a:srgbClr val="FFFF99"/>
                </a:solidFill>
              </a:rPr>
              <a:t>¿Cómo configurar en forma segura varios sitios web a la vez en el mismo servidor y con una sola IP pública?</a:t>
            </a:r>
          </a:p>
          <a:p>
            <a:pPr algn="just">
              <a:lnSpc>
                <a:spcPct val="90000"/>
              </a:lnSpc>
            </a:pPr>
            <a:r>
              <a:rPr lang="es-PE" altLang="es-ES" sz="2400" dirty="0">
                <a:solidFill>
                  <a:srgbClr val="FFFF00"/>
                </a:solidFill>
              </a:rPr>
              <a:t>¿Cómo integrar el servicio FTP permitiendo subir contenido  a cada sitio web?</a:t>
            </a:r>
          </a:p>
          <a:p>
            <a:pPr algn="just">
              <a:lnSpc>
                <a:spcPct val="90000"/>
              </a:lnSpc>
            </a:pPr>
            <a:r>
              <a:rPr lang="es-PE" altLang="es-ES" sz="2400" dirty="0">
                <a:solidFill>
                  <a:srgbClr val="00B0F0"/>
                </a:solidFill>
              </a:rPr>
              <a:t>¿Es necesario generar carpetas de publicación con sus cuentas de servicio?</a:t>
            </a:r>
          </a:p>
          <a:p>
            <a:pPr algn="just">
              <a:lnSpc>
                <a:spcPct val="90000"/>
              </a:lnSpc>
            </a:pPr>
            <a:endParaRPr lang="es-ES" altLang="es-ES" sz="2000" dirty="0"/>
          </a:p>
        </p:txBody>
      </p:sp>
      <p:sp>
        <p:nvSpPr>
          <p:cNvPr id="163844" name="Rectangle 11"/>
          <p:cNvSpPr>
            <a:spLocks noChangeArrowheads="1"/>
          </p:cNvSpPr>
          <p:nvPr/>
        </p:nvSpPr>
        <p:spPr bwMode="auto">
          <a:xfrm>
            <a:off x="1981200" y="115888"/>
            <a:ext cx="3034680" cy="792162"/>
          </a:xfrm>
          <a:prstGeom prst="rect">
            <a:avLst/>
          </a:prstGeom>
          <a:noFill/>
          <a:ln w="9525">
            <a:noFill/>
            <a:miter lim="800000"/>
            <a:headEnd/>
            <a:tailEnd/>
          </a:ln>
          <a:effectLst>
            <a:outerShdw dist="71842" dir="2700000" algn="ctr" rotWithShape="0">
              <a:srgbClr val="000000">
                <a:alpha val="50000"/>
              </a:srgbClr>
            </a:outerShdw>
          </a:effectLst>
        </p:spPr>
        <p:txBody>
          <a:bodyPr anchor="ctr"/>
          <a:lstStyle/>
          <a:p>
            <a:pPr algn="ctr" fontAlgn="base">
              <a:spcBef>
                <a:spcPct val="0"/>
              </a:spcBef>
              <a:spcAft>
                <a:spcPct val="0"/>
              </a:spcAft>
              <a:defRPr/>
            </a:pPr>
            <a:r>
              <a:rPr lang="en-US" sz="4000" dirty="0" err="1">
                <a:solidFill>
                  <a:srgbClr val="FFFF99"/>
                </a:solidFill>
                <a:latin typeface="Verdana" pitchFamily="34" charset="0"/>
              </a:rPr>
              <a:t>Escenario</a:t>
            </a:r>
            <a:r>
              <a:rPr lang="en-US" sz="4000" dirty="0">
                <a:solidFill>
                  <a:srgbClr val="FFFF99"/>
                </a:solidFill>
                <a:latin typeface="Verdana" pitchFamily="34" charset="0"/>
              </a:rPr>
              <a:t>:</a:t>
            </a:r>
            <a:endParaRPr lang="en-US" sz="4000" dirty="0">
              <a:solidFill>
                <a:srgbClr val="FFFF99"/>
              </a:solidFill>
              <a:latin typeface="Verdana" pitchFamily="34" charset="0"/>
            </a:endParaRPr>
          </a:p>
        </p:txBody>
      </p:sp>
      <p:graphicFrame>
        <p:nvGraphicFramePr>
          <p:cNvPr id="2" name="Diagrama 1"/>
          <p:cNvGraphicFramePr/>
          <p:nvPr>
            <p:extLst/>
          </p:nvPr>
        </p:nvGraphicFramePr>
        <p:xfrm>
          <a:off x="4583832" y="115889"/>
          <a:ext cx="5760640" cy="4460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983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a:solidFill>
                  <a:srgbClr val="FFFF99"/>
                </a:solidFill>
                <a:latin typeface="+mj-lt"/>
              </a:rPr>
              <a:t>Servidor basado en Roles</a:t>
            </a:r>
            <a:endParaRPr lang="en-US" kern="0">
              <a:solidFill>
                <a:srgbClr val="FFFF99"/>
              </a:solidFill>
              <a:latin typeface="+mj-lt"/>
            </a:endParaRPr>
          </a:p>
        </p:txBody>
      </p:sp>
      <p:graphicFrame>
        <p:nvGraphicFramePr>
          <p:cNvPr id="4" name="Diagrama 3"/>
          <p:cNvGraphicFramePr/>
          <p:nvPr>
            <p:extLst/>
          </p:nvPr>
        </p:nvGraphicFramePr>
        <p:xfrm>
          <a:off x="1949742" y="1052736"/>
          <a:ext cx="8610754"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6852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Configuración del Servidor</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775520" y="1196752"/>
            <a:ext cx="4834880" cy="4032250"/>
          </a:xfrm>
        </p:spPr>
        <p:txBody>
          <a:bodyPr/>
          <a:lstStyle/>
          <a:p>
            <a:r>
              <a:rPr lang="es-MX" sz="2400" dirty="0"/>
              <a:t>Deshabilitar </a:t>
            </a:r>
            <a:r>
              <a:rPr lang="es-MX" sz="2400" dirty="0"/>
              <a:t>cualquier protocolo que no sea </a:t>
            </a:r>
            <a:r>
              <a:rPr lang="es-MX" sz="2400" dirty="0"/>
              <a:t>a fin </a:t>
            </a:r>
            <a:r>
              <a:rPr lang="es-MX" sz="2400" dirty="0"/>
              <a:t>a nuestro objetivo: un servidor Web. </a:t>
            </a:r>
            <a:endParaRPr lang="es-MX" sz="2400" dirty="0"/>
          </a:p>
          <a:p>
            <a:r>
              <a:rPr lang="es-MX" sz="2400" dirty="0" err="1"/>
              <a:t>QoS</a:t>
            </a:r>
            <a:r>
              <a:rPr lang="es-MX" sz="2400" dirty="0"/>
              <a:t> </a:t>
            </a:r>
            <a:r>
              <a:rPr lang="es-MX" sz="2400" dirty="0" err="1"/>
              <a:t>Packet</a:t>
            </a:r>
            <a:r>
              <a:rPr lang="es-MX" sz="2400" dirty="0"/>
              <a:t> </a:t>
            </a:r>
            <a:r>
              <a:rPr lang="es-MX" sz="2400" dirty="0" err="1"/>
              <a:t>Scheduler</a:t>
            </a:r>
            <a:r>
              <a:rPr lang="es-MX" sz="2400" dirty="0"/>
              <a:t>: relacionado con calidad y control de tráfico de red.</a:t>
            </a:r>
            <a:endParaRPr lang="es-ES" sz="2400" dirty="0"/>
          </a:p>
          <a:p>
            <a:pPr lvl="0"/>
            <a:r>
              <a:rPr lang="es-MX" sz="2400" dirty="0"/>
              <a:t>Internet </a:t>
            </a:r>
            <a:r>
              <a:rPr lang="es-MX" sz="2400" dirty="0" err="1"/>
              <a:t>Protocol</a:t>
            </a:r>
            <a:r>
              <a:rPr lang="es-MX" sz="2400" dirty="0"/>
              <a:t> </a:t>
            </a:r>
            <a:r>
              <a:rPr lang="es-MX" sz="2400" dirty="0" err="1"/>
              <a:t>Version</a:t>
            </a:r>
            <a:r>
              <a:rPr lang="es-MX" sz="2400" dirty="0"/>
              <a:t> 4 (TCP/IPv4): por supuesto, el protocolo IPv4.</a:t>
            </a:r>
            <a:endParaRPr lang="es-ES" sz="2400" dirty="0"/>
          </a:p>
          <a:p>
            <a:pPr algn="just"/>
            <a:r>
              <a:rPr lang="es-MX" sz="2400" dirty="0">
                <a:solidFill>
                  <a:srgbClr val="FFFF00"/>
                </a:solidFill>
              </a:rPr>
              <a:t>El </a:t>
            </a:r>
            <a:r>
              <a:rPr lang="es-MX" sz="2400" dirty="0">
                <a:solidFill>
                  <a:srgbClr val="FFFF00"/>
                </a:solidFill>
              </a:rPr>
              <a:t>objetivo de deshabilitar otros protocolos es reducir la superficie de ataque de nuestro servidor</a:t>
            </a:r>
            <a:endParaRPr lang="es-ES" altLang="es-ES" sz="2400" dirty="0">
              <a:solidFill>
                <a:srgbClr val="FFFF00"/>
              </a:solidFill>
            </a:endParaRPr>
          </a:p>
        </p:txBody>
      </p:sp>
      <p:pic>
        <p:nvPicPr>
          <p:cNvPr id="1026" name="Picture 2" descr="http://www.tectimes.net/wp-content/uploads/2012/12/123012_2347_TUTORIALC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1196752"/>
            <a:ext cx="375285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2918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Configuración del Servidor</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981200" y="1484314"/>
            <a:ext cx="8435280" cy="864567"/>
          </a:xfrm>
        </p:spPr>
        <p:txBody>
          <a:bodyPr/>
          <a:lstStyle/>
          <a:p>
            <a:r>
              <a:rPr lang="es-MX" sz="2400" dirty="0"/>
              <a:t>Para simplificar la configuración inicial, vamos a deshabilitar nuestro Firewall:</a:t>
            </a:r>
            <a:endParaRPr lang="es-ES" sz="2400" dirty="0"/>
          </a:p>
        </p:txBody>
      </p:sp>
      <p:pic>
        <p:nvPicPr>
          <p:cNvPr id="2050" name="Picture 2" descr="http://www.tectimes.net/wp-content/uploads/2012/12/123012_2347_TUTORIALCo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2348881"/>
            <a:ext cx="619125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218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Configuración del Servidor</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909192" y="908050"/>
            <a:ext cx="8579296" cy="1800870"/>
          </a:xfrm>
        </p:spPr>
        <p:txBody>
          <a:bodyPr/>
          <a:lstStyle/>
          <a:p>
            <a:pPr algn="just">
              <a:lnSpc>
                <a:spcPct val="80000"/>
              </a:lnSpc>
              <a:spcBef>
                <a:spcPct val="50000"/>
              </a:spcBef>
            </a:pPr>
            <a:r>
              <a:rPr lang="es-MX" sz="2400" dirty="0"/>
              <a:t>Realizar </a:t>
            </a:r>
            <a:r>
              <a:rPr lang="es-MX" sz="2400" dirty="0"/>
              <a:t>la instalación del rol IIS 7.5 sobre nuestro Windows Server 2008 R2. </a:t>
            </a:r>
            <a:endParaRPr lang="es-MX" sz="2400" dirty="0"/>
          </a:p>
          <a:p>
            <a:pPr lvl="0"/>
            <a:r>
              <a:rPr lang="en-US" sz="2400" dirty="0"/>
              <a:t>Mediante “</a:t>
            </a:r>
            <a:r>
              <a:rPr lang="en-US" sz="2400" dirty="0">
                <a:solidFill>
                  <a:srgbClr val="FFFF00"/>
                </a:solidFill>
              </a:rPr>
              <a:t>Add or Remove Roles” de Windows Server</a:t>
            </a:r>
            <a:r>
              <a:rPr lang="en-US" sz="2400" dirty="0"/>
              <a:t>.</a:t>
            </a:r>
            <a:endParaRPr lang="es-ES" sz="2400" dirty="0"/>
          </a:p>
          <a:p>
            <a:pPr algn="just">
              <a:lnSpc>
                <a:spcPct val="80000"/>
              </a:lnSpc>
              <a:spcBef>
                <a:spcPct val="50000"/>
              </a:spcBef>
            </a:pPr>
            <a:endParaRPr lang="es-ES" altLang="es-ES"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173" y="2132857"/>
            <a:ext cx="8141335" cy="4102781"/>
          </a:xfrm>
          <a:prstGeom prst="rect">
            <a:avLst/>
          </a:prstGeom>
        </p:spPr>
      </p:pic>
    </p:spTree>
    <p:extLst>
      <p:ext uri="{BB962C8B-B14F-4D97-AF65-F5344CB8AC3E}">
        <p14:creationId xmlns:p14="http://schemas.microsoft.com/office/powerpoint/2010/main" val="15447545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Configuración del Servidor</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981200" y="932525"/>
            <a:ext cx="8362950" cy="360511"/>
          </a:xfrm>
        </p:spPr>
        <p:txBody>
          <a:bodyPr/>
          <a:lstStyle/>
          <a:p>
            <a:pPr algn="just">
              <a:lnSpc>
                <a:spcPct val="80000"/>
              </a:lnSpc>
              <a:spcBef>
                <a:spcPct val="50000"/>
              </a:spcBef>
            </a:pPr>
            <a:r>
              <a:rPr lang="es-PE" altLang="es-ES" sz="2400" dirty="0"/>
              <a:t>Lista de servicios a  elegir (Primera Parte)</a:t>
            </a:r>
            <a:endParaRPr lang="es-ES" altLang="es-ES"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143" y="1317509"/>
            <a:ext cx="6685714" cy="4914286"/>
          </a:xfrm>
          <a:prstGeom prst="rect">
            <a:avLst/>
          </a:prstGeom>
        </p:spPr>
      </p:pic>
    </p:spTree>
    <p:extLst>
      <p:ext uri="{BB962C8B-B14F-4D97-AF65-F5344CB8AC3E}">
        <p14:creationId xmlns:p14="http://schemas.microsoft.com/office/powerpoint/2010/main" val="3540271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Configuración del Servidor</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981200" y="932525"/>
            <a:ext cx="8362950" cy="360511"/>
          </a:xfrm>
        </p:spPr>
        <p:txBody>
          <a:bodyPr/>
          <a:lstStyle/>
          <a:p>
            <a:pPr algn="just">
              <a:lnSpc>
                <a:spcPct val="80000"/>
              </a:lnSpc>
              <a:spcBef>
                <a:spcPct val="50000"/>
              </a:spcBef>
            </a:pPr>
            <a:r>
              <a:rPr lang="es-PE" altLang="es-ES" sz="2400" dirty="0"/>
              <a:t>Lista de servicios a  elegir (Segunda Parte)</a:t>
            </a:r>
            <a:endParaRPr lang="es-ES" altLang="es-ES"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667" y="1317509"/>
            <a:ext cx="6666667" cy="4914286"/>
          </a:xfrm>
          <a:prstGeom prst="rect">
            <a:avLst/>
          </a:prstGeom>
        </p:spPr>
      </p:pic>
    </p:spTree>
    <p:extLst>
      <p:ext uri="{BB962C8B-B14F-4D97-AF65-F5344CB8AC3E}">
        <p14:creationId xmlns:p14="http://schemas.microsoft.com/office/powerpoint/2010/main" val="7321096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Configuración del Servidor</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981200" y="932525"/>
            <a:ext cx="8362950" cy="360511"/>
          </a:xfrm>
        </p:spPr>
        <p:txBody>
          <a:bodyPr/>
          <a:lstStyle/>
          <a:p>
            <a:pPr algn="just">
              <a:lnSpc>
                <a:spcPct val="80000"/>
              </a:lnSpc>
              <a:spcBef>
                <a:spcPct val="50000"/>
              </a:spcBef>
            </a:pPr>
            <a:r>
              <a:rPr lang="es-PE" altLang="es-ES" sz="2400" dirty="0"/>
              <a:t>Lista de servicios a  elegir (Tercera Parte)</a:t>
            </a:r>
            <a:endParaRPr lang="es-ES" altLang="es-ES"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476" y="1320011"/>
            <a:ext cx="6619048" cy="4857143"/>
          </a:xfrm>
          <a:prstGeom prst="rect">
            <a:avLst/>
          </a:prstGeom>
        </p:spPr>
      </p:pic>
    </p:spTree>
    <p:extLst>
      <p:ext uri="{BB962C8B-B14F-4D97-AF65-F5344CB8AC3E}">
        <p14:creationId xmlns:p14="http://schemas.microsoft.com/office/powerpoint/2010/main" val="2353268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981200" y="1196753"/>
            <a:ext cx="8362950" cy="5328591"/>
          </a:xfrm>
        </p:spPr>
        <p:txBody>
          <a:bodyPr/>
          <a:lstStyle/>
          <a:p>
            <a:pPr algn="just">
              <a:lnSpc>
                <a:spcPct val="80000"/>
              </a:lnSpc>
              <a:spcBef>
                <a:spcPct val="50000"/>
              </a:spcBef>
            </a:pPr>
            <a:r>
              <a:rPr lang="es-MX" sz="2400" dirty="0"/>
              <a:t>Se deberá configurar </a:t>
            </a:r>
            <a:r>
              <a:rPr lang="es-MX" sz="2400" dirty="0"/>
              <a:t>las carpetas donde publicaremos nuestra información de sitios web visible para todos</a:t>
            </a:r>
            <a:r>
              <a:rPr lang="es-MX" sz="2400" dirty="0"/>
              <a:t>.</a:t>
            </a:r>
          </a:p>
          <a:p>
            <a:pPr algn="just">
              <a:lnSpc>
                <a:spcPct val="80000"/>
              </a:lnSpc>
              <a:spcBef>
                <a:spcPct val="50000"/>
              </a:spcBef>
            </a:pPr>
            <a:r>
              <a:rPr lang="es-MX" sz="2400" dirty="0"/>
              <a:t>Se tendrá una estructura con lo siguiente:</a:t>
            </a:r>
          </a:p>
          <a:p>
            <a:pPr lvl="1" indent="-342900" algn="just">
              <a:lnSpc>
                <a:spcPct val="80000"/>
              </a:lnSpc>
              <a:spcBef>
                <a:spcPct val="50000"/>
              </a:spcBef>
            </a:pPr>
            <a:r>
              <a:rPr lang="es-MX" sz="2000" dirty="0"/>
              <a:t>Estructura </a:t>
            </a:r>
            <a:r>
              <a:rPr lang="es-MX" sz="2000" dirty="0"/>
              <a:t>de carpetas ordenada y criteriosa que nos permite identificar rápidamente el sitio </a:t>
            </a:r>
            <a:r>
              <a:rPr lang="es-MX" sz="2000" dirty="0"/>
              <a:t>web.</a:t>
            </a:r>
          </a:p>
          <a:p>
            <a:pPr lvl="1" indent="-342900" algn="just">
              <a:lnSpc>
                <a:spcPct val="80000"/>
              </a:lnSpc>
              <a:spcBef>
                <a:spcPct val="50000"/>
              </a:spcBef>
            </a:pPr>
            <a:r>
              <a:rPr lang="es-MX" sz="2000" dirty="0"/>
              <a:t>Aplicar </a:t>
            </a:r>
            <a:r>
              <a:rPr lang="es-MX" sz="2000" dirty="0"/>
              <a:t>permisos solo a los recursos que debemos aplicar, evitando posibles problemas de </a:t>
            </a:r>
            <a:r>
              <a:rPr lang="es-MX" sz="2000" dirty="0"/>
              <a:t>seguridad.</a:t>
            </a:r>
            <a:endParaRPr lang="es-MX" sz="2000" dirty="0"/>
          </a:p>
          <a:p>
            <a:r>
              <a:rPr lang="es-MX" sz="2400" dirty="0"/>
              <a:t>En base a estas condiciones, vamos a realizar la siguiente estructura de carpetas:</a:t>
            </a:r>
            <a:endParaRPr lang="es-ES" sz="2400" dirty="0"/>
          </a:p>
          <a:p>
            <a:pPr lvl="0"/>
            <a:r>
              <a:rPr lang="es-MX" sz="2400" dirty="0">
                <a:solidFill>
                  <a:srgbClr val="FFFF00"/>
                </a:solidFill>
              </a:rPr>
              <a:t>Nivel 1 -&gt; “Nombre de Cliente”</a:t>
            </a:r>
            <a:endParaRPr lang="es-ES" sz="2400" dirty="0">
              <a:solidFill>
                <a:srgbClr val="FFFF00"/>
              </a:solidFill>
            </a:endParaRPr>
          </a:p>
          <a:p>
            <a:pPr lvl="1"/>
            <a:r>
              <a:rPr lang="es-MX" sz="2400" dirty="0">
                <a:solidFill>
                  <a:srgbClr val="FFFF00"/>
                </a:solidFill>
              </a:rPr>
              <a:t>Nivel 2 -&gt; “Nombre de Sitio Web”</a:t>
            </a:r>
            <a:endParaRPr lang="es-ES" sz="2400" dirty="0">
              <a:solidFill>
                <a:srgbClr val="FFFF00"/>
              </a:solidFill>
            </a:endParaRPr>
          </a:p>
          <a:p>
            <a:pPr lvl="2"/>
            <a:r>
              <a:rPr lang="es-MX" dirty="0">
                <a:solidFill>
                  <a:srgbClr val="FFFF00"/>
                </a:solidFill>
              </a:rPr>
              <a:t>Nivel 3 -&gt; Carpeta de Publicación y </a:t>
            </a:r>
            <a:r>
              <a:rPr lang="es-MX" dirty="0" err="1">
                <a:solidFill>
                  <a:srgbClr val="FFFF00"/>
                </a:solidFill>
              </a:rPr>
              <a:t>Logs</a:t>
            </a:r>
            <a:r>
              <a:rPr lang="es-MX" dirty="0">
                <a:solidFill>
                  <a:srgbClr val="FFFF00"/>
                </a:solidFill>
              </a:rPr>
              <a:t>.</a:t>
            </a:r>
            <a:endParaRPr lang="es-ES" dirty="0">
              <a:solidFill>
                <a:srgbClr val="FFFF00"/>
              </a:solidFill>
            </a:endParaRPr>
          </a:p>
          <a:p>
            <a:pPr marL="400050" lvl="1" indent="0" algn="just">
              <a:lnSpc>
                <a:spcPct val="80000"/>
              </a:lnSpc>
              <a:spcBef>
                <a:spcPct val="50000"/>
              </a:spcBef>
              <a:buNone/>
            </a:pPr>
            <a:endParaRPr lang="es-MX" sz="2000" dirty="0">
              <a:solidFill>
                <a:srgbClr val="FFFF00"/>
              </a:solidFill>
            </a:endParaRPr>
          </a:p>
        </p:txBody>
      </p:sp>
    </p:spTree>
    <p:extLst>
      <p:ext uri="{BB962C8B-B14F-4D97-AF65-F5344CB8AC3E}">
        <p14:creationId xmlns:p14="http://schemas.microsoft.com/office/powerpoint/2010/main" val="24120376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2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2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idx="4294967295"/>
          </p:nvPr>
        </p:nvSpPr>
        <p:spPr>
          <a:xfrm>
            <a:off x="1981200" y="115888"/>
            <a:ext cx="8229600" cy="792162"/>
          </a:xfrm>
        </p:spPr>
        <p:txBody>
          <a:bodyPr/>
          <a:lstStyle/>
          <a:p>
            <a:pPr>
              <a:defRPr/>
            </a:pPr>
            <a:r>
              <a:rPr lang="es-ES" kern="0">
                <a:solidFill>
                  <a:srgbClr val="FFFF99"/>
                </a:solidFill>
                <a:latin typeface="+mj-lt"/>
              </a:rPr>
              <a:t>Agenda</a:t>
            </a:r>
          </a:p>
        </p:txBody>
      </p:sp>
      <p:sp>
        <p:nvSpPr>
          <p:cNvPr id="13318" name="AutoShape 6"/>
          <p:cNvSpPr>
            <a:spLocks noChangeArrowheads="1"/>
          </p:cNvSpPr>
          <p:nvPr/>
        </p:nvSpPr>
        <p:spPr bwMode="gray">
          <a:xfrm>
            <a:off x="3352800" y="1196975"/>
            <a:ext cx="5410200" cy="457200"/>
          </a:xfrm>
          <a:prstGeom prst="roundRect">
            <a:avLst>
              <a:gd name="adj" fmla="val 4910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p>
            <a:pPr fontAlgn="base">
              <a:spcBef>
                <a:spcPct val="0"/>
              </a:spcBef>
              <a:spcAft>
                <a:spcPct val="0"/>
              </a:spcAft>
              <a:defRPr/>
            </a:pPr>
            <a:r>
              <a:rPr lang="es-ES" sz="2400" b="1">
                <a:solidFill>
                  <a:srgbClr val="FFFFFF"/>
                </a:solidFill>
              </a:rPr>
              <a:t>1. Introducción</a:t>
            </a:r>
            <a:endParaRPr lang="es-ES" sz="2400">
              <a:solidFill>
                <a:srgbClr val="FFFFFF"/>
              </a:solidFill>
            </a:endParaRPr>
          </a:p>
        </p:txBody>
      </p:sp>
      <p:sp>
        <p:nvSpPr>
          <p:cNvPr id="13319" name="AutoShape 7"/>
          <p:cNvSpPr>
            <a:spLocks noChangeArrowheads="1"/>
          </p:cNvSpPr>
          <p:nvPr/>
        </p:nvSpPr>
        <p:spPr bwMode="gray">
          <a:xfrm>
            <a:off x="3352800" y="2111375"/>
            <a:ext cx="5410200" cy="457200"/>
          </a:xfrm>
          <a:prstGeom prst="roundRect">
            <a:avLst>
              <a:gd name="adj" fmla="val 49106"/>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FFFFFF"/>
                </a:solidFill>
              </a:rPr>
              <a:t>2. Instalación de IIS 7.0</a:t>
            </a:r>
            <a:endParaRPr lang="es-ES" altLang="es-ES" sz="2400" dirty="0">
              <a:solidFill>
                <a:srgbClr val="FFFFFF"/>
              </a:solidFill>
            </a:endParaRPr>
          </a:p>
        </p:txBody>
      </p:sp>
      <p:sp>
        <p:nvSpPr>
          <p:cNvPr id="13320" name="AutoShape 8"/>
          <p:cNvSpPr>
            <a:spLocks noChangeArrowheads="1"/>
          </p:cNvSpPr>
          <p:nvPr/>
        </p:nvSpPr>
        <p:spPr bwMode="gray">
          <a:xfrm>
            <a:off x="3352800" y="3025775"/>
            <a:ext cx="5410200" cy="457200"/>
          </a:xfrm>
          <a:prstGeom prst="roundRect">
            <a:avLst>
              <a:gd name="adj" fmla="val 49106"/>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FFFFFF"/>
                </a:solidFill>
              </a:rPr>
              <a:t>3. Escenario de  Trabajo</a:t>
            </a:r>
            <a:endParaRPr lang="es-ES" altLang="es-ES" sz="2400" dirty="0">
              <a:solidFill>
                <a:srgbClr val="FFFFFF"/>
              </a:solidFill>
            </a:endParaRPr>
          </a:p>
        </p:txBody>
      </p:sp>
      <p:sp>
        <p:nvSpPr>
          <p:cNvPr id="13321" name="AutoShape 9"/>
          <p:cNvSpPr>
            <a:spLocks noChangeArrowheads="1"/>
          </p:cNvSpPr>
          <p:nvPr/>
        </p:nvSpPr>
        <p:spPr bwMode="gray">
          <a:xfrm>
            <a:off x="3371638" y="4852312"/>
            <a:ext cx="5410200" cy="457200"/>
          </a:xfrm>
          <a:prstGeom prst="roundRect">
            <a:avLst>
              <a:gd name="adj" fmla="val 49106"/>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FFFFFF"/>
                </a:solidFill>
              </a:rPr>
              <a:t>5. Servicio FTP</a:t>
            </a:r>
            <a:endParaRPr lang="es-ES" altLang="es-ES" sz="2400" dirty="0">
              <a:solidFill>
                <a:srgbClr val="FFFFFF"/>
              </a:solidFill>
            </a:endParaRPr>
          </a:p>
        </p:txBody>
      </p:sp>
      <p:sp>
        <p:nvSpPr>
          <p:cNvPr id="13322" name="AutoShape 10"/>
          <p:cNvSpPr>
            <a:spLocks noChangeArrowheads="1"/>
          </p:cNvSpPr>
          <p:nvPr/>
        </p:nvSpPr>
        <p:spPr bwMode="gray">
          <a:xfrm>
            <a:off x="3359150" y="3924537"/>
            <a:ext cx="5410200" cy="457200"/>
          </a:xfrm>
          <a:prstGeom prst="roundRect">
            <a:avLst>
              <a:gd name="adj" fmla="val 49106"/>
            </a:avLst>
          </a:prstGeom>
          <a:gradFill rotWithShape="1">
            <a:gsLst>
              <a:gs pos="0">
                <a:srgbClr val="FFCC99"/>
              </a:gs>
              <a:gs pos="100000">
                <a:srgbClr val="FFCC99">
                  <a:gamma/>
                  <a:shade val="46275"/>
                  <a:invGamma/>
                </a:srgbClr>
              </a:gs>
            </a:gsLst>
            <a:path path="shape">
              <a:fillToRect l="50000" t="50000" r="50000" b="50000"/>
            </a:path>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FFFFFF"/>
                </a:solidFill>
              </a:rPr>
              <a:t>4. Servicio DNS</a:t>
            </a:r>
            <a:endParaRPr lang="es-ES" altLang="es-ES" sz="2400" dirty="0">
              <a:solidFill>
                <a:srgbClr val="FFFFFF"/>
              </a:solidFill>
            </a:endParaRPr>
          </a:p>
        </p:txBody>
      </p:sp>
      <p:sp>
        <p:nvSpPr>
          <p:cNvPr id="13323" name="AutoShape 11"/>
          <p:cNvSpPr>
            <a:spLocks noChangeArrowheads="1"/>
          </p:cNvSpPr>
          <p:nvPr/>
        </p:nvSpPr>
        <p:spPr bwMode="gray">
          <a:xfrm>
            <a:off x="3359150" y="5780088"/>
            <a:ext cx="5410200" cy="457200"/>
          </a:xfrm>
          <a:prstGeom prst="roundRect">
            <a:avLst>
              <a:gd name="adj" fmla="val 49106"/>
            </a:avLst>
          </a:prstGeom>
          <a:gradFill rotWithShape="1">
            <a:gsLst>
              <a:gs pos="0">
                <a:srgbClr val="FFFF99"/>
              </a:gs>
              <a:gs pos="100000">
                <a:srgbClr val="FFFF99">
                  <a:gamma/>
                  <a:shade val="46275"/>
                  <a:invGamma/>
                </a:srgbClr>
              </a:gs>
            </a:gsLst>
            <a:path path="shape">
              <a:fillToRect l="50000" t="50000" r="50000" b="50000"/>
            </a:path>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FFFFFF"/>
                </a:solidFill>
              </a:rPr>
              <a:t>6. </a:t>
            </a:r>
            <a:r>
              <a:rPr lang="es-ES" altLang="es-ES" sz="2400" b="1" dirty="0">
                <a:solidFill>
                  <a:srgbClr val="DADADA">
                    <a:lumMod val="25000"/>
                  </a:srgbClr>
                </a:solidFill>
              </a:rPr>
              <a:t>Integración  IIS,FTP y  DNS</a:t>
            </a:r>
            <a:endParaRPr lang="es-ES" altLang="es-ES" sz="2400" dirty="0">
              <a:solidFill>
                <a:srgbClr val="DADADA">
                  <a:lumMod val="25000"/>
                </a:srgbClr>
              </a:solidFill>
            </a:endParaRPr>
          </a:p>
        </p:txBody>
      </p:sp>
    </p:spTree>
    <p:extLst>
      <p:ext uri="{BB962C8B-B14F-4D97-AF65-F5344CB8AC3E}">
        <p14:creationId xmlns:p14="http://schemas.microsoft.com/office/powerpoint/2010/main" val="40740546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775520" y="1484314"/>
            <a:ext cx="3744416" cy="4897015"/>
          </a:xfrm>
        </p:spPr>
        <p:txBody>
          <a:bodyPr/>
          <a:lstStyle/>
          <a:p>
            <a:r>
              <a:rPr lang="es-MX" sz="2400" dirty="0"/>
              <a:t>Crear </a:t>
            </a:r>
            <a:r>
              <a:rPr lang="es-MX" sz="2400" dirty="0"/>
              <a:t>una </a:t>
            </a:r>
            <a:r>
              <a:rPr lang="es-MX" sz="2400" dirty="0"/>
              <a:t>carpeta de nombre </a:t>
            </a:r>
            <a:r>
              <a:rPr lang="es-MX" sz="2400" dirty="0" err="1"/>
              <a:t>Websites</a:t>
            </a:r>
            <a:r>
              <a:rPr lang="es-MX" sz="2400" dirty="0"/>
              <a:t>.</a:t>
            </a:r>
          </a:p>
          <a:p>
            <a:r>
              <a:rPr lang="es-MX" sz="2400" dirty="0"/>
              <a:t>Esta carpeta alojará toda la información de los clientes y sus sitios web. </a:t>
            </a:r>
            <a:endParaRPr lang="es-MX" sz="2400" dirty="0"/>
          </a:p>
          <a:p>
            <a:r>
              <a:rPr lang="es-MX" sz="2400" dirty="0"/>
              <a:t>Por seguridad se va  </a:t>
            </a:r>
            <a:r>
              <a:rPr lang="es-MX" sz="2400" dirty="0"/>
              <a:t>eliminar toda </a:t>
            </a:r>
            <a:r>
              <a:rPr lang="es-MX" sz="2400" dirty="0">
                <a:solidFill>
                  <a:srgbClr val="FFFF00"/>
                </a:solidFill>
              </a:rPr>
              <a:t>“herencia” </a:t>
            </a:r>
            <a:r>
              <a:rPr lang="es-MX" sz="2400" dirty="0"/>
              <a:t>que tenga esta carpeta del disco origen “E” y, luego, eliminaremos los usuarios “</a:t>
            </a:r>
            <a:r>
              <a:rPr lang="es-MX" sz="2400" dirty="0">
                <a:solidFill>
                  <a:srgbClr val="FFFF00"/>
                </a:solidFill>
              </a:rPr>
              <a:t>genéricos</a:t>
            </a:r>
            <a:r>
              <a:rPr lang="es-MX" sz="2400" dirty="0"/>
              <a:t>”.</a:t>
            </a:r>
            <a:endParaRPr lang="es-ES" sz="2400" dirty="0"/>
          </a:p>
          <a:p>
            <a:endParaRPr lang="es-ES" sz="2400" dirty="0"/>
          </a:p>
        </p:txBody>
      </p:sp>
      <p:pic>
        <p:nvPicPr>
          <p:cNvPr id="3074" name="Picture 2" descr="http://www.tectimes.net/wp-content/uploads/2012/12/123012_2347_TUTORIALCon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1196752"/>
            <a:ext cx="4501530"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559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964175" y="908051"/>
            <a:ext cx="8507288" cy="432519"/>
          </a:xfrm>
        </p:spPr>
        <p:txBody>
          <a:bodyPr/>
          <a:lstStyle/>
          <a:p>
            <a:pPr algn="just">
              <a:lnSpc>
                <a:spcPct val="80000"/>
              </a:lnSpc>
              <a:spcBef>
                <a:spcPct val="50000"/>
              </a:spcBef>
            </a:pPr>
            <a:r>
              <a:rPr lang="es-MX" sz="2400" dirty="0"/>
              <a:t>Modificación de Permisos en Carpeta Raíz</a:t>
            </a:r>
            <a:endParaRPr lang="es-ES" altLang="es-ES" sz="2400" dirty="0"/>
          </a:p>
        </p:txBody>
      </p:sp>
      <p:pic>
        <p:nvPicPr>
          <p:cNvPr id="4100" name="Picture 4" descr="http://www.tectimes.net/wp-content/uploads/2012/12/123012_2347_TUTORIALCon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175" y="1402379"/>
            <a:ext cx="3981450" cy="51435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tectimes.net/wp-content/uploads/2012/12/123012_2347_TUTORIALCon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571" y="1402379"/>
            <a:ext cx="4398739"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276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541292" y="888052"/>
            <a:ext cx="8803180" cy="1748860"/>
          </a:xfrm>
        </p:spPr>
        <p:txBody>
          <a:bodyPr/>
          <a:lstStyle/>
          <a:p>
            <a:pPr>
              <a:lnSpc>
                <a:spcPct val="80000"/>
              </a:lnSpc>
              <a:spcBef>
                <a:spcPct val="50000"/>
              </a:spcBef>
            </a:pPr>
            <a:r>
              <a:rPr lang="es-MX" sz="2400" dirty="0"/>
              <a:t>Luego, haremos clic en “</a:t>
            </a:r>
            <a:r>
              <a:rPr lang="es-MX" sz="2400" dirty="0" err="1">
                <a:solidFill>
                  <a:srgbClr val="FFFF00"/>
                </a:solidFill>
              </a:rPr>
              <a:t>Change</a:t>
            </a:r>
            <a:r>
              <a:rPr lang="es-MX" sz="2400" dirty="0">
                <a:solidFill>
                  <a:srgbClr val="FFFF00"/>
                </a:solidFill>
              </a:rPr>
              <a:t> </a:t>
            </a:r>
            <a:r>
              <a:rPr lang="es-MX" sz="2400" dirty="0" err="1">
                <a:solidFill>
                  <a:srgbClr val="FFFF00"/>
                </a:solidFill>
              </a:rPr>
              <a:t>Permissions</a:t>
            </a:r>
            <a:r>
              <a:rPr lang="es-MX" sz="2400" dirty="0"/>
              <a:t>” y </a:t>
            </a:r>
            <a:r>
              <a:rPr lang="es-MX" sz="2400" dirty="0"/>
              <a:t>deshabilitaremos </a:t>
            </a:r>
            <a:r>
              <a:rPr lang="es-MX" sz="2400" dirty="0"/>
              <a:t>la opción </a:t>
            </a:r>
            <a:r>
              <a:rPr lang="es-MX" sz="2400" dirty="0" err="1">
                <a:solidFill>
                  <a:srgbClr val="FFFF00"/>
                </a:solidFill>
              </a:rPr>
              <a:t>Include</a:t>
            </a:r>
            <a:r>
              <a:rPr lang="es-MX" sz="2400" dirty="0">
                <a:solidFill>
                  <a:srgbClr val="FFFF00"/>
                </a:solidFill>
              </a:rPr>
              <a:t> </a:t>
            </a:r>
            <a:r>
              <a:rPr lang="es-MX" sz="2400" dirty="0" err="1">
                <a:solidFill>
                  <a:srgbClr val="FFFF00"/>
                </a:solidFill>
              </a:rPr>
              <a:t>inheritable</a:t>
            </a:r>
            <a:r>
              <a:rPr lang="es-MX" sz="2400" dirty="0">
                <a:solidFill>
                  <a:srgbClr val="FFFF00"/>
                </a:solidFill>
              </a:rPr>
              <a:t> </a:t>
            </a:r>
            <a:r>
              <a:rPr lang="es-MX" sz="2400" dirty="0" err="1">
                <a:solidFill>
                  <a:srgbClr val="FFFF00"/>
                </a:solidFill>
              </a:rPr>
              <a:t>permissions</a:t>
            </a:r>
            <a:endParaRPr lang="es-MX" sz="2400" dirty="0">
              <a:solidFill>
                <a:srgbClr val="FFFF00"/>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4" y="1680215"/>
            <a:ext cx="6619048" cy="4942857"/>
          </a:xfrm>
          <a:prstGeom prst="rect">
            <a:avLst/>
          </a:prstGeom>
        </p:spPr>
      </p:pic>
    </p:spTree>
    <p:extLst>
      <p:ext uri="{BB962C8B-B14F-4D97-AF65-F5344CB8AC3E}">
        <p14:creationId xmlns:p14="http://schemas.microsoft.com/office/powerpoint/2010/main" val="4042478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945973" y="908051"/>
            <a:ext cx="8362950" cy="936575"/>
          </a:xfrm>
        </p:spPr>
        <p:txBody>
          <a:bodyPr/>
          <a:lstStyle/>
          <a:p>
            <a:pPr>
              <a:lnSpc>
                <a:spcPct val="80000"/>
              </a:lnSpc>
              <a:spcBef>
                <a:spcPct val="50000"/>
              </a:spcBef>
            </a:pPr>
            <a:r>
              <a:rPr lang="es-MX" sz="2400" dirty="0"/>
              <a:t>Cuando desactivemos el </a:t>
            </a:r>
            <a:r>
              <a:rPr lang="es-MX" sz="2400" dirty="0" err="1"/>
              <a:t>check</a:t>
            </a:r>
            <a:r>
              <a:rPr lang="es-MX" sz="2400" dirty="0"/>
              <a:t> nos aparecerá un ventana  con varias opciones, y le daremos en “</a:t>
            </a:r>
            <a:r>
              <a:rPr lang="es-MX" sz="2400" dirty="0" err="1"/>
              <a:t>Add</a:t>
            </a:r>
            <a:r>
              <a:rPr lang="es-MX" sz="2400" dirty="0"/>
              <a:t>” para mantener los permisos actuales.</a:t>
            </a:r>
            <a:endParaRPr lang="es-ES" altLang="es-ES"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9" y="1853235"/>
            <a:ext cx="6439561" cy="4804552"/>
          </a:xfrm>
          <a:prstGeom prst="rect">
            <a:avLst/>
          </a:prstGeom>
        </p:spPr>
      </p:pic>
    </p:spTree>
    <p:extLst>
      <p:ext uri="{BB962C8B-B14F-4D97-AF65-F5344CB8AC3E}">
        <p14:creationId xmlns:p14="http://schemas.microsoft.com/office/powerpoint/2010/main" val="7643311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524000" y="932525"/>
            <a:ext cx="3502224" cy="4680991"/>
          </a:xfrm>
        </p:spPr>
        <p:txBody>
          <a:bodyPr/>
          <a:lstStyle/>
          <a:p>
            <a:r>
              <a:rPr lang="es-MX" sz="2400" dirty="0"/>
              <a:t>El paso siguiente es eliminar los usuarios </a:t>
            </a:r>
            <a:r>
              <a:rPr lang="es-MX" sz="2400" dirty="0"/>
              <a:t> </a:t>
            </a:r>
            <a:r>
              <a:rPr lang="es-MX" sz="2400" dirty="0"/>
              <a:t>que no deben estar en esta carpeta: </a:t>
            </a:r>
            <a:endParaRPr lang="es-MX" sz="2400" dirty="0"/>
          </a:p>
          <a:p>
            <a:r>
              <a:rPr lang="es-MX" sz="2400" dirty="0"/>
              <a:t>-</a:t>
            </a:r>
            <a:r>
              <a:rPr lang="es-MX" sz="2400" dirty="0"/>
              <a:t>solo dejar </a:t>
            </a:r>
            <a:r>
              <a:rPr lang="es-MX" sz="2400" dirty="0"/>
              <a:t>a los </a:t>
            </a:r>
            <a:r>
              <a:rPr lang="es-MX" sz="2400" dirty="0">
                <a:solidFill>
                  <a:srgbClr val="FFFF00"/>
                </a:solidFill>
              </a:rPr>
              <a:t>Administradores, </a:t>
            </a:r>
            <a:r>
              <a:rPr lang="es-MX" sz="2400" dirty="0"/>
              <a:t>quienes tendrán acceso completo al contenido.</a:t>
            </a:r>
            <a:endParaRPr lang="es-ES" sz="2400" dirty="0"/>
          </a:p>
          <a:p>
            <a:r>
              <a:rPr lang="es-MX" sz="2400" dirty="0"/>
              <a:t>Ahora en el cuadro abierto le vamos a dar </a:t>
            </a:r>
            <a:r>
              <a:rPr lang="es-MX" sz="2400" dirty="0" err="1"/>
              <a:t>click</a:t>
            </a:r>
            <a:r>
              <a:rPr lang="es-MX" sz="2400" dirty="0"/>
              <a:t> al </a:t>
            </a:r>
            <a:r>
              <a:rPr lang="es-MX" sz="2400" dirty="0"/>
              <a:t>botón “</a:t>
            </a:r>
            <a:r>
              <a:rPr lang="es-MX" sz="2400" dirty="0" err="1"/>
              <a:t>Edit</a:t>
            </a:r>
            <a:r>
              <a:rPr lang="es-MX" sz="2400" dirty="0"/>
              <a:t>”</a:t>
            </a:r>
            <a:endParaRPr lang="es-ES" altLang="es-ES" sz="2400" dirty="0"/>
          </a:p>
        </p:txBody>
      </p:sp>
      <p:pic>
        <p:nvPicPr>
          <p:cNvPr id="5122" name="Picture 2" descr="http://www.tectimes.net/wp-content/uploads/2012/12/123012_2347_TUTORIALCon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960" y="1124744"/>
            <a:ext cx="3829050"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3503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775520" y="115888"/>
            <a:ext cx="8435280" cy="792162"/>
          </a:xfrm>
        </p:spPr>
        <p:txBody>
          <a:bodyPr/>
          <a:lstStyle/>
          <a:p>
            <a:pPr>
              <a:defRPr/>
            </a:pPr>
            <a:r>
              <a:rPr lang="es-ES" sz="2800" kern="0" dirty="0">
                <a:solidFill>
                  <a:srgbClr val="FFFF99"/>
                </a:solidFill>
              </a:rPr>
              <a:t>Configuración de Publicación de Carpetas</a:t>
            </a:r>
            <a:endParaRPr lang="en-US" sz="2800" kern="0" dirty="0">
              <a:solidFill>
                <a:srgbClr val="FFFF99"/>
              </a:solidFill>
            </a:endParaRPr>
          </a:p>
        </p:txBody>
      </p:sp>
      <p:sp>
        <p:nvSpPr>
          <p:cNvPr id="179203" name="179202 Forma"/>
          <p:cNvSpPr>
            <a:spLocks noGrp="1" noChangeArrowheads="1"/>
          </p:cNvSpPr>
          <p:nvPr>
            <p:ph type="body" idx="4294967295"/>
          </p:nvPr>
        </p:nvSpPr>
        <p:spPr>
          <a:xfrm>
            <a:off x="1847528" y="1412305"/>
            <a:ext cx="3502224" cy="4680991"/>
          </a:xfrm>
        </p:spPr>
        <p:txBody>
          <a:bodyPr/>
          <a:lstStyle/>
          <a:p>
            <a:r>
              <a:rPr lang="es-MX" sz="2000" dirty="0"/>
              <a:t>En el cuadro </a:t>
            </a:r>
            <a:r>
              <a:rPr lang="es-MX" sz="2000" dirty="0"/>
              <a:t>dejar </a:t>
            </a:r>
            <a:r>
              <a:rPr lang="es-MX" sz="2000" dirty="0"/>
              <a:t>SOLO a los Administradores (con FULL ACCESS) y a los otros dos grupos, llamado “</a:t>
            </a:r>
            <a:r>
              <a:rPr lang="es-MX" sz="2000" dirty="0" err="1"/>
              <a:t>System</a:t>
            </a:r>
            <a:r>
              <a:rPr lang="es-MX" sz="2000" dirty="0"/>
              <a:t>” y “</a:t>
            </a:r>
            <a:r>
              <a:rPr lang="es-MX" sz="2000" dirty="0" err="1"/>
              <a:t>Creator</a:t>
            </a:r>
            <a:r>
              <a:rPr lang="es-MX" sz="2000" dirty="0"/>
              <a:t> </a:t>
            </a:r>
            <a:r>
              <a:rPr lang="es-MX" sz="2000" dirty="0" err="1"/>
              <a:t>Owner</a:t>
            </a:r>
            <a:r>
              <a:rPr lang="es-MX" sz="2000" dirty="0"/>
              <a:t>” sin hacerle modificaciones a sus </a:t>
            </a:r>
            <a:r>
              <a:rPr lang="es-MX" sz="2000" dirty="0"/>
              <a:t>permisos.</a:t>
            </a:r>
            <a:endParaRPr lang="es-ES" altLang="es-ES" sz="2000" dirty="0"/>
          </a:p>
        </p:txBody>
      </p:sp>
      <p:pic>
        <p:nvPicPr>
          <p:cNvPr id="6146" name="Picture 2" descr="http://www.tectimes.net/wp-content/uploads/2012/12/123012_2347_TUTORIALCon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1063219"/>
            <a:ext cx="4195344" cy="503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4770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847528" y="115888"/>
            <a:ext cx="8640960" cy="792162"/>
          </a:xfrm>
        </p:spPr>
        <p:txBody>
          <a:bodyPr/>
          <a:lstStyle/>
          <a:p>
            <a:pPr>
              <a:defRPr/>
            </a:pPr>
            <a:r>
              <a:rPr lang="en-US" kern="0" dirty="0" err="1" smtClean="0">
                <a:solidFill>
                  <a:srgbClr val="FFFF99"/>
                </a:solidFill>
                <a:latin typeface="+mj-lt"/>
              </a:rPr>
              <a:t>Creación</a:t>
            </a:r>
            <a:r>
              <a:rPr lang="en-US" kern="0" dirty="0" smtClean="0">
                <a:solidFill>
                  <a:srgbClr val="FFFF99"/>
                </a:solidFill>
                <a:latin typeface="+mj-lt"/>
              </a:rPr>
              <a:t> de </a:t>
            </a:r>
            <a:r>
              <a:rPr lang="en-US" kern="0" dirty="0" err="1" smtClean="0">
                <a:solidFill>
                  <a:srgbClr val="FFFF99"/>
                </a:solidFill>
                <a:latin typeface="+mj-lt"/>
              </a:rPr>
              <a:t>Arbol</a:t>
            </a:r>
            <a:r>
              <a:rPr lang="en-US" kern="0" dirty="0" smtClean="0">
                <a:solidFill>
                  <a:srgbClr val="FFFF99"/>
                </a:solidFill>
                <a:latin typeface="+mj-lt"/>
              </a:rPr>
              <a:t> de </a:t>
            </a:r>
            <a:r>
              <a:rPr lang="en-US" kern="0" dirty="0" err="1" smtClean="0">
                <a:solidFill>
                  <a:srgbClr val="FFFF99"/>
                </a:solidFill>
                <a:latin typeface="+mj-lt"/>
              </a:rPr>
              <a:t>Directorios</a:t>
            </a:r>
            <a:endParaRPr lang="en-US" kern="0" dirty="0">
              <a:solidFill>
                <a:srgbClr val="FFFF99"/>
              </a:solidFill>
              <a:latin typeface="+mj-lt"/>
            </a:endParaRPr>
          </a:p>
        </p:txBody>
      </p:sp>
      <p:sp>
        <p:nvSpPr>
          <p:cNvPr id="179203" name="179202 Forma"/>
          <p:cNvSpPr>
            <a:spLocks noGrp="1" noChangeArrowheads="1"/>
          </p:cNvSpPr>
          <p:nvPr>
            <p:ph type="body" idx="4294967295"/>
          </p:nvPr>
        </p:nvSpPr>
        <p:spPr>
          <a:xfrm>
            <a:off x="1986534" y="932524"/>
            <a:ext cx="8357939" cy="4032250"/>
          </a:xfrm>
        </p:spPr>
        <p:txBody>
          <a:bodyPr/>
          <a:lstStyle/>
          <a:p>
            <a:r>
              <a:rPr lang="es-MX" sz="1800" dirty="0"/>
              <a:t>En nuestro esquema, nos quedaría de la siguiente manera:</a:t>
            </a:r>
            <a:endParaRPr lang="es-ES" sz="1800" dirty="0"/>
          </a:p>
          <a:p>
            <a:pPr lvl="0"/>
            <a:r>
              <a:rPr lang="es-MX" sz="1500" b="1" dirty="0">
                <a:solidFill>
                  <a:srgbClr val="FFC000"/>
                </a:solidFill>
              </a:rPr>
              <a:t>Juan</a:t>
            </a:r>
            <a:r>
              <a:rPr lang="es-MX" sz="1500" b="1" dirty="0">
                <a:solidFill>
                  <a:srgbClr val="FFC000"/>
                </a:solidFill>
              </a:rPr>
              <a:t>:</a:t>
            </a:r>
            <a:endParaRPr lang="es-ES" sz="1500" b="1" dirty="0">
              <a:solidFill>
                <a:srgbClr val="FFC000"/>
              </a:solidFill>
            </a:endParaRPr>
          </a:p>
          <a:p>
            <a:pPr lvl="1"/>
            <a:r>
              <a:rPr lang="es-MX" sz="1500" b="1" dirty="0">
                <a:solidFill>
                  <a:srgbClr val="FFFF00"/>
                </a:solidFill>
              </a:rPr>
              <a:t>sitio1.com</a:t>
            </a:r>
            <a:endParaRPr lang="es-ES" sz="1500" b="1" dirty="0">
              <a:solidFill>
                <a:srgbClr val="FFFF00"/>
              </a:solidFill>
            </a:endParaRPr>
          </a:p>
          <a:p>
            <a:pPr lvl="2"/>
            <a:r>
              <a:rPr lang="es-MX" sz="1500" b="1" dirty="0" err="1"/>
              <a:t>logs</a:t>
            </a:r>
            <a:endParaRPr lang="es-ES" sz="1500" b="1" dirty="0"/>
          </a:p>
          <a:p>
            <a:pPr lvl="2"/>
            <a:r>
              <a:rPr lang="es-MX" sz="1500" b="1" dirty="0" err="1"/>
              <a:t>wwwroot</a:t>
            </a:r>
            <a:endParaRPr lang="es-ES" sz="1500" b="1" dirty="0"/>
          </a:p>
          <a:p>
            <a:pPr lvl="1"/>
            <a:r>
              <a:rPr lang="es-MX" sz="1500" b="1" dirty="0">
                <a:solidFill>
                  <a:srgbClr val="FFFF00"/>
                </a:solidFill>
              </a:rPr>
              <a:t>sitio2.com</a:t>
            </a:r>
            <a:endParaRPr lang="es-ES" sz="1500" b="1" dirty="0">
              <a:solidFill>
                <a:srgbClr val="FFFF00"/>
              </a:solidFill>
            </a:endParaRPr>
          </a:p>
          <a:p>
            <a:pPr lvl="2"/>
            <a:r>
              <a:rPr lang="es-MX" sz="1500" b="1" dirty="0" err="1"/>
              <a:t>logs</a:t>
            </a:r>
            <a:endParaRPr lang="es-ES" sz="1500" b="1" dirty="0"/>
          </a:p>
          <a:p>
            <a:pPr lvl="2"/>
            <a:r>
              <a:rPr lang="es-MX" sz="1500" b="1" dirty="0" err="1"/>
              <a:t>wwwroot</a:t>
            </a:r>
            <a:endParaRPr lang="es-ES" sz="1500" b="1" dirty="0"/>
          </a:p>
          <a:p>
            <a:pPr lvl="0"/>
            <a:r>
              <a:rPr lang="es-MX" sz="1500" b="1" dirty="0">
                <a:solidFill>
                  <a:srgbClr val="FFC000"/>
                </a:solidFill>
              </a:rPr>
              <a:t>Pablo:</a:t>
            </a:r>
            <a:endParaRPr lang="es-ES" sz="1500" b="1" dirty="0">
              <a:solidFill>
                <a:srgbClr val="FFC000"/>
              </a:solidFill>
            </a:endParaRPr>
          </a:p>
          <a:p>
            <a:pPr lvl="1"/>
            <a:r>
              <a:rPr lang="es-MX" sz="1500" b="1" dirty="0">
                <a:solidFill>
                  <a:srgbClr val="FFFF00"/>
                </a:solidFill>
              </a:rPr>
              <a:t>sitio3.com</a:t>
            </a:r>
            <a:endParaRPr lang="es-ES" sz="1500" b="1" dirty="0">
              <a:solidFill>
                <a:srgbClr val="FFFF00"/>
              </a:solidFill>
            </a:endParaRPr>
          </a:p>
          <a:p>
            <a:pPr lvl="2"/>
            <a:r>
              <a:rPr lang="es-MX" sz="1500" b="1" dirty="0" err="1"/>
              <a:t>logs</a:t>
            </a:r>
            <a:endParaRPr lang="es-ES" sz="1500" b="1" dirty="0"/>
          </a:p>
          <a:p>
            <a:pPr lvl="2"/>
            <a:r>
              <a:rPr lang="es-MX" sz="1500" b="1" dirty="0" err="1"/>
              <a:t>wwwroot</a:t>
            </a:r>
            <a:endParaRPr lang="es-ES" sz="1500" b="1" dirty="0"/>
          </a:p>
          <a:p>
            <a:pPr lvl="0"/>
            <a:r>
              <a:rPr lang="es-MX" sz="1500" b="1" dirty="0">
                <a:solidFill>
                  <a:srgbClr val="FFC000"/>
                </a:solidFill>
              </a:rPr>
              <a:t>Vanesa:</a:t>
            </a:r>
            <a:endParaRPr lang="es-ES" sz="1500" b="1" dirty="0">
              <a:solidFill>
                <a:srgbClr val="FFC000"/>
              </a:solidFill>
            </a:endParaRPr>
          </a:p>
          <a:p>
            <a:pPr lvl="1"/>
            <a:r>
              <a:rPr lang="es-MX" sz="1500" b="1" dirty="0">
                <a:solidFill>
                  <a:srgbClr val="FFFF00"/>
                </a:solidFill>
              </a:rPr>
              <a:t>sitio4.com</a:t>
            </a:r>
            <a:endParaRPr lang="es-ES" sz="1500" b="1" dirty="0">
              <a:solidFill>
                <a:srgbClr val="FFFF00"/>
              </a:solidFill>
            </a:endParaRPr>
          </a:p>
          <a:p>
            <a:pPr lvl="2"/>
            <a:r>
              <a:rPr lang="es-MX" sz="1500" b="1" dirty="0" err="1"/>
              <a:t>logs</a:t>
            </a:r>
            <a:endParaRPr lang="es-ES" sz="1500" b="1" dirty="0"/>
          </a:p>
          <a:p>
            <a:pPr lvl="2"/>
            <a:r>
              <a:rPr lang="es-MX" sz="1500" b="1" dirty="0" err="1"/>
              <a:t>wwwroot</a:t>
            </a:r>
            <a:endParaRPr lang="es-ES" sz="1500" b="1" dirty="0"/>
          </a:p>
          <a:p>
            <a:pPr lvl="1"/>
            <a:r>
              <a:rPr lang="es-MX" sz="1500" b="1" dirty="0">
                <a:solidFill>
                  <a:srgbClr val="FFFF00"/>
                </a:solidFill>
              </a:rPr>
              <a:t>sitio5.com</a:t>
            </a:r>
            <a:endParaRPr lang="es-ES" sz="1500" b="1" dirty="0">
              <a:solidFill>
                <a:srgbClr val="FFFF00"/>
              </a:solidFill>
            </a:endParaRPr>
          </a:p>
          <a:p>
            <a:pPr lvl="2"/>
            <a:r>
              <a:rPr lang="es-MX" sz="1500" b="1" dirty="0" err="1"/>
              <a:t>logs</a:t>
            </a:r>
            <a:endParaRPr lang="es-ES" sz="1500" b="1" dirty="0"/>
          </a:p>
          <a:p>
            <a:pPr lvl="2"/>
            <a:r>
              <a:rPr lang="es-MX" sz="1500" b="1" dirty="0" err="1"/>
              <a:t>wwwroot</a:t>
            </a:r>
            <a:endParaRPr lang="es-ES" sz="1500" b="1" dirty="0"/>
          </a:p>
        </p:txBody>
      </p:sp>
      <p:pic>
        <p:nvPicPr>
          <p:cNvPr id="7170" name="Picture 2" descr="http://www.tectimes.net/wp-content/uploads/2012/12/123012_2347_TUTORIALCon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484784"/>
            <a:ext cx="439661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187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2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2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2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20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20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20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920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20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920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20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847528" y="115888"/>
            <a:ext cx="8640960" cy="792162"/>
          </a:xfrm>
        </p:spPr>
        <p:txBody>
          <a:bodyPr/>
          <a:lstStyle/>
          <a:p>
            <a:pPr>
              <a:defRPr/>
            </a:pPr>
            <a:r>
              <a:rPr lang="en-US" sz="3200" kern="0" dirty="0" err="1">
                <a:solidFill>
                  <a:srgbClr val="FFFF99"/>
                </a:solidFill>
              </a:rPr>
              <a:t>Configuración</a:t>
            </a:r>
            <a:r>
              <a:rPr lang="en-US" sz="3200" kern="0" dirty="0">
                <a:solidFill>
                  <a:srgbClr val="FFFF99"/>
                </a:solidFill>
              </a:rPr>
              <a:t> de </a:t>
            </a:r>
            <a:r>
              <a:rPr lang="en-US" sz="3200" kern="0" dirty="0" err="1">
                <a:solidFill>
                  <a:srgbClr val="FFFF99"/>
                </a:solidFill>
              </a:rPr>
              <a:t>Cuentas</a:t>
            </a:r>
            <a:r>
              <a:rPr lang="en-US" sz="3200" kern="0" dirty="0">
                <a:solidFill>
                  <a:srgbClr val="FFFF99"/>
                </a:solidFill>
              </a:rPr>
              <a:t> de </a:t>
            </a:r>
            <a:r>
              <a:rPr lang="en-US" sz="3200" kern="0" dirty="0" err="1">
                <a:solidFill>
                  <a:srgbClr val="FFFF99"/>
                </a:solidFill>
              </a:rPr>
              <a:t>Servicio</a:t>
            </a:r>
            <a:r>
              <a:rPr lang="en-US" sz="3200" kern="0" dirty="0">
                <a:solidFill>
                  <a:srgbClr val="FFFF99"/>
                </a:solidFill>
              </a:rPr>
              <a:t> (</a:t>
            </a:r>
            <a:r>
              <a:rPr lang="en-US" sz="3200" kern="0" dirty="0" err="1">
                <a:solidFill>
                  <a:srgbClr val="FFFF99"/>
                </a:solidFill>
              </a:rPr>
              <a:t>Introducción</a:t>
            </a:r>
            <a:r>
              <a:rPr lang="en-US" sz="3200" kern="0" dirty="0">
                <a:solidFill>
                  <a:srgbClr val="FFFF99"/>
                </a:solidFill>
              </a:rPr>
              <a:t>)</a:t>
            </a:r>
            <a:endParaRPr lang="en-US" sz="3200" kern="0" dirty="0">
              <a:solidFill>
                <a:srgbClr val="FFFF99"/>
              </a:solidFill>
            </a:endParaRPr>
          </a:p>
        </p:txBody>
      </p:sp>
      <p:sp>
        <p:nvSpPr>
          <p:cNvPr id="179203" name="179202 Forma"/>
          <p:cNvSpPr>
            <a:spLocks noGrp="1" noChangeArrowheads="1"/>
          </p:cNvSpPr>
          <p:nvPr>
            <p:ph type="body" idx="4294967295"/>
          </p:nvPr>
        </p:nvSpPr>
        <p:spPr>
          <a:xfrm>
            <a:off x="1986534" y="1124744"/>
            <a:ext cx="8357939" cy="5256584"/>
          </a:xfrm>
        </p:spPr>
        <p:txBody>
          <a:bodyPr/>
          <a:lstStyle/>
          <a:p>
            <a:r>
              <a:rPr lang="es-MX" sz="2000" dirty="0"/>
              <a:t>Las cuentas de servicio serán las que en realidad corran la Aplicación o</a:t>
            </a:r>
            <a:r>
              <a:rPr lang="es-MX" sz="2000" dirty="0"/>
              <a:t> </a:t>
            </a:r>
            <a:r>
              <a:rPr lang="es-MX" sz="2000" dirty="0"/>
              <a:t>Sitio Web de cada uno de nuestros clientes y serán, </a:t>
            </a:r>
            <a:r>
              <a:rPr lang="es-MX" sz="2000" dirty="0"/>
              <a:t>los </a:t>
            </a:r>
            <a:r>
              <a:rPr lang="es-MX" sz="2000" dirty="0"/>
              <a:t>usuarios que naveguen en nuestra aplicación</a:t>
            </a:r>
            <a:r>
              <a:rPr lang="es-MX" sz="2000" dirty="0"/>
              <a:t>.</a:t>
            </a:r>
          </a:p>
          <a:p>
            <a:endParaRPr lang="es-MX" sz="2000" dirty="0"/>
          </a:p>
          <a:p>
            <a:r>
              <a:rPr lang="es-MX" sz="2000" dirty="0"/>
              <a:t>Cuando </a:t>
            </a:r>
            <a:r>
              <a:rPr lang="es-MX" sz="2000" dirty="0"/>
              <a:t>un usuario externo </a:t>
            </a:r>
            <a:r>
              <a:rPr lang="es-MX" sz="2000" dirty="0"/>
              <a:t>ingresa a </a:t>
            </a:r>
            <a:r>
              <a:rPr lang="es-MX" sz="2000" dirty="0"/>
              <a:t>nuestro sitio, en realidad estará visitándolo en nombre de este usuario de </a:t>
            </a:r>
            <a:r>
              <a:rPr lang="es-MX" sz="2000" dirty="0"/>
              <a:t>servicio.</a:t>
            </a:r>
          </a:p>
          <a:p>
            <a:endParaRPr lang="es-MX" sz="2000" dirty="0"/>
          </a:p>
          <a:p>
            <a:r>
              <a:rPr lang="es-MX" sz="2000" dirty="0"/>
              <a:t>Esto </a:t>
            </a:r>
            <a:r>
              <a:rPr lang="es-MX" sz="2000" dirty="0"/>
              <a:t>significa que para cada sitio web vamos a crear una cuenta de servicio </a:t>
            </a:r>
            <a:r>
              <a:rPr lang="es-MX" sz="2000" dirty="0"/>
              <a:t>diferenciada </a:t>
            </a:r>
            <a:r>
              <a:rPr lang="es-MX" sz="2000" dirty="0"/>
              <a:t>y única</a:t>
            </a:r>
            <a:r>
              <a:rPr lang="es-MX" sz="2000" dirty="0"/>
              <a:t>.</a:t>
            </a:r>
          </a:p>
          <a:p>
            <a:endParaRPr lang="es-MX" sz="2000" dirty="0"/>
          </a:p>
          <a:p>
            <a:r>
              <a:rPr lang="es-MX" sz="2000" dirty="0"/>
              <a:t>Vamos </a:t>
            </a:r>
            <a:r>
              <a:rPr lang="es-MX" sz="2000" dirty="0"/>
              <a:t>a elegir agregarle el prefijo </a:t>
            </a:r>
            <a:r>
              <a:rPr lang="es-MX" sz="2000" dirty="0">
                <a:solidFill>
                  <a:srgbClr val="FFFF00"/>
                </a:solidFill>
              </a:rPr>
              <a:t>“</a:t>
            </a:r>
            <a:r>
              <a:rPr lang="es-MX" sz="2000" dirty="0" err="1">
                <a:solidFill>
                  <a:srgbClr val="FFFF00"/>
                </a:solidFill>
              </a:rPr>
              <a:t>iis</a:t>
            </a:r>
            <a:r>
              <a:rPr lang="es-MX" sz="2000" dirty="0">
                <a:solidFill>
                  <a:srgbClr val="FFFF00"/>
                </a:solidFill>
              </a:rPr>
              <a:t>_” </a:t>
            </a:r>
            <a:r>
              <a:rPr lang="es-MX" sz="2000" dirty="0"/>
              <a:t>a cada usuario, y luego le pondremos el nombre de </a:t>
            </a:r>
            <a:r>
              <a:rPr lang="es-MX" sz="2000" dirty="0"/>
              <a:t>dominio:</a:t>
            </a:r>
          </a:p>
          <a:p>
            <a:pPr lvl="1"/>
            <a:r>
              <a:rPr lang="es-MX" sz="1600" dirty="0">
                <a:solidFill>
                  <a:srgbClr val="FFFF00"/>
                </a:solidFill>
              </a:rPr>
              <a:t>sitio1.com -&gt; iis_sitio1.com</a:t>
            </a:r>
          </a:p>
          <a:p>
            <a:pPr lvl="1"/>
            <a:r>
              <a:rPr lang="es-MX" sz="1600" dirty="0">
                <a:solidFill>
                  <a:srgbClr val="FFFF00"/>
                </a:solidFill>
              </a:rPr>
              <a:t>sitio2.com -&gt; iis_sitio2.com</a:t>
            </a:r>
            <a:endParaRPr lang="es-ES" sz="1600" dirty="0">
              <a:solidFill>
                <a:srgbClr val="FFFF00"/>
              </a:solidFill>
            </a:endParaRPr>
          </a:p>
          <a:p>
            <a:pPr lvl="1"/>
            <a:r>
              <a:rPr lang="es-MX" sz="1600" dirty="0">
                <a:solidFill>
                  <a:srgbClr val="FFFF00"/>
                </a:solidFill>
              </a:rPr>
              <a:t>sitio3.com -&gt; iis_sitio3.com</a:t>
            </a:r>
            <a:endParaRPr lang="es-ES" sz="1600" dirty="0">
              <a:solidFill>
                <a:srgbClr val="FFFF00"/>
              </a:solidFill>
            </a:endParaRPr>
          </a:p>
          <a:p>
            <a:pPr lvl="1"/>
            <a:r>
              <a:rPr lang="es-MX" sz="1600" dirty="0">
                <a:solidFill>
                  <a:srgbClr val="FFFF00"/>
                </a:solidFill>
              </a:rPr>
              <a:t>sitio4.com -&gt; iis_sitio4.com</a:t>
            </a:r>
            <a:endParaRPr lang="es-ES" sz="1600" dirty="0">
              <a:solidFill>
                <a:srgbClr val="FFFF00"/>
              </a:solidFill>
            </a:endParaRPr>
          </a:p>
          <a:p>
            <a:pPr lvl="1"/>
            <a:r>
              <a:rPr lang="es-MX" sz="1600" dirty="0">
                <a:solidFill>
                  <a:srgbClr val="FFFF00"/>
                </a:solidFill>
              </a:rPr>
              <a:t>sitio5.com -&gt; iis_sitio5.com</a:t>
            </a:r>
            <a:endParaRPr lang="es-ES" sz="1600" b="1" dirty="0">
              <a:solidFill>
                <a:srgbClr val="FFFF00"/>
              </a:solidFill>
            </a:endParaRPr>
          </a:p>
        </p:txBody>
      </p:sp>
    </p:spTree>
    <p:extLst>
      <p:ext uri="{BB962C8B-B14F-4D97-AF65-F5344CB8AC3E}">
        <p14:creationId xmlns:p14="http://schemas.microsoft.com/office/powerpoint/2010/main" val="24239745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20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20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847528" y="115888"/>
            <a:ext cx="8640960" cy="792162"/>
          </a:xfrm>
        </p:spPr>
        <p:txBody>
          <a:bodyPr/>
          <a:lstStyle/>
          <a:p>
            <a:pPr>
              <a:defRPr/>
            </a:pPr>
            <a:r>
              <a:rPr lang="en-US" sz="3200" kern="0" dirty="0" err="1">
                <a:solidFill>
                  <a:srgbClr val="FFFF99"/>
                </a:solidFill>
              </a:rPr>
              <a:t>Configuración</a:t>
            </a:r>
            <a:r>
              <a:rPr lang="en-US" sz="3200" kern="0" dirty="0">
                <a:solidFill>
                  <a:srgbClr val="FFFF99"/>
                </a:solidFill>
              </a:rPr>
              <a:t> de </a:t>
            </a:r>
            <a:r>
              <a:rPr lang="en-US" sz="3200" kern="0" dirty="0" err="1">
                <a:solidFill>
                  <a:srgbClr val="FFFF99"/>
                </a:solidFill>
              </a:rPr>
              <a:t>Cuentas</a:t>
            </a:r>
            <a:r>
              <a:rPr lang="en-US" sz="3200" kern="0" dirty="0">
                <a:solidFill>
                  <a:srgbClr val="FFFF99"/>
                </a:solidFill>
              </a:rPr>
              <a:t> de </a:t>
            </a:r>
            <a:r>
              <a:rPr lang="en-US" sz="3200" kern="0" dirty="0" err="1">
                <a:solidFill>
                  <a:srgbClr val="FFFF99"/>
                </a:solidFill>
              </a:rPr>
              <a:t>Servicio</a:t>
            </a:r>
            <a:endParaRPr lang="en-US" sz="3200" kern="0" dirty="0">
              <a:solidFill>
                <a:srgbClr val="FFFF99"/>
              </a:solidFill>
            </a:endParaRPr>
          </a:p>
        </p:txBody>
      </p:sp>
      <p:sp>
        <p:nvSpPr>
          <p:cNvPr id="179203" name="179202 Forma"/>
          <p:cNvSpPr>
            <a:spLocks noGrp="1" noChangeArrowheads="1"/>
          </p:cNvSpPr>
          <p:nvPr>
            <p:ph type="body" idx="4294967295"/>
          </p:nvPr>
        </p:nvSpPr>
        <p:spPr>
          <a:xfrm>
            <a:off x="1986534" y="1124744"/>
            <a:ext cx="8357939" cy="5256584"/>
          </a:xfrm>
        </p:spPr>
        <p:txBody>
          <a:bodyPr/>
          <a:lstStyle/>
          <a:p>
            <a:r>
              <a:rPr lang="es-MX" sz="2000" dirty="0"/>
              <a:t>Para </a:t>
            </a:r>
            <a:r>
              <a:rPr lang="es-MX" sz="2000" dirty="0"/>
              <a:t>crear los</a:t>
            </a:r>
            <a:r>
              <a:rPr lang="es-MX" sz="2000" dirty="0"/>
              <a:t> </a:t>
            </a:r>
            <a:r>
              <a:rPr lang="es-MX" sz="2000" dirty="0"/>
              <a:t> usuarios </a:t>
            </a:r>
            <a:r>
              <a:rPr lang="es-MX" sz="2000" dirty="0"/>
              <a:t>vamos a </a:t>
            </a:r>
            <a:r>
              <a:rPr lang="es-MX" sz="2000" dirty="0"/>
              <a:t>la </a:t>
            </a:r>
            <a:r>
              <a:rPr lang="es-MX" sz="2000" dirty="0"/>
              <a:t>consola </a:t>
            </a:r>
            <a:r>
              <a:rPr lang="es-MX" sz="2000" dirty="0">
                <a:solidFill>
                  <a:srgbClr val="FFFF00"/>
                </a:solidFill>
              </a:rPr>
              <a:t>“Local </a:t>
            </a:r>
            <a:r>
              <a:rPr lang="es-MX" sz="2000" dirty="0" err="1">
                <a:solidFill>
                  <a:srgbClr val="FFFF00"/>
                </a:solidFill>
              </a:rPr>
              <a:t>Users</a:t>
            </a:r>
            <a:r>
              <a:rPr lang="es-MX" sz="2000" dirty="0">
                <a:solidFill>
                  <a:srgbClr val="FFFF00"/>
                </a:solidFill>
              </a:rPr>
              <a:t> and </a:t>
            </a:r>
            <a:r>
              <a:rPr lang="es-MX" sz="2000" dirty="0" err="1">
                <a:solidFill>
                  <a:srgbClr val="FFFF00"/>
                </a:solidFill>
              </a:rPr>
              <a:t>Groups</a:t>
            </a:r>
            <a:r>
              <a:rPr lang="es-MX" sz="2000" dirty="0">
                <a:solidFill>
                  <a:srgbClr val="FFFF00"/>
                </a:solidFill>
              </a:rPr>
              <a:t>”</a:t>
            </a:r>
            <a:r>
              <a:rPr lang="es-MX" sz="2000" dirty="0"/>
              <a:t> </a:t>
            </a:r>
            <a:r>
              <a:rPr lang="es-MX" sz="2000" dirty="0"/>
              <a:t> (Server Manager) en </a:t>
            </a:r>
            <a:r>
              <a:rPr lang="es-MX" sz="2000" dirty="0"/>
              <a:t>nuestro Windows Server. Nuestro primer usuario creado </a:t>
            </a:r>
            <a:r>
              <a:rPr lang="es-MX" sz="2000" dirty="0"/>
              <a:t>será  </a:t>
            </a:r>
            <a:r>
              <a:rPr lang="es-MX" sz="2000" dirty="0">
                <a:solidFill>
                  <a:srgbClr val="FFFF00"/>
                </a:solidFill>
              </a:rPr>
              <a:t>iis_sitio1.com</a:t>
            </a:r>
            <a:r>
              <a:rPr lang="es-MX" sz="2000" dirty="0"/>
              <a:t>:</a:t>
            </a:r>
            <a:endParaRPr lang="es-ES" sz="1600" b="1" dirty="0">
              <a:solidFill>
                <a:srgbClr val="FFFF00"/>
              </a:solidFill>
            </a:endParaRPr>
          </a:p>
        </p:txBody>
      </p:sp>
      <p:pic>
        <p:nvPicPr>
          <p:cNvPr id="4" name="Imagen 3" descr="Usuario de servicio IIS creado.">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132856"/>
            <a:ext cx="4392488" cy="4609182"/>
          </a:xfrm>
          <a:prstGeom prst="rect">
            <a:avLst/>
          </a:prstGeom>
          <a:noFill/>
          <a:ln>
            <a:noFill/>
          </a:ln>
        </p:spPr>
      </p:pic>
    </p:spTree>
    <p:extLst>
      <p:ext uri="{BB962C8B-B14F-4D97-AF65-F5344CB8AC3E}">
        <p14:creationId xmlns:p14="http://schemas.microsoft.com/office/powerpoint/2010/main" val="21227203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847528" y="115888"/>
            <a:ext cx="8640960" cy="792162"/>
          </a:xfrm>
        </p:spPr>
        <p:txBody>
          <a:bodyPr/>
          <a:lstStyle/>
          <a:p>
            <a:pPr>
              <a:defRPr/>
            </a:pPr>
            <a:r>
              <a:rPr lang="en-US" sz="3200" kern="0" dirty="0" err="1">
                <a:solidFill>
                  <a:srgbClr val="FFFF99"/>
                </a:solidFill>
              </a:rPr>
              <a:t>Configuración</a:t>
            </a:r>
            <a:r>
              <a:rPr lang="en-US" sz="3200" kern="0" dirty="0">
                <a:solidFill>
                  <a:srgbClr val="FFFF99"/>
                </a:solidFill>
              </a:rPr>
              <a:t> de </a:t>
            </a:r>
            <a:r>
              <a:rPr lang="en-US" sz="3200" kern="0" dirty="0" err="1">
                <a:solidFill>
                  <a:srgbClr val="FFFF99"/>
                </a:solidFill>
              </a:rPr>
              <a:t>Cuentas</a:t>
            </a:r>
            <a:r>
              <a:rPr lang="en-US" sz="3200" kern="0" dirty="0">
                <a:solidFill>
                  <a:srgbClr val="FFFF99"/>
                </a:solidFill>
              </a:rPr>
              <a:t> de </a:t>
            </a:r>
            <a:r>
              <a:rPr lang="en-US" sz="3200" kern="0" dirty="0" err="1">
                <a:solidFill>
                  <a:srgbClr val="FFFF99"/>
                </a:solidFill>
              </a:rPr>
              <a:t>Servicio</a:t>
            </a:r>
            <a:endParaRPr lang="en-US" sz="3200" kern="0" dirty="0">
              <a:solidFill>
                <a:srgbClr val="FFFF99"/>
              </a:solidFill>
            </a:endParaRPr>
          </a:p>
        </p:txBody>
      </p:sp>
      <p:sp>
        <p:nvSpPr>
          <p:cNvPr id="179203" name="179202 Forma"/>
          <p:cNvSpPr>
            <a:spLocks noGrp="1" noChangeArrowheads="1"/>
          </p:cNvSpPr>
          <p:nvPr>
            <p:ph type="body" idx="4294967295"/>
          </p:nvPr>
        </p:nvSpPr>
        <p:spPr>
          <a:xfrm>
            <a:off x="1986534" y="1124744"/>
            <a:ext cx="8357939" cy="5256584"/>
          </a:xfrm>
        </p:spPr>
        <p:txBody>
          <a:bodyPr/>
          <a:lstStyle/>
          <a:p>
            <a:r>
              <a:rPr lang="es-MX" sz="2000" dirty="0"/>
              <a:t>Por cada uno de los sitios, vamos a crear el usuario correspondiente y le asignaremos una contraseña, la cual debemos documentar</a:t>
            </a:r>
            <a:r>
              <a:rPr lang="es-MX" sz="2000" dirty="0"/>
              <a:t>:</a:t>
            </a:r>
            <a:endParaRPr lang="es-ES" sz="1600" b="1" dirty="0">
              <a:solidFill>
                <a:srgbClr val="FFFF00"/>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572" y="1781380"/>
            <a:ext cx="7682857" cy="4455932"/>
          </a:xfrm>
          <a:prstGeom prst="rect">
            <a:avLst/>
          </a:prstGeom>
        </p:spPr>
      </p:pic>
    </p:spTree>
    <p:extLst>
      <p:ext uri="{BB962C8B-B14F-4D97-AF65-F5344CB8AC3E}">
        <p14:creationId xmlns:p14="http://schemas.microsoft.com/office/powerpoint/2010/main" val="42083652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idx="4294967295"/>
          </p:nvPr>
        </p:nvSpPr>
        <p:spPr>
          <a:xfrm>
            <a:off x="1981200" y="115888"/>
            <a:ext cx="8229600" cy="792162"/>
          </a:xfrm>
        </p:spPr>
        <p:txBody>
          <a:bodyPr/>
          <a:lstStyle/>
          <a:p>
            <a:pPr>
              <a:defRPr/>
            </a:pPr>
            <a:r>
              <a:rPr lang="es-ES" kern="0">
                <a:solidFill>
                  <a:srgbClr val="FFFF99"/>
                </a:solidFill>
                <a:latin typeface="+mj-lt"/>
              </a:rPr>
              <a:t>Introducción a IIS 7.0</a:t>
            </a:r>
            <a:endParaRPr lang="es-ES_tradnl" kern="0">
              <a:solidFill>
                <a:srgbClr val="FFFF99"/>
              </a:solidFill>
              <a:latin typeface="+mj-lt"/>
            </a:endParaRPr>
          </a:p>
        </p:txBody>
      </p:sp>
      <p:sp>
        <p:nvSpPr>
          <p:cNvPr id="219139" name="Text Placeholder 2"/>
          <p:cNvSpPr>
            <a:spLocks noGrp="1"/>
          </p:cNvSpPr>
          <p:nvPr>
            <p:ph type="body" idx="4294967295"/>
          </p:nvPr>
        </p:nvSpPr>
        <p:spPr>
          <a:xfrm>
            <a:off x="1981200" y="1295400"/>
            <a:ext cx="8229600" cy="2997200"/>
          </a:xfrm>
        </p:spPr>
        <p:txBody>
          <a:bodyPr/>
          <a:lstStyle/>
          <a:p>
            <a:pPr algn="just"/>
            <a:r>
              <a:rPr lang="es-ES" altLang="es-ES" sz="2800"/>
              <a:t>IIS 7.0 supone un cambio radical en la filosofía de servidor de aplicaciones</a:t>
            </a:r>
          </a:p>
          <a:p>
            <a:pPr algn="just"/>
            <a:r>
              <a:rPr lang="es-ES" altLang="es-ES" sz="2800"/>
              <a:t>Es uno de los desarrollos más completo y destacados de Windows Server 2008</a:t>
            </a:r>
          </a:p>
          <a:p>
            <a:pPr algn="just"/>
            <a:r>
              <a:rPr lang="es-ES" altLang="es-ES" sz="2800"/>
              <a:t>Incluye nuevas características tanto para programadores como administradores</a:t>
            </a:r>
            <a:endParaRPr lang="es-ES_tradnl" altLang="es-ES"/>
          </a:p>
        </p:txBody>
      </p:sp>
      <p:grpSp>
        <p:nvGrpSpPr>
          <p:cNvPr id="2" name="Group 62"/>
          <p:cNvGrpSpPr>
            <a:grpSpLocks/>
          </p:cNvGrpSpPr>
          <p:nvPr/>
        </p:nvGrpSpPr>
        <p:grpSpPr bwMode="auto">
          <a:xfrm>
            <a:off x="7392988" y="4365626"/>
            <a:ext cx="2951162" cy="1584325"/>
            <a:chOff x="-2281440" y="1544841"/>
            <a:chExt cx="2281440" cy="1104574"/>
          </a:xfrm>
        </p:grpSpPr>
        <p:pic>
          <p:nvPicPr>
            <p:cNvPr id="184321" name="Picture 1" descr="E:\SVN\TechNet Resources\Samples\PPT Graphics\Windows Illustration Icons\Internet.png"/>
            <p:cNvPicPr>
              <a:picLocks noChangeAspect="1" noChangeArrowheads="1"/>
            </p:cNvPicPr>
            <p:nvPr/>
          </p:nvPicPr>
          <p:blipFill>
            <a:blip r:embed="rId2"/>
            <a:srcRect/>
            <a:stretch>
              <a:fillRect/>
            </a:stretch>
          </p:blipFill>
          <p:spPr bwMode="auto">
            <a:xfrm>
              <a:off x="-1516869" y="1631170"/>
              <a:ext cx="984247" cy="985041"/>
            </a:xfrm>
            <a:prstGeom prst="rect">
              <a:avLst/>
            </a:prstGeom>
            <a:noFill/>
            <a:effectLst>
              <a:outerShdw blurRad="50800" dist="38100" dir="2700000" algn="tl" rotWithShape="0">
                <a:prstClr val="black">
                  <a:alpha val="40000"/>
                </a:prstClr>
              </a:outerShdw>
            </a:effectLst>
          </p:spPr>
        </p:pic>
        <p:pic>
          <p:nvPicPr>
            <p:cNvPr id="59" name="Rectangle 24598" descr="Server"/>
            <p:cNvPicPr>
              <a:picLocks noChangeAspect="1" noChangeArrowheads="1"/>
            </p:cNvPicPr>
            <p:nvPr/>
          </p:nvPicPr>
          <p:blipFill>
            <a:blip r:embed="rId3"/>
            <a:srcRect/>
            <a:stretch>
              <a:fillRect/>
            </a:stretch>
          </p:blipFill>
          <p:spPr bwMode="auto">
            <a:xfrm>
              <a:off x="-670073" y="1734102"/>
              <a:ext cx="670073" cy="915313"/>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84322" name="Picture 2" descr="E:\SVN\TechNet Resources\Samples\PPT Graphics\Windows Illustration Icons\Computer.png"/>
            <p:cNvPicPr>
              <a:picLocks noChangeAspect="1" noChangeArrowheads="1"/>
            </p:cNvPicPr>
            <p:nvPr/>
          </p:nvPicPr>
          <p:blipFill>
            <a:blip r:embed="rId4"/>
            <a:srcRect/>
            <a:stretch>
              <a:fillRect/>
            </a:stretch>
          </p:blipFill>
          <p:spPr bwMode="auto">
            <a:xfrm>
              <a:off x="-2281440" y="1544841"/>
              <a:ext cx="1072608" cy="1072478"/>
            </a:xfrm>
            <a:prstGeom prst="rect">
              <a:avLst/>
            </a:prstGeom>
            <a:noFill/>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2514695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847528" y="115888"/>
            <a:ext cx="8640960" cy="792162"/>
          </a:xfrm>
        </p:spPr>
        <p:txBody>
          <a:bodyPr/>
          <a:lstStyle/>
          <a:p>
            <a:pPr>
              <a:defRPr/>
            </a:pPr>
            <a:r>
              <a:rPr lang="en-US" sz="3200" kern="0" dirty="0" err="1">
                <a:solidFill>
                  <a:srgbClr val="FFFF99"/>
                </a:solidFill>
              </a:rPr>
              <a:t>Configuración</a:t>
            </a:r>
            <a:r>
              <a:rPr lang="en-US" sz="3200" kern="0" dirty="0">
                <a:solidFill>
                  <a:srgbClr val="FFFF99"/>
                </a:solidFill>
              </a:rPr>
              <a:t> de </a:t>
            </a:r>
            <a:r>
              <a:rPr lang="en-US" sz="3200" kern="0" dirty="0" err="1">
                <a:solidFill>
                  <a:srgbClr val="FFFF99"/>
                </a:solidFill>
              </a:rPr>
              <a:t>Permisos</a:t>
            </a:r>
            <a:r>
              <a:rPr lang="en-US" sz="3200" kern="0" dirty="0">
                <a:solidFill>
                  <a:srgbClr val="FFFF99"/>
                </a:solidFill>
              </a:rPr>
              <a:t> para </a:t>
            </a:r>
            <a:r>
              <a:rPr lang="en-US" sz="3200" kern="0" dirty="0" err="1">
                <a:solidFill>
                  <a:srgbClr val="FFFF99"/>
                </a:solidFill>
              </a:rPr>
              <a:t>las</a:t>
            </a:r>
            <a:r>
              <a:rPr lang="en-US" sz="3200" kern="0" dirty="0">
                <a:solidFill>
                  <a:srgbClr val="FFFF99"/>
                </a:solidFill>
              </a:rPr>
              <a:t> </a:t>
            </a:r>
            <a:r>
              <a:rPr lang="en-US" sz="3200" kern="0" dirty="0" err="1">
                <a:solidFill>
                  <a:srgbClr val="FFFF99"/>
                </a:solidFill>
              </a:rPr>
              <a:t>Cuentas</a:t>
            </a:r>
            <a:r>
              <a:rPr lang="en-US" sz="3200" kern="0" dirty="0">
                <a:solidFill>
                  <a:srgbClr val="FFFF99"/>
                </a:solidFill>
              </a:rPr>
              <a:t> de </a:t>
            </a:r>
            <a:r>
              <a:rPr lang="en-US" sz="3200" kern="0" dirty="0" err="1">
                <a:solidFill>
                  <a:srgbClr val="FFFF99"/>
                </a:solidFill>
              </a:rPr>
              <a:t>Servicio</a:t>
            </a:r>
            <a:endParaRPr lang="en-US" sz="3200" kern="0" dirty="0">
              <a:solidFill>
                <a:srgbClr val="FFFF99"/>
              </a:solidFill>
            </a:endParaRPr>
          </a:p>
        </p:txBody>
      </p:sp>
      <p:sp>
        <p:nvSpPr>
          <p:cNvPr id="179203" name="179202 Forma"/>
          <p:cNvSpPr>
            <a:spLocks noGrp="1" noChangeArrowheads="1"/>
          </p:cNvSpPr>
          <p:nvPr>
            <p:ph type="body" idx="4294967295"/>
          </p:nvPr>
        </p:nvSpPr>
        <p:spPr>
          <a:xfrm>
            <a:off x="1986533" y="1052736"/>
            <a:ext cx="8357939" cy="5256584"/>
          </a:xfrm>
        </p:spPr>
        <p:txBody>
          <a:bodyPr/>
          <a:lstStyle/>
          <a:p>
            <a:r>
              <a:rPr lang="es-MX" sz="2000" dirty="0"/>
              <a:t>Por </a:t>
            </a:r>
            <a:r>
              <a:rPr lang="es-MX" sz="2000" dirty="0"/>
              <a:t>cada carpeta </a:t>
            </a:r>
            <a:r>
              <a:rPr lang="es-MX" sz="2000" dirty="0" err="1">
                <a:solidFill>
                  <a:srgbClr val="FFFF00"/>
                </a:solidFill>
              </a:rPr>
              <a:t>wwwroot</a:t>
            </a:r>
            <a:r>
              <a:rPr lang="es-MX" sz="2000" dirty="0">
                <a:solidFill>
                  <a:srgbClr val="FFFF00"/>
                </a:solidFill>
              </a:rPr>
              <a:t> de cada sitio web</a:t>
            </a:r>
            <a:r>
              <a:rPr lang="es-MX" sz="2000" dirty="0"/>
              <a:t>, vamos a configurar con </a:t>
            </a:r>
            <a:r>
              <a:rPr lang="es-MX" sz="2000" dirty="0">
                <a:solidFill>
                  <a:srgbClr val="FFFF00"/>
                </a:solidFill>
              </a:rPr>
              <a:t>derechos de lectura </a:t>
            </a:r>
            <a:r>
              <a:rPr lang="es-MX" sz="2000" dirty="0"/>
              <a:t>al </a:t>
            </a:r>
            <a:r>
              <a:rPr lang="es-MX" sz="2000" dirty="0"/>
              <a:t>usuario. </a:t>
            </a:r>
            <a:r>
              <a:rPr lang="es-MX" sz="2000" dirty="0"/>
              <a:t>Por ejemplo, para el sitio web “sitio1.com”, carpeta “</a:t>
            </a:r>
            <a:r>
              <a:rPr lang="es-MX" sz="2000" dirty="0" err="1"/>
              <a:t>wwwroot</a:t>
            </a:r>
            <a:r>
              <a:rPr lang="es-MX" sz="2000" dirty="0"/>
              <a:t>”, tenemos el usuario “iis_sitio1.com”:</a:t>
            </a:r>
            <a:endParaRPr lang="es-ES" sz="1600" b="1" dirty="0">
              <a:solidFill>
                <a:srgbClr val="FFFF00"/>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80" y="2137849"/>
            <a:ext cx="5328592" cy="4531511"/>
          </a:xfrm>
          <a:prstGeom prst="rect">
            <a:avLst/>
          </a:prstGeom>
        </p:spPr>
      </p:pic>
    </p:spTree>
    <p:extLst>
      <p:ext uri="{BB962C8B-B14F-4D97-AF65-F5344CB8AC3E}">
        <p14:creationId xmlns:p14="http://schemas.microsoft.com/office/powerpoint/2010/main" val="28085646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idx="4294967295"/>
          </p:nvPr>
        </p:nvSpPr>
        <p:spPr>
          <a:xfrm>
            <a:off x="1981200" y="115888"/>
            <a:ext cx="8229600" cy="792162"/>
          </a:xfrm>
        </p:spPr>
        <p:txBody>
          <a:bodyPr/>
          <a:lstStyle/>
          <a:p>
            <a:pPr>
              <a:defRPr/>
            </a:pPr>
            <a:r>
              <a:rPr lang="es-ES" kern="0">
                <a:solidFill>
                  <a:srgbClr val="FFFF99"/>
                </a:solidFill>
                <a:latin typeface="+mj-lt"/>
              </a:rPr>
              <a:t>Introducción a IIS 7.0</a:t>
            </a:r>
            <a:endParaRPr lang="es-ES_tradnl" kern="0">
              <a:solidFill>
                <a:srgbClr val="FFFF99"/>
              </a:solidFill>
              <a:latin typeface="+mj-lt"/>
            </a:endParaRPr>
          </a:p>
        </p:txBody>
      </p:sp>
      <p:sp>
        <p:nvSpPr>
          <p:cNvPr id="220163" name="Text Placeholder 2"/>
          <p:cNvSpPr>
            <a:spLocks noGrp="1"/>
          </p:cNvSpPr>
          <p:nvPr>
            <p:ph type="body" idx="4294967295"/>
          </p:nvPr>
        </p:nvSpPr>
        <p:spPr>
          <a:xfrm>
            <a:off x="1981200" y="1295400"/>
            <a:ext cx="8229600" cy="4294188"/>
          </a:xfrm>
        </p:spPr>
        <p:txBody>
          <a:bodyPr/>
          <a:lstStyle/>
          <a:p>
            <a:pPr>
              <a:lnSpc>
                <a:spcPct val="90000"/>
              </a:lnSpc>
            </a:pPr>
            <a:r>
              <a:rPr lang="es-ES_tradnl" altLang="es-ES"/>
              <a:t>Basado en:</a:t>
            </a:r>
          </a:p>
          <a:p>
            <a:pPr lvl="1">
              <a:lnSpc>
                <a:spcPct val="90000"/>
              </a:lnSpc>
              <a:buFont typeface="Wingdings" panose="05000000000000000000" pitchFamily="2" charset="2"/>
              <a:buChar char="§"/>
            </a:pPr>
            <a:endParaRPr lang="es-ES_tradnl" altLang="es-ES" sz="900">
              <a:solidFill>
                <a:srgbClr val="99FF66"/>
              </a:solidFill>
            </a:endParaRPr>
          </a:p>
          <a:p>
            <a:pPr lvl="1">
              <a:lnSpc>
                <a:spcPct val="90000"/>
              </a:lnSpc>
              <a:buFont typeface="Wingdings" panose="05000000000000000000" pitchFamily="2" charset="2"/>
              <a:buChar char="§"/>
            </a:pPr>
            <a:r>
              <a:rPr lang="es-ES_tradnl" altLang="es-ES">
                <a:solidFill>
                  <a:srgbClr val="99FF66"/>
                </a:solidFill>
              </a:rPr>
              <a:t>La potencia y seguridad de IIS 6.0</a:t>
            </a:r>
          </a:p>
          <a:p>
            <a:pPr lvl="2">
              <a:lnSpc>
                <a:spcPct val="90000"/>
              </a:lnSpc>
            </a:pPr>
            <a:r>
              <a:rPr lang="es-ES_tradnl" altLang="es-ES"/>
              <a:t>Seguridad</a:t>
            </a:r>
          </a:p>
          <a:p>
            <a:pPr lvl="2">
              <a:lnSpc>
                <a:spcPct val="90000"/>
              </a:lnSpc>
            </a:pPr>
            <a:r>
              <a:rPr lang="es-ES_tradnl" altLang="es-ES"/>
              <a:t>Confiabilidad</a:t>
            </a:r>
          </a:p>
          <a:p>
            <a:pPr lvl="2">
              <a:lnSpc>
                <a:spcPct val="90000"/>
              </a:lnSpc>
            </a:pPr>
            <a:r>
              <a:rPr lang="es-ES_tradnl" altLang="es-ES"/>
              <a:t>Rendimiento</a:t>
            </a:r>
          </a:p>
          <a:p>
            <a:pPr lvl="2">
              <a:lnSpc>
                <a:spcPct val="90000"/>
              </a:lnSpc>
            </a:pPr>
            <a:endParaRPr lang="es-ES_tradnl" altLang="es-ES" sz="800"/>
          </a:p>
          <a:p>
            <a:pPr lvl="1">
              <a:lnSpc>
                <a:spcPct val="90000"/>
              </a:lnSpc>
              <a:buFont typeface="Wingdings" panose="05000000000000000000" pitchFamily="2" charset="2"/>
              <a:buChar char="§"/>
            </a:pPr>
            <a:r>
              <a:rPr lang="es-ES_tradnl" altLang="es-ES">
                <a:solidFill>
                  <a:srgbClr val="99FF66"/>
                </a:solidFill>
              </a:rPr>
              <a:t>ASP .NET 2.0</a:t>
            </a:r>
          </a:p>
          <a:p>
            <a:pPr lvl="2">
              <a:lnSpc>
                <a:spcPct val="90000"/>
              </a:lnSpc>
            </a:pPr>
            <a:r>
              <a:rPr lang="es-ES_tradnl" altLang="es-ES"/>
              <a:t>Productividad del desarrollador</a:t>
            </a:r>
          </a:p>
          <a:p>
            <a:pPr lvl="2">
              <a:lnSpc>
                <a:spcPct val="90000"/>
              </a:lnSpc>
            </a:pPr>
            <a:r>
              <a:rPr lang="es-ES_tradnl" altLang="es-ES"/>
              <a:t>Extensibilidad total de la plataforma</a:t>
            </a:r>
          </a:p>
          <a:p>
            <a:pPr lvl="2">
              <a:lnSpc>
                <a:spcPct val="90000"/>
              </a:lnSpc>
            </a:pPr>
            <a:r>
              <a:rPr lang="es-ES_tradnl" altLang="es-ES"/>
              <a:t>Poder del desarrollo en .NET</a:t>
            </a:r>
          </a:p>
        </p:txBody>
      </p:sp>
    </p:spTree>
    <p:extLst>
      <p:ext uri="{BB962C8B-B14F-4D97-AF65-F5344CB8AC3E}">
        <p14:creationId xmlns:p14="http://schemas.microsoft.com/office/powerpoint/2010/main" val="3603113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0" name="Picture 2" descr="IIS 7 - 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549275"/>
            <a:ext cx="7685088" cy="558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1376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descr="IIS 7 - 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333376"/>
            <a:ext cx="8116888" cy="589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8365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2" descr="IIS 7 - 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463550"/>
            <a:ext cx="7848600" cy="570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80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idx="4294967295"/>
          </p:nvPr>
        </p:nvSpPr>
        <p:spPr>
          <a:xfrm>
            <a:off x="1981200" y="115888"/>
            <a:ext cx="8229600" cy="792162"/>
          </a:xfrm>
        </p:spPr>
        <p:txBody>
          <a:bodyPr/>
          <a:lstStyle/>
          <a:p>
            <a:pPr>
              <a:defRPr/>
            </a:pPr>
            <a:r>
              <a:rPr lang="es-ES" kern="0">
                <a:solidFill>
                  <a:srgbClr val="FFFF99"/>
                </a:solidFill>
                <a:latin typeface="+mj-lt"/>
              </a:rPr>
              <a:t>Agenda</a:t>
            </a:r>
          </a:p>
        </p:txBody>
      </p:sp>
      <p:sp>
        <p:nvSpPr>
          <p:cNvPr id="13319" name="AutoShape 7"/>
          <p:cNvSpPr>
            <a:spLocks noChangeArrowheads="1"/>
          </p:cNvSpPr>
          <p:nvPr/>
        </p:nvSpPr>
        <p:spPr bwMode="gray">
          <a:xfrm>
            <a:off x="3352800" y="2111375"/>
            <a:ext cx="5410200" cy="457200"/>
          </a:xfrm>
          <a:prstGeom prst="roundRect">
            <a:avLst>
              <a:gd name="adj" fmla="val 49106"/>
            </a:avLst>
          </a:prstGeom>
          <a:solidFill>
            <a:schemeClr val="tx2"/>
          </a:soli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9CD5F4"/>
                </a:solidFill>
              </a:rPr>
              <a:t>2. Instalación de Windows</a:t>
            </a:r>
            <a:endParaRPr lang="es-ES" altLang="es-ES" sz="2400" dirty="0">
              <a:solidFill>
                <a:srgbClr val="9CD5F4"/>
              </a:solidFill>
            </a:endParaRPr>
          </a:p>
        </p:txBody>
      </p:sp>
      <p:sp>
        <p:nvSpPr>
          <p:cNvPr id="13321" name="AutoShape 9"/>
          <p:cNvSpPr>
            <a:spLocks noChangeArrowheads="1"/>
          </p:cNvSpPr>
          <p:nvPr/>
        </p:nvSpPr>
        <p:spPr bwMode="gray">
          <a:xfrm>
            <a:off x="3352800" y="3940175"/>
            <a:ext cx="5410200" cy="457200"/>
          </a:xfrm>
          <a:prstGeom prst="roundRect">
            <a:avLst>
              <a:gd name="adj" fmla="val 49106"/>
            </a:avLst>
          </a:prstGeom>
          <a:solidFill>
            <a:schemeClr val="tx2"/>
          </a:soli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a:solidFill>
                  <a:srgbClr val="9CD5F4"/>
                </a:solidFill>
              </a:rPr>
              <a:t>4. Internet Information Services 7.0</a:t>
            </a:r>
            <a:endParaRPr lang="es-ES" altLang="es-ES" sz="2400">
              <a:solidFill>
                <a:srgbClr val="9CD5F4"/>
              </a:solidFill>
            </a:endParaRPr>
          </a:p>
        </p:txBody>
      </p:sp>
      <p:sp>
        <p:nvSpPr>
          <p:cNvPr id="13322" name="AutoShape 10"/>
          <p:cNvSpPr>
            <a:spLocks noChangeArrowheads="1"/>
          </p:cNvSpPr>
          <p:nvPr/>
        </p:nvSpPr>
        <p:spPr bwMode="gray">
          <a:xfrm>
            <a:off x="3359150" y="4865688"/>
            <a:ext cx="5410200" cy="457200"/>
          </a:xfrm>
          <a:prstGeom prst="roundRect">
            <a:avLst>
              <a:gd name="adj" fmla="val 49106"/>
            </a:avLst>
          </a:prstGeom>
          <a:solidFill>
            <a:schemeClr val="tx2"/>
          </a:soli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a:solidFill>
                  <a:srgbClr val="9CD5F4"/>
                </a:solidFill>
              </a:rPr>
              <a:t>5. Virtualización</a:t>
            </a:r>
            <a:endParaRPr lang="es-ES" altLang="es-ES" sz="2400">
              <a:solidFill>
                <a:srgbClr val="9CD5F4"/>
              </a:solidFill>
            </a:endParaRPr>
          </a:p>
        </p:txBody>
      </p:sp>
      <p:sp>
        <p:nvSpPr>
          <p:cNvPr id="13323" name="AutoShape 11"/>
          <p:cNvSpPr>
            <a:spLocks noChangeArrowheads="1"/>
          </p:cNvSpPr>
          <p:nvPr/>
        </p:nvSpPr>
        <p:spPr bwMode="gray">
          <a:xfrm>
            <a:off x="3359150" y="5780088"/>
            <a:ext cx="5410200" cy="457200"/>
          </a:xfrm>
          <a:prstGeom prst="roundRect">
            <a:avLst>
              <a:gd name="adj" fmla="val 49106"/>
            </a:avLst>
          </a:prstGeom>
          <a:solidFill>
            <a:schemeClr val="tx2"/>
          </a:soli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a:solidFill>
                  <a:srgbClr val="9CD5F4"/>
                </a:solidFill>
              </a:rPr>
              <a:t>6. Windows Power Shell</a:t>
            </a:r>
            <a:endParaRPr lang="es-ES" altLang="es-ES" sz="2400">
              <a:solidFill>
                <a:srgbClr val="9CD5F4"/>
              </a:solidFill>
            </a:endParaRPr>
          </a:p>
        </p:txBody>
      </p:sp>
      <p:sp>
        <p:nvSpPr>
          <p:cNvPr id="9" name="AutoShape 7"/>
          <p:cNvSpPr>
            <a:spLocks noChangeArrowheads="1"/>
          </p:cNvSpPr>
          <p:nvPr/>
        </p:nvSpPr>
        <p:spPr bwMode="gray">
          <a:xfrm>
            <a:off x="3359150" y="1281112"/>
            <a:ext cx="5410200" cy="457200"/>
          </a:xfrm>
          <a:prstGeom prst="roundRect">
            <a:avLst>
              <a:gd name="adj" fmla="val 49106"/>
            </a:avLst>
          </a:prstGeom>
          <a:solidFill>
            <a:schemeClr val="tx2"/>
          </a:soli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9CD5F4"/>
                </a:solidFill>
              </a:rPr>
              <a:t>2. Instalación de Windows</a:t>
            </a:r>
            <a:endParaRPr lang="es-ES" altLang="es-ES" sz="2400" dirty="0">
              <a:solidFill>
                <a:srgbClr val="9CD5F4"/>
              </a:solidFill>
            </a:endParaRPr>
          </a:p>
        </p:txBody>
      </p:sp>
      <p:sp>
        <p:nvSpPr>
          <p:cNvPr id="10" name="AutoShape 8"/>
          <p:cNvSpPr>
            <a:spLocks noChangeArrowheads="1"/>
          </p:cNvSpPr>
          <p:nvPr/>
        </p:nvSpPr>
        <p:spPr bwMode="gray">
          <a:xfrm>
            <a:off x="3395020" y="3069274"/>
            <a:ext cx="5410200" cy="457200"/>
          </a:xfrm>
          <a:prstGeom prst="roundRect">
            <a:avLst>
              <a:gd name="adj" fmla="val 49106"/>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s-ES" altLang="es-ES" sz="2400" b="1" dirty="0">
                <a:solidFill>
                  <a:srgbClr val="FFFFFF"/>
                </a:solidFill>
              </a:rPr>
              <a:t>3. Escenario de  Trabajo</a:t>
            </a:r>
            <a:endParaRPr lang="es-ES" altLang="es-ES" sz="2400" dirty="0">
              <a:solidFill>
                <a:srgbClr val="FFFFFF"/>
              </a:solidFill>
            </a:endParaRPr>
          </a:p>
        </p:txBody>
      </p:sp>
    </p:spTree>
    <p:extLst>
      <p:ext uri="{BB962C8B-B14F-4D97-AF65-F5344CB8AC3E}">
        <p14:creationId xmlns:p14="http://schemas.microsoft.com/office/powerpoint/2010/main" val="14201790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79201 Forma"/>
          <p:cNvSpPr>
            <a:spLocks noGrp="1" noChangeArrowheads="1"/>
          </p:cNvSpPr>
          <p:nvPr>
            <p:ph type="title" idx="4294967295"/>
          </p:nvPr>
        </p:nvSpPr>
        <p:spPr>
          <a:xfrm>
            <a:off x="1981200" y="115888"/>
            <a:ext cx="8229600" cy="792162"/>
          </a:xfrm>
        </p:spPr>
        <p:txBody>
          <a:bodyPr/>
          <a:lstStyle/>
          <a:p>
            <a:pPr>
              <a:defRPr/>
            </a:pPr>
            <a:r>
              <a:rPr lang="es-ES" kern="0" dirty="0" smtClean="0">
                <a:solidFill>
                  <a:srgbClr val="FFFF99"/>
                </a:solidFill>
                <a:latin typeface="+mj-lt"/>
              </a:rPr>
              <a:t>Escenario de trabajo</a:t>
            </a:r>
            <a:endParaRPr lang="en-US" kern="0" dirty="0">
              <a:solidFill>
                <a:srgbClr val="FFFF99"/>
              </a:solidFill>
              <a:latin typeface="+mj-lt"/>
            </a:endParaRPr>
          </a:p>
        </p:txBody>
      </p:sp>
      <p:pic>
        <p:nvPicPr>
          <p:cNvPr id="8" name="Imagen 7"/>
          <p:cNvPicPr>
            <a:picLocks noChangeAspect="1"/>
          </p:cNvPicPr>
          <p:nvPr/>
        </p:nvPicPr>
        <p:blipFill>
          <a:blip r:embed="rId2"/>
          <a:stretch>
            <a:fillRect/>
          </a:stretch>
        </p:blipFill>
        <p:spPr>
          <a:xfrm>
            <a:off x="2999657" y="908050"/>
            <a:ext cx="6768751" cy="5546919"/>
          </a:xfrm>
          <a:prstGeom prst="rect">
            <a:avLst/>
          </a:prstGeom>
        </p:spPr>
      </p:pic>
    </p:spTree>
    <p:extLst>
      <p:ext uri="{BB962C8B-B14F-4D97-AF65-F5344CB8AC3E}">
        <p14:creationId xmlns:p14="http://schemas.microsoft.com/office/powerpoint/2010/main" val="27038263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1_Diapositivas de presentación de muestra">
  <a:themeElements>
    <a:clrScheme name="1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fontScheme name="1_Diapositivas de presentación de muestra">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iapositivas de presentación de muestra 1">
        <a:dk1>
          <a:srgbClr val="000066"/>
        </a:dk1>
        <a:lt1>
          <a:srgbClr val="FFFFFF"/>
        </a:lt1>
        <a:dk2>
          <a:srgbClr val="006699"/>
        </a:dk2>
        <a:lt2>
          <a:srgbClr val="EEE378"/>
        </a:lt2>
        <a:accent1>
          <a:srgbClr val="69C828"/>
        </a:accent1>
        <a:accent2>
          <a:srgbClr val="E68B30"/>
        </a:accent2>
        <a:accent3>
          <a:srgbClr val="AAB8CA"/>
        </a:accent3>
        <a:accent4>
          <a:srgbClr val="DADADA"/>
        </a:accent4>
        <a:accent5>
          <a:srgbClr val="B9E0AC"/>
        </a:accent5>
        <a:accent6>
          <a:srgbClr val="D07D2A"/>
        </a:accent6>
        <a:hlink>
          <a:srgbClr val="0FAAE1"/>
        </a:hlink>
        <a:folHlink>
          <a:srgbClr val="547FEA"/>
        </a:folHlink>
      </a:clrScheme>
      <a:clrMap bg1="dk2" tx1="lt1" bg2="dk1" tx2="lt2" accent1="accent1" accent2="accent2" accent3="accent3" accent4="accent4" accent5="accent5" accent6="accent6" hlink="hlink" folHlink="folHlink"/>
    </a:extraClrScheme>
    <a:extraClrScheme>
      <a:clrScheme name="1_Diapositivas de presentación de muestra 2">
        <a:dk1>
          <a:srgbClr val="0F4334"/>
        </a:dk1>
        <a:lt1>
          <a:srgbClr val="FFFFFF"/>
        </a:lt1>
        <a:dk2>
          <a:srgbClr val="43BD4C"/>
        </a:dk2>
        <a:lt2>
          <a:srgbClr val="F0F7BD"/>
        </a:lt2>
        <a:accent1>
          <a:srgbClr val="B2B838"/>
        </a:accent1>
        <a:accent2>
          <a:srgbClr val="E68B30"/>
        </a:accent2>
        <a:accent3>
          <a:srgbClr val="B0DBB2"/>
        </a:accent3>
        <a:accent4>
          <a:srgbClr val="DADADA"/>
        </a:accent4>
        <a:accent5>
          <a:srgbClr val="D5D8AE"/>
        </a:accent5>
        <a:accent6>
          <a:srgbClr val="D07D2A"/>
        </a:accent6>
        <a:hlink>
          <a:srgbClr val="3FB180"/>
        </a:hlink>
        <a:folHlink>
          <a:srgbClr val="3BA7E3"/>
        </a:folHlink>
      </a:clrScheme>
      <a:clrMap bg1="dk2" tx1="lt1" bg2="dk1" tx2="lt2" accent1="accent1" accent2="accent2" accent3="accent3" accent4="accent4" accent5="accent5" accent6="accent6" hlink="hlink" folHlink="folHlink"/>
    </a:extraClrScheme>
    <a:extraClrScheme>
      <a:clrScheme name="1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iapositivas de presentación de muestra">
  <a:themeElements>
    <a:clrScheme name="3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fontScheme name="3_Diapositivas de presentación de muestra">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Diapositivas de presentación de muestra 1">
        <a:dk1>
          <a:srgbClr val="000066"/>
        </a:dk1>
        <a:lt1>
          <a:srgbClr val="FFFFFF"/>
        </a:lt1>
        <a:dk2>
          <a:srgbClr val="006699"/>
        </a:dk2>
        <a:lt2>
          <a:srgbClr val="EEE378"/>
        </a:lt2>
        <a:accent1>
          <a:srgbClr val="69C828"/>
        </a:accent1>
        <a:accent2>
          <a:srgbClr val="E68B30"/>
        </a:accent2>
        <a:accent3>
          <a:srgbClr val="AAB8CA"/>
        </a:accent3>
        <a:accent4>
          <a:srgbClr val="DADADA"/>
        </a:accent4>
        <a:accent5>
          <a:srgbClr val="B9E0AC"/>
        </a:accent5>
        <a:accent6>
          <a:srgbClr val="D07D2A"/>
        </a:accent6>
        <a:hlink>
          <a:srgbClr val="0FAAE1"/>
        </a:hlink>
        <a:folHlink>
          <a:srgbClr val="547FEA"/>
        </a:folHlink>
      </a:clrScheme>
      <a:clrMap bg1="dk2" tx1="lt1" bg2="dk1" tx2="lt2" accent1="accent1" accent2="accent2" accent3="accent3" accent4="accent4" accent5="accent5" accent6="accent6" hlink="hlink" folHlink="folHlink"/>
    </a:extraClrScheme>
    <a:extraClrScheme>
      <a:clrScheme name="3_Diapositivas de presentación de muestra 2">
        <a:dk1>
          <a:srgbClr val="0F4334"/>
        </a:dk1>
        <a:lt1>
          <a:srgbClr val="FFFFFF"/>
        </a:lt1>
        <a:dk2>
          <a:srgbClr val="43BD4C"/>
        </a:dk2>
        <a:lt2>
          <a:srgbClr val="F0F7BD"/>
        </a:lt2>
        <a:accent1>
          <a:srgbClr val="B2B838"/>
        </a:accent1>
        <a:accent2>
          <a:srgbClr val="E68B30"/>
        </a:accent2>
        <a:accent3>
          <a:srgbClr val="B0DBB2"/>
        </a:accent3>
        <a:accent4>
          <a:srgbClr val="DADADA"/>
        </a:accent4>
        <a:accent5>
          <a:srgbClr val="D5D8AE"/>
        </a:accent5>
        <a:accent6>
          <a:srgbClr val="D07D2A"/>
        </a:accent6>
        <a:hlink>
          <a:srgbClr val="3FB180"/>
        </a:hlink>
        <a:folHlink>
          <a:srgbClr val="3BA7E3"/>
        </a:folHlink>
      </a:clrScheme>
      <a:clrMap bg1="dk2" tx1="lt1" bg2="dk1" tx2="lt2" accent1="accent1" accent2="accent2" accent3="accent3" accent4="accent4" accent5="accent5" accent6="accent6" hlink="hlink" folHlink="folHlink"/>
    </a:extraClrScheme>
    <a:extraClrScheme>
      <a:clrScheme name="3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positivas de presentación de muestra">
  <a:themeElements>
    <a:clrScheme name="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fontScheme name="Diapositivas de presentación de muestra">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336699"/>
            </a:gs>
            <a:gs pos="100000">
              <a:srgbClr val="336699">
                <a:gamma/>
                <a:shade val="46275"/>
                <a:invGamma/>
              </a:srgbClr>
            </a:gs>
          </a:gsLst>
          <a:path path="rect">
            <a:fillToRect l="50000" t="50000" r="50000" b="50000"/>
          </a:path>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336699"/>
            </a:gs>
            <a:gs pos="100000">
              <a:srgbClr val="336699">
                <a:gamma/>
                <a:shade val="46275"/>
                <a:invGamma/>
              </a:srgbClr>
            </a:gs>
          </a:gsLst>
          <a:path path="rect">
            <a:fillToRect l="50000" t="50000" r="50000" b="50000"/>
          </a:path>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iapositivas de presentación de muestra 1">
        <a:dk1>
          <a:srgbClr val="000066"/>
        </a:dk1>
        <a:lt1>
          <a:srgbClr val="FFFFFF"/>
        </a:lt1>
        <a:dk2>
          <a:srgbClr val="006699"/>
        </a:dk2>
        <a:lt2>
          <a:srgbClr val="EEE378"/>
        </a:lt2>
        <a:accent1>
          <a:srgbClr val="69C828"/>
        </a:accent1>
        <a:accent2>
          <a:srgbClr val="E68B30"/>
        </a:accent2>
        <a:accent3>
          <a:srgbClr val="AAB8CA"/>
        </a:accent3>
        <a:accent4>
          <a:srgbClr val="DADADA"/>
        </a:accent4>
        <a:accent5>
          <a:srgbClr val="B9E0AC"/>
        </a:accent5>
        <a:accent6>
          <a:srgbClr val="D07D2A"/>
        </a:accent6>
        <a:hlink>
          <a:srgbClr val="0FAAE1"/>
        </a:hlink>
        <a:folHlink>
          <a:srgbClr val="547FEA"/>
        </a:folHlink>
      </a:clrScheme>
      <a:clrMap bg1="dk2" tx1="lt1" bg2="dk1" tx2="lt2" accent1="accent1" accent2="accent2" accent3="accent3" accent4="accent4" accent5="accent5" accent6="accent6" hlink="hlink" folHlink="folHlink"/>
    </a:extraClrScheme>
    <a:extraClrScheme>
      <a:clrScheme name="Diapositivas de presentación de muestra 2">
        <a:dk1>
          <a:srgbClr val="0F4334"/>
        </a:dk1>
        <a:lt1>
          <a:srgbClr val="FFFFFF"/>
        </a:lt1>
        <a:dk2>
          <a:srgbClr val="43BD4C"/>
        </a:dk2>
        <a:lt2>
          <a:srgbClr val="F0F7BD"/>
        </a:lt2>
        <a:accent1>
          <a:srgbClr val="B2B838"/>
        </a:accent1>
        <a:accent2>
          <a:srgbClr val="E68B30"/>
        </a:accent2>
        <a:accent3>
          <a:srgbClr val="B0DBB2"/>
        </a:accent3>
        <a:accent4>
          <a:srgbClr val="DADADA"/>
        </a:accent4>
        <a:accent5>
          <a:srgbClr val="D5D8AE"/>
        </a:accent5>
        <a:accent6>
          <a:srgbClr val="D07D2A"/>
        </a:accent6>
        <a:hlink>
          <a:srgbClr val="3FB180"/>
        </a:hlink>
        <a:folHlink>
          <a:srgbClr val="3BA7E3"/>
        </a:folHlink>
      </a:clrScheme>
      <a:clrMap bg1="dk2" tx1="lt1" bg2="dk1" tx2="lt2" accent1="accent1" accent2="accent2" accent3="accent3" accent4="accent4" accent5="accent5" accent6="accent6" hlink="hlink" folHlink="folHlink"/>
    </a:extraClrScheme>
    <a:extraClrScheme>
      <a:clrScheme name="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1089</Words>
  <Application>Microsoft Office PowerPoint</Application>
  <PresentationFormat>Panorámica</PresentationFormat>
  <Paragraphs>157</Paragraphs>
  <Slides>30</Slides>
  <Notes>1</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30</vt:i4>
      </vt:variant>
    </vt:vector>
  </HeadingPairs>
  <TitlesOfParts>
    <vt:vector size="39" baseType="lpstr">
      <vt:lpstr>Arial</vt:lpstr>
      <vt:lpstr>Calibri</vt:lpstr>
      <vt:lpstr>Segoe</vt:lpstr>
      <vt:lpstr>Times New Roman</vt:lpstr>
      <vt:lpstr>Verdana</vt:lpstr>
      <vt:lpstr>Wingdings</vt:lpstr>
      <vt:lpstr>1_Diapositivas de presentación de muestra</vt:lpstr>
      <vt:lpstr>3_Diapositivas de presentación de muestra</vt:lpstr>
      <vt:lpstr>Diapositivas de presentación de muestra</vt:lpstr>
      <vt:lpstr>Microsoft Windows Server 2008  ”Internet Information Services IIS”</vt:lpstr>
      <vt:lpstr>Agenda</vt:lpstr>
      <vt:lpstr>Introducción a IIS 7.0</vt:lpstr>
      <vt:lpstr>Introducción a IIS 7.0</vt:lpstr>
      <vt:lpstr>Presentación de PowerPoint</vt:lpstr>
      <vt:lpstr>Presentación de PowerPoint</vt:lpstr>
      <vt:lpstr>Presentación de PowerPoint</vt:lpstr>
      <vt:lpstr>Agenda</vt:lpstr>
      <vt:lpstr>Escenario de trabajo</vt:lpstr>
      <vt:lpstr>¿Porque en el negocio HOSTING?</vt:lpstr>
      <vt:lpstr>Presentación de PowerPoint</vt:lpstr>
      <vt:lpstr>Servidor basado en Roles</vt:lpstr>
      <vt:lpstr>Configuración del Servidor</vt:lpstr>
      <vt:lpstr>Configuración del Servidor</vt:lpstr>
      <vt:lpstr>Configuración del Servidor</vt:lpstr>
      <vt:lpstr>Configuración del Servidor</vt:lpstr>
      <vt:lpstr>Configuración del Servidor</vt:lpstr>
      <vt:lpstr>Configuración del Servidor</vt:lpstr>
      <vt:lpstr>Configuración de Publicación de Carpetas</vt:lpstr>
      <vt:lpstr>Configuración de Publicación de Carpetas</vt:lpstr>
      <vt:lpstr>Configuración de Publicación de Carpetas</vt:lpstr>
      <vt:lpstr>Configuración de Publicación de Carpetas</vt:lpstr>
      <vt:lpstr>Configuración de Publicación de Carpetas</vt:lpstr>
      <vt:lpstr>Configuración de Publicación de Carpetas</vt:lpstr>
      <vt:lpstr>Configuración de Publicación de Carpetas</vt:lpstr>
      <vt:lpstr>Creación de Arbol de Directorios</vt:lpstr>
      <vt:lpstr>Configuración de Cuentas de Servicio (Introducción)</vt:lpstr>
      <vt:lpstr>Configuración de Cuentas de Servicio</vt:lpstr>
      <vt:lpstr>Configuración de Cuentas de Servicio</vt:lpstr>
      <vt:lpstr>Configuración de Permisos para las Cuentas de Servicio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Windows Server 2008  ”Internet Information Services IIS”</dc:title>
  <dc:creator>LuisAlberto</dc:creator>
  <cp:lastModifiedBy>LuisAlberto</cp:lastModifiedBy>
  <cp:revision>1</cp:revision>
  <dcterms:created xsi:type="dcterms:W3CDTF">2015-04-23T02:13:36Z</dcterms:created>
  <dcterms:modified xsi:type="dcterms:W3CDTF">2015-04-23T02:13:50Z</dcterms:modified>
</cp:coreProperties>
</file>