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19" r:id="rId7"/>
    <p:sldId id="320" r:id="rId8"/>
    <p:sldId id="262" r:id="rId9"/>
    <p:sldId id="321" r:id="rId10"/>
    <p:sldId id="263" r:id="rId11"/>
    <p:sldId id="322" r:id="rId12"/>
    <p:sldId id="264" r:id="rId13"/>
    <p:sldId id="323" r:id="rId14"/>
    <p:sldId id="265" r:id="rId15"/>
    <p:sldId id="267" r:id="rId16"/>
    <p:sldId id="268" r:id="rId17"/>
    <p:sldId id="269" r:id="rId18"/>
    <p:sldId id="270" r:id="rId19"/>
    <p:sldId id="273" r:id="rId20"/>
    <p:sldId id="275" r:id="rId21"/>
    <p:sldId id="276" r:id="rId22"/>
    <p:sldId id="274" r:id="rId23"/>
    <p:sldId id="277" r:id="rId24"/>
    <p:sldId id="279"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4" r:id="rId60"/>
    <p:sldId id="313" r:id="rId61"/>
    <p:sldId id="315" r:id="rId62"/>
    <p:sldId id="317" r:id="rId63"/>
    <p:sldId id="318" r:id="rId64"/>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8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597819"/>
            <a:ext cx="7772400" cy="1102519"/>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6549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347601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54781"/>
            <a:ext cx="2057400" cy="3290888"/>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54781"/>
            <a:ext cx="6019800" cy="329088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3509687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378738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305176"/>
            <a:ext cx="7772400" cy="1021556"/>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171363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66173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05979"/>
            <a:ext cx="8229600" cy="85725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4855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254334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258352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04787"/>
            <a:ext cx="3008313" cy="871538"/>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175207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3600450"/>
            <a:ext cx="5486400" cy="425054"/>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0D93F74-6AFA-4837-BEF5-8BDCD542209F}" type="datetimeFigureOut">
              <a:rPr lang="es-ES" smtClean="0"/>
              <a:t>25/03/2019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AA81840-BAEC-4F2E-9553-48BA957520DD}" type="slidenum">
              <a:rPr lang="es-ES" smtClean="0"/>
              <a:t>‹Nº›</a:t>
            </a:fld>
            <a:endParaRPr lang="es-ES"/>
          </a:p>
        </p:txBody>
      </p:sp>
    </p:spTree>
    <p:extLst>
      <p:ext uri="{BB962C8B-B14F-4D97-AF65-F5344CB8AC3E}">
        <p14:creationId xmlns:p14="http://schemas.microsoft.com/office/powerpoint/2010/main" val="211502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D93F74-6AFA-4837-BEF5-8BDCD542209F}" type="datetimeFigureOut">
              <a:rPr lang="es-ES" smtClean="0"/>
              <a:t>25/03/2019</a:t>
            </a:fld>
            <a:endParaRPr lang="es-ES"/>
          </a:p>
        </p:txBody>
      </p:sp>
      <p:sp>
        <p:nvSpPr>
          <p:cNvPr id="5" name="4 Marcador de pie de página"/>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AA81840-BAEC-4F2E-9553-48BA957520DD}" type="slidenum">
              <a:rPr lang="es-ES" smtClean="0"/>
              <a:t>‹Nº›</a:t>
            </a:fld>
            <a:endParaRPr lang="es-ES"/>
          </a:p>
        </p:txBody>
      </p:sp>
    </p:spTree>
    <p:extLst>
      <p:ext uri="{BB962C8B-B14F-4D97-AF65-F5344CB8AC3E}">
        <p14:creationId xmlns:p14="http://schemas.microsoft.com/office/powerpoint/2010/main" val="362783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w3.org/TR/html5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dev.w3.org/html5/html-author/" TargetMode="External"/><Relationship Id="rId2" Type="http://schemas.openxmlformats.org/officeDocument/2006/relationships/hyperlink" Target="http://developers.whatwg.org/"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validator.w3.org/"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83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 ..</a:t>
            </a:r>
            <a:endParaRPr lang="es-ES" dirty="0"/>
          </a:p>
        </p:txBody>
      </p:sp>
      <p:sp>
        <p:nvSpPr>
          <p:cNvPr id="3" name="2 Marcador de contenido"/>
          <p:cNvSpPr>
            <a:spLocks noGrp="1"/>
          </p:cNvSpPr>
          <p:nvPr>
            <p:ph idx="1"/>
          </p:nvPr>
        </p:nvSpPr>
        <p:spPr/>
        <p:txBody>
          <a:bodyPr>
            <a:normAutofit fontScale="85000" lnSpcReduction="20000"/>
          </a:bodyPr>
          <a:lstStyle/>
          <a:p>
            <a:r>
              <a:rPr lang="es-ES" dirty="0" smtClean="0"/>
              <a:t>HTML siempre está evolucionando. </a:t>
            </a:r>
          </a:p>
          <a:p>
            <a:r>
              <a:rPr lang="es-ES" dirty="0" smtClean="0"/>
              <a:t>La última revisión de HTML es HTML5, el tema de este curso.</a:t>
            </a:r>
          </a:p>
          <a:p>
            <a:r>
              <a:rPr lang="es-ES" dirty="0" smtClean="0"/>
              <a:t>La especificación oficial para HTML5 </a:t>
            </a:r>
            <a:r>
              <a:rPr lang="es-ES" dirty="0"/>
              <a:t>(</a:t>
            </a:r>
            <a:r>
              <a:rPr lang="es-ES" dirty="0">
                <a:hlinkClick r:id="rId2"/>
              </a:rPr>
              <a:t>https://www.w3.org/TR/html52</a:t>
            </a:r>
            <a:r>
              <a:rPr lang="es-ES" dirty="0" smtClean="0">
                <a:hlinkClick r:id="rId2"/>
              </a:rPr>
              <a:t>/</a:t>
            </a:r>
            <a:r>
              <a:rPr lang="es-ES" dirty="0" smtClean="0"/>
              <a:t>) </a:t>
            </a:r>
            <a:r>
              <a:rPr lang="es-ES" dirty="0"/>
              <a:t>describe </a:t>
            </a:r>
            <a:r>
              <a:rPr lang="es-ES" dirty="0" smtClean="0"/>
              <a:t>una gran cantidad de nuevas características que permiten a los desarrolladores web crear sitios web que son más rápidos y más inteligentes que los que podrían construir utilizando versiones anteriores de HTML. </a:t>
            </a:r>
          </a:p>
        </p:txBody>
      </p:sp>
    </p:spTree>
    <p:extLst>
      <p:ext uri="{BB962C8B-B14F-4D97-AF65-F5344CB8AC3E}">
        <p14:creationId xmlns:p14="http://schemas.microsoft.com/office/powerpoint/2010/main" val="315473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 ..</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Estas </a:t>
            </a:r>
            <a:r>
              <a:rPr lang="es-ES" dirty="0" smtClean="0"/>
              <a:t>nuevas características </a:t>
            </a:r>
            <a:r>
              <a:rPr lang="es-ES" dirty="0" smtClean="0"/>
              <a:t>incluyen:</a:t>
            </a:r>
          </a:p>
          <a:p>
            <a:pPr lvl="1"/>
            <a:r>
              <a:rPr lang="es-ES" b="1" i="1" dirty="0" err="1" smtClean="0">
                <a:solidFill>
                  <a:srgbClr val="FF0000"/>
                </a:solidFill>
                <a:effectLst>
                  <a:glow rad="139700">
                    <a:schemeClr val="accent6">
                      <a:satMod val="175000"/>
                      <a:alpha val="40000"/>
                    </a:schemeClr>
                  </a:glow>
                </a:effectLst>
              </a:rPr>
              <a:t>LocalStorage</a:t>
            </a:r>
            <a:r>
              <a:rPr lang="es-ES" dirty="0" smtClean="0"/>
              <a:t> </a:t>
            </a:r>
            <a:r>
              <a:rPr lang="es-ES" dirty="0" smtClean="0"/>
              <a:t>(que permite a los desarrolladores almacenar datos en la computadora del usuario) </a:t>
            </a:r>
            <a:endParaRPr lang="es-ES" dirty="0" smtClean="0"/>
          </a:p>
          <a:p>
            <a:pPr lvl="1"/>
            <a:r>
              <a:rPr lang="es-ES" dirty="0" smtClean="0"/>
              <a:t>HTML5 </a:t>
            </a:r>
            <a:r>
              <a:rPr lang="es-ES" dirty="0" smtClean="0"/>
              <a:t>Video (que permite la reproducción de video en su navegador web sin necesidad de un complemento como Flash), </a:t>
            </a:r>
            <a:endParaRPr lang="es-ES" dirty="0" smtClean="0"/>
          </a:p>
          <a:p>
            <a:pPr lvl="1"/>
            <a:r>
              <a:rPr lang="es-ES" dirty="0" smtClean="0"/>
              <a:t>nuevos </a:t>
            </a:r>
            <a:r>
              <a:rPr lang="es-ES" dirty="0" smtClean="0"/>
              <a:t>elementos </a:t>
            </a:r>
            <a:r>
              <a:rPr lang="es-ES" dirty="0" smtClean="0"/>
              <a:t>interactivos:</a:t>
            </a:r>
          </a:p>
          <a:p>
            <a:pPr lvl="2"/>
            <a:r>
              <a:rPr lang="es-ES" dirty="0" smtClean="0"/>
              <a:t>selector </a:t>
            </a:r>
            <a:r>
              <a:rPr lang="es-ES" dirty="0" smtClean="0"/>
              <a:t>de fechas </a:t>
            </a:r>
            <a:endParaRPr lang="es-ES" dirty="0" smtClean="0"/>
          </a:p>
          <a:p>
            <a:pPr lvl="2"/>
            <a:r>
              <a:rPr lang="es-ES" dirty="0" smtClean="0"/>
              <a:t>deslizadores</a:t>
            </a:r>
            <a:endParaRPr lang="es-ES" dirty="0" smtClean="0"/>
          </a:p>
        </p:txBody>
      </p:sp>
    </p:spTree>
    <p:extLst>
      <p:ext uri="{BB962C8B-B14F-4D97-AF65-F5344CB8AC3E}">
        <p14:creationId xmlns:p14="http://schemas.microsoft.com/office/powerpoint/2010/main" val="60058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 ..</a:t>
            </a:r>
            <a:endParaRPr lang="es-ES" dirty="0"/>
          </a:p>
        </p:txBody>
      </p:sp>
      <p:sp>
        <p:nvSpPr>
          <p:cNvPr id="3" name="2 Marcador de contenido"/>
          <p:cNvSpPr>
            <a:spLocks noGrp="1"/>
          </p:cNvSpPr>
          <p:nvPr>
            <p:ph idx="1"/>
          </p:nvPr>
        </p:nvSpPr>
        <p:spPr/>
        <p:txBody>
          <a:bodyPr>
            <a:normAutofit fontScale="92500"/>
          </a:bodyPr>
          <a:lstStyle/>
          <a:p>
            <a:r>
              <a:rPr lang="es-ES" dirty="0" smtClean="0"/>
              <a:t>El término HTML5 se ha convertido en una especie de palabra de moda en los últimos años, utilizado por clientes, jefes y desarrolladores para describir lo que viene a continuación en el viaje de las tecnologías web.</a:t>
            </a:r>
          </a:p>
          <a:p>
            <a:r>
              <a:rPr lang="es-ES" dirty="0" smtClean="0"/>
              <a:t>Aunque este uso es común, no es estrictamente exacto. </a:t>
            </a:r>
          </a:p>
        </p:txBody>
      </p:sp>
    </p:spTree>
    <p:extLst>
      <p:ext uri="{BB962C8B-B14F-4D97-AF65-F5344CB8AC3E}">
        <p14:creationId xmlns:p14="http://schemas.microsoft.com/office/powerpoint/2010/main" val="373585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 ..</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HTML5 </a:t>
            </a:r>
            <a:r>
              <a:rPr lang="es-ES" dirty="0" smtClean="0"/>
              <a:t>es solo una parte de una gran cantidad de estándares que se conocen colectivamente como </a:t>
            </a:r>
            <a:r>
              <a:rPr lang="es-ES" b="1" i="1" dirty="0" smtClean="0">
                <a:solidFill>
                  <a:srgbClr val="FF0000"/>
                </a:solidFill>
                <a:effectLst>
                  <a:glow rad="101600">
                    <a:schemeClr val="accent3">
                      <a:satMod val="175000"/>
                      <a:alpha val="40000"/>
                    </a:schemeClr>
                  </a:glow>
                </a:effectLst>
              </a:rPr>
              <a:t>Nuevas Tecnologías Web Emocionantes (NEWT)</a:t>
            </a:r>
            <a:r>
              <a:rPr lang="es-ES" dirty="0" smtClean="0"/>
              <a:t>. </a:t>
            </a:r>
          </a:p>
          <a:p>
            <a:r>
              <a:rPr lang="es-ES" dirty="0" smtClean="0"/>
              <a:t>Junto con HTML5, NEWT también abarca cosas </a:t>
            </a:r>
            <a:r>
              <a:rPr lang="es-ES" dirty="0" smtClean="0"/>
              <a:t>como:</a:t>
            </a:r>
          </a:p>
          <a:p>
            <a:pPr lvl="1"/>
            <a:r>
              <a:rPr lang="es-ES" dirty="0" err="1" smtClean="0"/>
              <a:t>WebGL</a:t>
            </a:r>
            <a:r>
              <a:rPr lang="es-ES" dirty="0" smtClean="0"/>
              <a:t> </a:t>
            </a:r>
            <a:r>
              <a:rPr lang="es-ES" dirty="0" smtClean="0"/>
              <a:t>(gráficos 3D en el navegador) </a:t>
            </a:r>
            <a:endParaRPr lang="es-ES" dirty="0" smtClean="0"/>
          </a:p>
          <a:p>
            <a:pPr lvl="1"/>
            <a:r>
              <a:rPr lang="es-ES" dirty="0" smtClean="0"/>
              <a:t>y </a:t>
            </a:r>
            <a:r>
              <a:rPr lang="es-ES" dirty="0" err="1" smtClean="0"/>
              <a:t>GeoLocation</a:t>
            </a:r>
            <a:r>
              <a:rPr lang="es-ES" dirty="0" smtClean="0"/>
              <a:t> (encontrar la ubicación de un usuario). </a:t>
            </a:r>
            <a:endParaRPr lang="es-ES" dirty="0" smtClean="0"/>
          </a:p>
          <a:p>
            <a:pPr lvl="2"/>
            <a:r>
              <a:rPr lang="es-ES" dirty="0" smtClean="0"/>
              <a:t>Aunque </a:t>
            </a:r>
            <a:r>
              <a:rPr lang="es-ES" dirty="0" err="1" smtClean="0"/>
              <a:t>GeoLocation</a:t>
            </a:r>
            <a:r>
              <a:rPr lang="es-ES" dirty="0" smtClean="0"/>
              <a:t> no es estrictamente parte de HTML5, lo aprenderás más adelante en este curso porque es tan genial que simplemente no pude omitirlo.</a:t>
            </a:r>
            <a:endParaRPr lang="es-ES" dirty="0"/>
          </a:p>
        </p:txBody>
      </p:sp>
    </p:spTree>
    <p:extLst>
      <p:ext uri="{BB962C8B-B14F-4D97-AF65-F5344CB8AC3E}">
        <p14:creationId xmlns:p14="http://schemas.microsoft.com/office/powerpoint/2010/main" val="311512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 dirty="0" smtClean="0"/>
              <a:t>Herramientas …</a:t>
            </a:r>
            <a:endParaRPr lang="es-ES" dirty="0"/>
          </a:p>
        </p:txBody>
      </p:sp>
      <p:sp>
        <p:nvSpPr>
          <p:cNvPr id="4" name="3 Marcador de contenido"/>
          <p:cNvSpPr>
            <a:spLocks noGrp="1"/>
          </p:cNvSpPr>
          <p:nvPr>
            <p:ph idx="1"/>
          </p:nvPr>
        </p:nvSpPr>
        <p:spPr>
          <a:solidFill>
            <a:schemeClr val="accent5">
              <a:lumMod val="20000"/>
              <a:lumOff val="80000"/>
            </a:schemeClr>
          </a:solidFill>
        </p:spPr>
        <p:txBody>
          <a:bodyPr>
            <a:normAutofit/>
          </a:bodyPr>
          <a:lstStyle/>
          <a:p>
            <a:r>
              <a:rPr lang="es-ES" dirty="0" smtClean="0"/>
              <a:t>Browsers</a:t>
            </a:r>
          </a:p>
          <a:p>
            <a:pPr lvl="1"/>
            <a:r>
              <a:rPr lang="es-ES" dirty="0" smtClean="0"/>
              <a:t>Google</a:t>
            </a:r>
          </a:p>
          <a:p>
            <a:pPr lvl="1"/>
            <a:r>
              <a:rPr lang="es-ES" dirty="0" smtClean="0"/>
              <a:t>Mozilla</a:t>
            </a:r>
          </a:p>
          <a:p>
            <a:pPr lvl="1"/>
            <a:r>
              <a:rPr lang="es-ES" dirty="0" smtClean="0"/>
              <a:t>Apple</a:t>
            </a:r>
          </a:p>
          <a:p>
            <a:pPr lvl="1"/>
            <a:r>
              <a:rPr lang="es-ES" dirty="0" smtClean="0"/>
              <a:t>Microsoft</a:t>
            </a:r>
          </a:p>
          <a:p>
            <a:pPr lvl="1"/>
            <a:r>
              <a:rPr lang="es-ES" dirty="0" smtClean="0"/>
              <a:t>Opera</a:t>
            </a:r>
          </a:p>
        </p:txBody>
      </p:sp>
    </p:spTree>
    <p:extLst>
      <p:ext uri="{BB962C8B-B14F-4D97-AF65-F5344CB8AC3E}">
        <p14:creationId xmlns:p14="http://schemas.microsoft.com/office/powerpoint/2010/main" val="1282834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 dirty="0" smtClean="0"/>
              <a:t>Herramientas …</a:t>
            </a:r>
            <a:endParaRPr lang="es-ES" dirty="0"/>
          </a:p>
        </p:txBody>
      </p:sp>
      <p:sp>
        <p:nvSpPr>
          <p:cNvPr id="4" name="3 Marcador de contenido"/>
          <p:cNvSpPr>
            <a:spLocks noGrp="1"/>
          </p:cNvSpPr>
          <p:nvPr>
            <p:ph idx="1"/>
          </p:nvPr>
        </p:nvSpPr>
        <p:spPr>
          <a:solidFill>
            <a:schemeClr val="accent5">
              <a:lumMod val="20000"/>
              <a:lumOff val="80000"/>
            </a:schemeClr>
          </a:solidFill>
        </p:spPr>
        <p:txBody>
          <a:bodyPr>
            <a:normAutofit/>
          </a:bodyPr>
          <a:lstStyle/>
          <a:p>
            <a:r>
              <a:rPr lang="es-ES" dirty="0" smtClean="0"/>
              <a:t>Editores de texto</a:t>
            </a:r>
          </a:p>
          <a:p>
            <a:pPr lvl="1"/>
            <a:r>
              <a:rPr lang="es-ES" dirty="0" err="1" smtClean="0"/>
              <a:t>SublimeText</a:t>
            </a:r>
            <a:r>
              <a:rPr lang="es-ES" dirty="0" smtClean="0"/>
              <a:t> (versión portable)</a:t>
            </a:r>
            <a:endParaRPr lang="es-ES" dirty="0" smtClean="0"/>
          </a:p>
          <a:p>
            <a:pPr lvl="1"/>
            <a:r>
              <a:rPr lang="es-ES" dirty="0" err="1" smtClean="0"/>
              <a:t>TextWrangler</a:t>
            </a:r>
            <a:endParaRPr lang="es-ES" dirty="0" smtClean="0"/>
          </a:p>
          <a:p>
            <a:pPr lvl="1"/>
            <a:r>
              <a:rPr lang="es-ES" dirty="0" err="1" smtClean="0"/>
              <a:t>Notepad</a:t>
            </a:r>
            <a:r>
              <a:rPr lang="es-ES" dirty="0" smtClean="0"/>
              <a:t>++</a:t>
            </a:r>
          </a:p>
          <a:p>
            <a:pPr lvl="1"/>
            <a:r>
              <a:rPr lang="es-ES" dirty="0" err="1" smtClean="0"/>
              <a:t>gedit</a:t>
            </a:r>
            <a:endParaRPr lang="es-ES" dirty="0" smtClean="0"/>
          </a:p>
          <a:p>
            <a:pPr lvl="1"/>
            <a:endParaRPr lang="es-ES" dirty="0"/>
          </a:p>
        </p:txBody>
      </p:sp>
    </p:spTree>
    <p:extLst>
      <p:ext uri="{BB962C8B-B14F-4D97-AF65-F5344CB8AC3E}">
        <p14:creationId xmlns:p14="http://schemas.microsoft.com/office/powerpoint/2010/main" val="18087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5">
              <a:lumMod val="20000"/>
              <a:lumOff val="80000"/>
            </a:schemeClr>
          </a:solidFill>
        </p:spPr>
        <p:txBody>
          <a:bodyPr/>
          <a:lstStyle/>
          <a:p>
            <a:r>
              <a:rPr lang="es-ES" dirty="0" smtClean="0"/>
              <a:t>Herramientas</a:t>
            </a:r>
            <a:endParaRPr lang="es-ES" dirty="0"/>
          </a:p>
        </p:txBody>
      </p:sp>
      <p:sp>
        <p:nvSpPr>
          <p:cNvPr id="4" name="3 Marcador de contenido"/>
          <p:cNvSpPr>
            <a:spLocks noGrp="1"/>
          </p:cNvSpPr>
          <p:nvPr>
            <p:ph idx="1"/>
          </p:nvPr>
        </p:nvSpPr>
        <p:spPr>
          <a:solidFill>
            <a:schemeClr val="accent5">
              <a:lumMod val="20000"/>
              <a:lumOff val="80000"/>
            </a:schemeClr>
          </a:solidFill>
        </p:spPr>
        <p:txBody>
          <a:bodyPr>
            <a:normAutofit lnSpcReduction="10000"/>
          </a:bodyPr>
          <a:lstStyle/>
          <a:p>
            <a:r>
              <a:rPr lang="es-ES" dirty="0" err="1" smtClean="0"/>
              <a:t>Developer</a:t>
            </a:r>
            <a:r>
              <a:rPr lang="es-ES" dirty="0" smtClean="0"/>
              <a:t> Tools</a:t>
            </a:r>
          </a:p>
          <a:p>
            <a:pPr lvl="1"/>
            <a:r>
              <a:rPr lang="es-ES" dirty="0" err="1"/>
              <a:t>Chrome</a:t>
            </a:r>
            <a:r>
              <a:rPr lang="es-ES" dirty="0"/>
              <a:t> </a:t>
            </a:r>
            <a:r>
              <a:rPr lang="es-ES" dirty="0" err="1"/>
              <a:t>Developer</a:t>
            </a:r>
            <a:r>
              <a:rPr lang="es-ES" dirty="0"/>
              <a:t> </a:t>
            </a:r>
            <a:r>
              <a:rPr lang="es-ES" dirty="0" smtClean="0"/>
              <a:t>Tools</a:t>
            </a:r>
          </a:p>
          <a:p>
            <a:pPr lvl="1"/>
            <a:r>
              <a:rPr lang="es-ES" dirty="0" err="1" smtClean="0"/>
              <a:t>Firebug</a:t>
            </a:r>
            <a:r>
              <a:rPr lang="es-ES" dirty="0" smtClean="0"/>
              <a:t> </a:t>
            </a:r>
            <a:r>
              <a:rPr lang="es-ES" dirty="0" err="1"/>
              <a:t>for</a:t>
            </a:r>
            <a:r>
              <a:rPr lang="es-ES" dirty="0"/>
              <a:t> </a:t>
            </a:r>
            <a:r>
              <a:rPr lang="es-ES" dirty="0" smtClean="0"/>
              <a:t>Firefox</a:t>
            </a:r>
          </a:p>
          <a:p>
            <a:pPr lvl="1"/>
            <a:r>
              <a:rPr lang="es-ES" dirty="0" err="1"/>
              <a:t>Dragonfly</a:t>
            </a:r>
            <a:r>
              <a:rPr lang="es-ES" dirty="0"/>
              <a:t> </a:t>
            </a:r>
            <a:r>
              <a:rPr lang="es-ES" dirty="0" err="1"/>
              <a:t>for</a:t>
            </a:r>
            <a:r>
              <a:rPr lang="es-ES" dirty="0"/>
              <a:t> </a:t>
            </a:r>
            <a:r>
              <a:rPr lang="es-ES" dirty="0" smtClean="0"/>
              <a:t>Opera</a:t>
            </a:r>
          </a:p>
          <a:p>
            <a:pPr lvl="1"/>
            <a:r>
              <a:rPr lang="es-ES" dirty="0"/>
              <a:t>Web Inspector in </a:t>
            </a:r>
            <a:r>
              <a:rPr lang="es-ES" dirty="0" smtClean="0"/>
              <a:t>Safari</a:t>
            </a:r>
          </a:p>
          <a:p>
            <a:pPr lvl="1"/>
            <a:r>
              <a:rPr lang="es-ES" dirty="0"/>
              <a:t>IE </a:t>
            </a:r>
            <a:r>
              <a:rPr lang="es-ES" dirty="0" err="1"/>
              <a:t>Developer</a:t>
            </a:r>
            <a:r>
              <a:rPr lang="es-ES" dirty="0"/>
              <a:t> Tools</a:t>
            </a:r>
            <a:endParaRPr lang="es-ES" dirty="0" smtClean="0"/>
          </a:p>
          <a:p>
            <a:pPr marL="457200" lvl="1" indent="0">
              <a:buNone/>
            </a:pPr>
            <a:r>
              <a:rPr lang="es-ES" dirty="0" smtClean="0"/>
              <a:t>	</a:t>
            </a:r>
            <a:endParaRPr lang="es-ES" dirty="0"/>
          </a:p>
        </p:txBody>
      </p:sp>
    </p:spTree>
    <p:extLst>
      <p:ext uri="{BB962C8B-B14F-4D97-AF65-F5344CB8AC3E}">
        <p14:creationId xmlns:p14="http://schemas.microsoft.com/office/powerpoint/2010/main" val="3086005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Mi primera vez</a:t>
            </a:r>
            <a:endParaRPr lang="es-ES" dirty="0"/>
          </a:p>
        </p:txBody>
      </p:sp>
    </p:spTree>
    <p:extLst>
      <p:ext uri="{BB962C8B-B14F-4D97-AF65-F5344CB8AC3E}">
        <p14:creationId xmlns:p14="http://schemas.microsoft.com/office/powerpoint/2010/main" val="1422413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350" y="987574"/>
            <a:ext cx="9184350" cy="329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lecha derecha"/>
          <p:cNvSpPr/>
          <p:nvPr/>
        </p:nvSpPr>
        <p:spPr>
          <a:xfrm>
            <a:off x="827584" y="3507854"/>
            <a:ext cx="1224136" cy="771550"/>
          </a:xfrm>
          <a:prstGeom prst="rightArrow">
            <a:avLst/>
          </a:prstGeom>
          <a:solidFill>
            <a:srgbClr val="FF0000"/>
          </a:solid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5" name="4 Conector recto de flecha"/>
          <p:cNvCxnSpPr/>
          <p:nvPr/>
        </p:nvCxnSpPr>
        <p:spPr>
          <a:xfrm>
            <a:off x="5940152" y="1347614"/>
            <a:ext cx="1368152" cy="792088"/>
          </a:xfrm>
          <a:prstGeom prst="straightConnector1">
            <a:avLst/>
          </a:prstGeom>
          <a:ln w="57150">
            <a:solidFill>
              <a:srgbClr val="FF0000"/>
            </a:solidFill>
            <a:tailEnd type="arrow"/>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300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 y="61913"/>
            <a:ext cx="8870950" cy="50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409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3 Grupo"/>
          <p:cNvGrpSpPr/>
          <p:nvPr/>
        </p:nvGrpSpPr>
        <p:grpSpPr>
          <a:xfrm>
            <a:off x="-36512" y="1059582"/>
            <a:ext cx="9144000" cy="2854083"/>
            <a:chOff x="0" y="1632"/>
            <a:chExt cx="9144000" cy="2854083"/>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32"/>
              <a:ext cx="2267744" cy="28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5308" y="1632"/>
              <a:ext cx="2262676" cy="2831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6683" y="22720"/>
              <a:ext cx="4827317" cy="2832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95450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2445" b="84433"/>
          <a:stretch/>
        </p:blipFill>
        <p:spPr bwMode="auto">
          <a:xfrm>
            <a:off x="7268" y="21604"/>
            <a:ext cx="7999227" cy="3990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398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6077" b="74792"/>
          <a:stretch/>
        </p:blipFill>
        <p:spPr bwMode="auto">
          <a:xfrm>
            <a:off x="251519" y="0"/>
            <a:ext cx="8795619" cy="5020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02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65938" b="69074"/>
          <a:stretch/>
        </p:blipFill>
        <p:spPr bwMode="auto">
          <a:xfrm>
            <a:off x="0" y="0"/>
            <a:ext cx="8842640" cy="4515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lecha izquierda"/>
          <p:cNvSpPr/>
          <p:nvPr/>
        </p:nvSpPr>
        <p:spPr>
          <a:xfrm>
            <a:off x="1835696" y="2257983"/>
            <a:ext cx="2304256" cy="1609911"/>
          </a:xfrm>
          <a:prstGeom prst="leftArrow">
            <a:avLst/>
          </a:prstGeom>
          <a:solidFill>
            <a:srgbClr val="FF0000"/>
          </a:solid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366055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787" t="74548" r="77990" b="10741"/>
          <a:stretch/>
        </p:blipFill>
        <p:spPr bwMode="auto">
          <a:xfrm>
            <a:off x="5508104" y="1995686"/>
            <a:ext cx="3576513"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b="10741"/>
          <a:stretch/>
        </p:blipFill>
        <p:spPr bwMode="auto">
          <a:xfrm>
            <a:off x="0" y="0"/>
            <a:ext cx="5122158"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2 Conector recto de flecha"/>
          <p:cNvCxnSpPr/>
          <p:nvPr/>
        </p:nvCxnSpPr>
        <p:spPr>
          <a:xfrm flipH="1">
            <a:off x="2123728" y="3219822"/>
            <a:ext cx="3384376" cy="1512168"/>
          </a:xfrm>
          <a:prstGeom prst="straightConnector1">
            <a:avLst/>
          </a:prstGeom>
          <a:ln w="57150">
            <a:solidFill>
              <a:srgbClr val="FF0000"/>
            </a:solidFill>
            <a:tailEnd type="arrow"/>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22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33338"/>
            <a:ext cx="901065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2 Conector recto de flecha"/>
          <p:cNvCxnSpPr/>
          <p:nvPr/>
        </p:nvCxnSpPr>
        <p:spPr>
          <a:xfrm flipH="1">
            <a:off x="1835696" y="2859782"/>
            <a:ext cx="1512168" cy="1296144"/>
          </a:xfrm>
          <a:prstGeom prst="straightConnector1">
            <a:avLst/>
          </a:prstGeom>
          <a:ln w="57150">
            <a:solidFill>
              <a:srgbClr val="FF0000"/>
            </a:solidFill>
            <a:tailEnd type="arrow"/>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 name="3 Flecha abajo"/>
          <p:cNvSpPr/>
          <p:nvPr/>
        </p:nvSpPr>
        <p:spPr>
          <a:xfrm>
            <a:off x="6948264" y="3507854"/>
            <a:ext cx="1296144" cy="1224136"/>
          </a:xfrm>
          <a:prstGeom prst="downArrow">
            <a:avLst/>
          </a:prstGeom>
          <a:solidFill>
            <a:srgbClr val="FF0000"/>
          </a:solid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Tree>
    <p:extLst>
      <p:ext uri="{BB962C8B-B14F-4D97-AF65-F5344CB8AC3E}">
        <p14:creationId xmlns:p14="http://schemas.microsoft.com/office/powerpoint/2010/main" val="3333673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854" r="30730" b="81481"/>
          <a:stretch/>
        </p:blipFill>
        <p:spPr bwMode="auto">
          <a:xfrm>
            <a:off x="-7268" y="771550"/>
            <a:ext cx="9219904" cy="2376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lecha derecha"/>
          <p:cNvSpPr/>
          <p:nvPr/>
        </p:nvSpPr>
        <p:spPr>
          <a:xfrm>
            <a:off x="1619672" y="1635646"/>
            <a:ext cx="1944216" cy="1872208"/>
          </a:xfrm>
          <a:prstGeom prst="rightArrow">
            <a:avLst/>
          </a:prstGeom>
          <a:solidFill>
            <a:srgbClr val="FF0000"/>
          </a:solidFill>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cxnSp>
        <p:nvCxnSpPr>
          <p:cNvPr id="4" name="3 Conector recto de flecha"/>
          <p:cNvCxnSpPr/>
          <p:nvPr/>
        </p:nvCxnSpPr>
        <p:spPr>
          <a:xfrm flipV="1">
            <a:off x="3275856" y="3003798"/>
            <a:ext cx="1326828" cy="1368152"/>
          </a:xfrm>
          <a:prstGeom prst="straightConnector1">
            <a:avLst/>
          </a:prstGeom>
          <a:ln w="57150">
            <a:solidFill>
              <a:srgbClr val="FF0000"/>
            </a:solidFill>
            <a:tailEnd type="arrow"/>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12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7500" b="71153"/>
          <a:stretch/>
        </p:blipFill>
        <p:spPr bwMode="auto">
          <a:xfrm>
            <a:off x="-1" y="339502"/>
            <a:ext cx="8943879" cy="429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756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Elementos</a:t>
            </a:r>
            <a:endParaRPr lang="es-ES" dirty="0"/>
          </a:p>
        </p:txBody>
      </p:sp>
    </p:spTree>
    <p:extLst>
      <p:ext uri="{BB962C8B-B14F-4D97-AF65-F5344CB8AC3E}">
        <p14:creationId xmlns:p14="http://schemas.microsoft.com/office/powerpoint/2010/main" val="40392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Elementos …</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Cada elemento esta constituido por una etiqueta (tag) de inicio y una etiqueta de cierre (&lt;/…&gt;)</a:t>
            </a:r>
          </a:p>
          <a:p>
            <a:r>
              <a:rPr lang="es-ES" dirty="0"/>
              <a:t>Varios elementos no tienen etiquetas finales. </a:t>
            </a:r>
            <a:endParaRPr lang="es-ES" dirty="0" smtClean="0"/>
          </a:p>
          <a:p>
            <a:r>
              <a:rPr lang="es-ES" dirty="0" smtClean="0"/>
              <a:t>Estos </a:t>
            </a:r>
            <a:r>
              <a:rPr lang="es-ES" dirty="0"/>
              <a:t>se llaman elementos </a:t>
            </a:r>
            <a:r>
              <a:rPr lang="es-ES" dirty="0" smtClean="0"/>
              <a:t>vacíos (</a:t>
            </a:r>
            <a:r>
              <a:rPr lang="es-ES" dirty="0" err="1" smtClean="0"/>
              <a:t>void</a:t>
            </a:r>
            <a:r>
              <a:rPr lang="es-ES" dirty="0" smtClean="0"/>
              <a:t>). </a:t>
            </a:r>
          </a:p>
          <a:p>
            <a:r>
              <a:rPr lang="es-ES" dirty="0" smtClean="0"/>
              <a:t>Un </a:t>
            </a:r>
            <a:r>
              <a:rPr lang="es-ES" dirty="0"/>
              <a:t>elemento vacío no debe contener ningún contenido y, por lo tanto, no tiene una etiqueta final. </a:t>
            </a:r>
            <a:endParaRPr lang="es-ES" dirty="0" smtClean="0"/>
          </a:p>
          <a:p>
            <a:r>
              <a:rPr lang="es-ES" dirty="0" smtClean="0"/>
              <a:t>Señalo </a:t>
            </a:r>
            <a:r>
              <a:rPr lang="es-ES" dirty="0"/>
              <a:t>estos elementos a medida que avanza el </a:t>
            </a:r>
            <a:r>
              <a:rPr lang="es-ES" dirty="0" smtClean="0"/>
              <a:t>curso.</a:t>
            </a:r>
            <a:endParaRPr lang="es-ES" dirty="0"/>
          </a:p>
        </p:txBody>
      </p:sp>
    </p:spTree>
    <p:extLst>
      <p:ext uri="{BB962C8B-B14F-4D97-AF65-F5344CB8AC3E}">
        <p14:creationId xmlns:p14="http://schemas.microsoft.com/office/powerpoint/2010/main" val="4059817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Elementos/</a:t>
            </a:r>
            <a:r>
              <a:rPr lang="es-ES" sz="3600" dirty="0"/>
              <a:t>La Declaración del </a:t>
            </a:r>
            <a:r>
              <a:rPr lang="es-ES" sz="3600" dirty="0" smtClean="0"/>
              <a:t>DOCTYPE …</a:t>
            </a:r>
            <a:endParaRPr lang="es-ES" sz="3600" dirty="0"/>
          </a:p>
        </p:txBody>
      </p:sp>
      <p:sp>
        <p:nvSpPr>
          <p:cNvPr id="3" name="2 Marcador de contenido"/>
          <p:cNvSpPr>
            <a:spLocks noGrp="1"/>
          </p:cNvSpPr>
          <p:nvPr>
            <p:ph idx="1"/>
          </p:nvPr>
        </p:nvSpPr>
        <p:spPr/>
        <p:txBody>
          <a:bodyPr>
            <a:normAutofit/>
          </a:bodyPr>
          <a:lstStyle/>
          <a:p>
            <a:r>
              <a:rPr lang="es-ES" dirty="0" smtClean="0"/>
              <a:t>Eche </a:t>
            </a:r>
            <a:r>
              <a:rPr lang="es-ES" dirty="0"/>
              <a:t>un vistazo a la primera línea del código:</a:t>
            </a:r>
          </a:p>
          <a:p>
            <a:r>
              <a:rPr lang="es-ES" dirty="0"/>
              <a:t>&lt;! DOCTYPE </a:t>
            </a:r>
            <a:r>
              <a:rPr lang="es-ES" dirty="0" err="1"/>
              <a:t>html</a:t>
            </a:r>
            <a:r>
              <a:rPr lang="es-ES" dirty="0"/>
              <a:t>&gt;</a:t>
            </a:r>
          </a:p>
          <a:p>
            <a:r>
              <a:rPr lang="es-ES" dirty="0"/>
              <a:t>El DOCTYPE es un pequeño fragmento de código que se debe colocar al comienzo de cada página web para indicar con qué estándar cumple la página correspondiente. </a:t>
            </a:r>
            <a:endParaRPr lang="es-ES" dirty="0" smtClean="0"/>
          </a:p>
        </p:txBody>
      </p:sp>
    </p:spTree>
    <p:extLst>
      <p:ext uri="{BB962C8B-B14F-4D97-AF65-F5344CB8AC3E}">
        <p14:creationId xmlns:p14="http://schemas.microsoft.com/office/powerpoint/2010/main" val="340192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solidFill>
            <a:srgbClr val="92D050"/>
          </a:solidFill>
        </p:spPr>
        <p:txBody>
          <a:bodyPr/>
          <a:lstStyle/>
          <a:p>
            <a:r>
              <a:rPr lang="es-ES" dirty="0" smtClean="0"/>
              <a:t>HTML5</a:t>
            </a:r>
            <a:endParaRPr lang="es-ES" dirty="0"/>
          </a:p>
        </p:txBody>
      </p:sp>
      <p:sp>
        <p:nvSpPr>
          <p:cNvPr id="4" name="3 Subtítulo"/>
          <p:cNvSpPr>
            <a:spLocks noGrp="1"/>
          </p:cNvSpPr>
          <p:nvPr>
            <p:ph type="subTitle" idx="1"/>
          </p:nvPr>
        </p:nvSpPr>
        <p:spPr>
          <a:solidFill>
            <a:srgbClr val="92D050"/>
          </a:solidFill>
        </p:spPr>
        <p:txBody>
          <a:bodyPr/>
          <a:lstStyle/>
          <a:p>
            <a:r>
              <a:rPr lang="es-ES" dirty="0" smtClean="0"/>
              <a:t>Introducción</a:t>
            </a:r>
            <a:endParaRPr lang="es-ES" dirty="0"/>
          </a:p>
        </p:txBody>
      </p:sp>
    </p:spTree>
    <p:extLst>
      <p:ext uri="{BB962C8B-B14F-4D97-AF65-F5344CB8AC3E}">
        <p14:creationId xmlns:p14="http://schemas.microsoft.com/office/powerpoint/2010/main" val="3261582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Elementos/</a:t>
            </a:r>
            <a:r>
              <a:rPr lang="es-ES" sz="3600" dirty="0"/>
              <a:t>La Declaración del </a:t>
            </a:r>
            <a:r>
              <a:rPr lang="es-ES" sz="3600" dirty="0" smtClean="0"/>
              <a:t>DOCTYPE</a:t>
            </a:r>
            <a:endParaRPr lang="es-ES" sz="3600" dirty="0"/>
          </a:p>
        </p:txBody>
      </p:sp>
      <p:sp>
        <p:nvSpPr>
          <p:cNvPr id="3" name="2 Marcador de contenido"/>
          <p:cNvSpPr>
            <a:spLocks noGrp="1"/>
          </p:cNvSpPr>
          <p:nvPr>
            <p:ph idx="1"/>
          </p:nvPr>
        </p:nvSpPr>
        <p:spPr/>
        <p:txBody>
          <a:bodyPr>
            <a:normAutofit fontScale="77500" lnSpcReduction="20000"/>
          </a:bodyPr>
          <a:lstStyle/>
          <a:p>
            <a:r>
              <a:rPr lang="es-ES" dirty="0" smtClean="0"/>
              <a:t>El </a:t>
            </a:r>
            <a:r>
              <a:rPr lang="es-ES" dirty="0"/>
              <a:t>DOCTYPE en este ejemplo indica que el código es compatible con HTML5.</a:t>
            </a:r>
          </a:p>
          <a:p>
            <a:r>
              <a:rPr lang="es-ES" dirty="0"/>
              <a:t>Cuando abre una página web en su navegador, el navegador busca una declaración DOCTYPE.</a:t>
            </a:r>
          </a:p>
          <a:p>
            <a:r>
              <a:rPr lang="es-ES" dirty="0"/>
              <a:t>Examina el DOCTYPE para decidir si la página está utilizando estándares web modernos, como HTML5, o si fue diseñada para funcionar con navegadores más antiguos. </a:t>
            </a:r>
            <a:endParaRPr lang="es-ES" dirty="0" smtClean="0"/>
          </a:p>
          <a:p>
            <a:r>
              <a:rPr lang="es-ES" dirty="0" smtClean="0"/>
              <a:t>Luego</a:t>
            </a:r>
            <a:r>
              <a:rPr lang="es-ES" dirty="0"/>
              <a:t>, el navegador utiliza esta información para determinar cómo interpretar el código y mostrarlo en la pantalla.</a:t>
            </a:r>
          </a:p>
        </p:txBody>
      </p:sp>
    </p:spTree>
    <p:extLst>
      <p:ext uri="{BB962C8B-B14F-4D97-AF65-F5344CB8AC3E}">
        <p14:creationId xmlns:p14="http://schemas.microsoft.com/office/powerpoint/2010/main" val="4056403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7000" b="-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Atributos </a:t>
            </a:r>
            <a:endParaRPr lang="es-ES" sz="3600" dirty="0"/>
          </a:p>
        </p:txBody>
      </p:sp>
    </p:spTree>
    <p:extLst>
      <p:ext uri="{BB962C8B-B14F-4D97-AF65-F5344CB8AC3E}">
        <p14:creationId xmlns:p14="http://schemas.microsoft.com/office/powerpoint/2010/main" val="1001085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7000" b="-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smtClean="0"/>
              <a:t>Atributos</a:t>
            </a:r>
            <a:endParaRPr lang="es-ES" sz="3600" dirty="0"/>
          </a:p>
        </p:txBody>
      </p:sp>
      <p:sp>
        <p:nvSpPr>
          <p:cNvPr id="3" name="2 Marcador de contenido"/>
          <p:cNvSpPr>
            <a:spLocks noGrp="1"/>
          </p:cNvSpPr>
          <p:nvPr>
            <p:ph idx="1"/>
          </p:nvPr>
        </p:nvSpPr>
        <p:spPr/>
        <p:txBody>
          <a:bodyPr/>
          <a:lstStyle/>
          <a:p>
            <a:r>
              <a:rPr lang="en-US" dirty="0"/>
              <a:t>&lt;</a:t>
            </a:r>
            <a:r>
              <a:rPr lang="en-US" dirty="0" err="1"/>
              <a:t>img</a:t>
            </a:r>
            <a:r>
              <a:rPr lang="en-US" dirty="0"/>
              <a:t> </a:t>
            </a:r>
            <a:r>
              <a:rPr lang="en-US" dirty="0" err="1">
                <a:effectLst>
                  <a:glow rad="139700">
                    <a:schemeClr val="accent2">
                      <a:satMod val="175000"/>
                      <a:alpha val="40000"/>
                    </a:schemeClr>
                  </a:glow>
                </a:effectLst>
              </a:rPr>
              <a:t>src</a:t>
            </a:r>
            <a:r>
              <a:rPr lang="en-US" dirty="0"/>
              <a:t>=”image.jpg” </a:t>
            </a:r>
            <a:r>
              <a:rPr lang="en-US" dirty="0">
                <a:effectLst>
                  <a:glow rad="101600">
                    <a:schemeClr val="accent5">
                      <a:satMod val="175000"/>
                      <a:alpha val="40000"/>
                    </a:schemeClr>
                  </a:glow>
                </a:effectLst>
              </a:rPr>
              <a:t>width</a:t>
            </a:r>
            <a:r>
              <a:rPr lang="en-US" dirty="0"/>
              <a:t>=”300” height=”100</a:t>
            </a:r>
            <a:r>
              <a:rPr lang="en-US" dirty="0" smtClean="0"/>
              <a:t>” </a:t>
            </a:r>
            <a:r>
              <a:rPr lang="en-US" dirty="0" smtClean="0">
                <a:effectLst>
                  <a:glow rad="139700">
                    <a:schemeClr val="accent3">
                      <a:satMod val="175000"/>
                      <a:alpha val="40000"/>
                    </a:schemeClr>
                  </a:glow>
                </a:effectLst>
              </a:rPr>
              <a:t>alt</a:t>
            </a:r>
            <a:r>
              <a:rPr lang="en-US" dirty="0"/>
              <a:t>=”A description of the image</a:t>
            </a:r>
            <a:r>
              <a:rPr lang="en-US" dirty="0" smtClean="0"/>
              <a:t>.”&gt;</a:t>
            </a:r>
          </a:p>
          <a:p>
            <a:r>
              <a:rPr lang="es-ES" dirty="0"/>
              <a:t>&lt;</a:t>
            </a:r>
            <a:r>
              <a:rPr lang="es-ES" dirty="0" err="1"/>
              <a:t>html</a:t>
            </a:r>
            <a:r>
              <a:rPr lang="es-ES" dirty="0"/>
              <a:t> </a:t>
            </a:r>
            <a:r>
              <a:rPr lang="es-ES" b="1" dirty="0" err="1"/>
              <a:t>lang</a:t>
            </a:r>
            <a:r>
              <a:rPr lang="es-ES" b="1" dirty="0"/>
              <a:t>=”en”&gt;</a:t>
            </a:r>
            <a:endParaRPr lang="es-ES" dirty="0"/>
          </a:p>
        </p:txBody>
      </p:sp>
    </p:spTree>
    <p:extLst>
      <p:ext uri="{BB962C8B-B14F-4D97-AF65-F5344CB8AC3E}">
        <p14:creationId xmlns:p14="http://schemas.microsoft.com/office/powerpoint/2010/main" val="1958426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Elementos de </a:t>
            </a:r>
            <a:r>
              <a:rPr lang="es-ES" dirty="0" smtClean="0"/>
              <a:t>anidación …</a:t>
            </a:r>
            <a:endParaRPr lang="es-ES" dirty="0"/>
          </a:p>
        </p:txBody>
      </p:sp>
      <p:sp>
        <p:nvSpPr>
          <p:cNvPr id="3" name="2 Marcador de contenido"/>
          <p:cNvSpPr>
            <a:spLocks noGrp="1"/>
          </p:cNvSpPr>
          <p:nvPr>
            <p:ph idx="1"/>
          </p:nvPr>
        </p:nvSpPr>
        <p:spPr/>
        <p:txBody>
          <a:bodyPr>
            <a:normAutofit fontScale="70000" lnSpcReduction="20000"/>
          </a:bodyPr>
          <a:lstStyle/>
          <a:p>
            <a:r>
              <a:rPr lang="es-ES" dirty="0" smtClean="0"/>
              <a:t>La </a:t>
            </a:r>
            <a:r>
              <a:rPr lang="es-ES" dirty="0"/>
              <a:t>práctica de colocar un elemento dentro de otro se llama anidar. </a:t>
            </a:r>
            <a:endParaRPr lang="es-ES" dirty="0" smtClean="0"/>
          </a:p>
          <a:p>
            <a:r>
              <a:rPr lang="es-ES" dirty="0" smtClean="0"/>
              <a:t>Piense </a:t>
            </a:r>
            <a:r>
              <a:rPr lang="es-ES" dirty="0"/>
              <a:t>en la anidación como un gran diagrama de árbol. </a:t>
            </a:r>
            <a:endParaRPr lang="es-ES" dirty="0" smtClean="0"/>
          </a:p>
          <a:p>
            <a:r>
              <a:rPr lang="es-ES" dirty="0" smtClean="0"/>
              <a:t>Empiezas </a:t>
            </a:r>
            <a:r>
              <a:rPr lang="es-ES" dirty="0"/>
              <a:t>con un elemento (&lt;</a:t>
            </a:r>
            <a:r>
              <a:rPr lang="es-ES" dirty="0" err="1"/>
              <a:t>body</a:t>
            </a:r>
            <a:r>
              <a:rPr lang="es-ES" dirty="0"/>
              <a:t>&gt;); este elemento tiene una serie de otros elementos anidados dentro de él (en su página web, los elementos &lt;p&gt;). </a:t>
            </a:r>
            <a:endParaRPr lang="es-ES" dirty="0" smtClean="0"/>
          </a:p>
          <a:p>
            <a:r>
              <a:rPr lang="es-ES" dirty="0" smtClean="0"/>
              <a:t>Estos </a:t>
            </a:r>
            <a:r>
              <a:rPr lang="es-ES" dirty="0"/>
              <a:t>elementos, a su vez, tienen elementos anidados dentro de ellos, y así sucesivamente. </a:t>
            </a:r>
            <a:endParaRPr lang="es-ES" dirty="0" smtClean="0"/>
          </a:p>
          <a:p>
            <a:r>
              <a:rPr lang="es-ES" dirty="0" smtClean="0"/>
              <a:t>Esto </a:t>
            </a:r>
            <a:r>
              <a:rPr lang="es-ES" dirty="0"/>
              <a:t>crea un enorme árbol de elementos con diferentes niveles</a:t>
            </a:r>
            <a:r>
              <a:rPr lang="es-ES" dirty="0" smtClean="0"/>
              <a:t>.</a:t>
            </a:r>
            <a:endParaRPr lang="es-ES" dirty="0"/>
          </a:p>
        </p:txBody>
      </p:sp>
    </p:spTree>
    <p:extLst>
      <p:ext uri="{BB962C8B-B14F-4D97-AF65-F5344CB8AC3E}">
        <p14:creationId xmlns:p14="http://schemas.microsoft.com/office/powerpoint/2010/main" val="82475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Elementos de </a:t>
            </a:r>
            <a:r>
              <a:rPr lang="es-ES" dirty="0" smtClean="0"/>
              <a:t>anidación …</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La </a:t>
            </a:r>
            <a:r>
              <a:rPr lang="es-ES" dirty="0"/>
              <a:t>posición de cada uno de los elementos dentro de su código es importante. </a:t>
            </a:r>
            <a:endParaRPr lang="es-ES" dirty="0" smtClean="0"/>
          </a:p>
          <a:p>
            <a:r>
              <a:rPr lang="es-ES" dirty="0" smtClean="0"/>
              <a:t>Asegúrese </a:t>
            </a:r>
            <a:r>
              <a:rPr lang="es-ES" dirty="0"/>
              <a:t>de que tanto la etiqueta inicial como la final de su elemento estén anidadas dentro del mismo elemento. </a:t>
            </a:r>
            <a:endParaRPr lang="es-ES" dirty="0" smtClean="0"/>
          </a:p>
          <a:p>
            <a:r>
              <a:rPr lang="es-ES" dirty="0" smtClean="0"/>
              <a:t>Por </a:t>
            </a:r>
            <a:r>
              <a:rPr lang="es-ES" dirty="0"/>
              <a:t>ejemplo, nunca debe tener una etiqueta de inicio dentro del elemento &lt;</a:t>
            </a:r>
            <a:r>
              <a:rPr lang="es-ES" dirty="0" err="1"/>
              <a:t>body</a:t>
            </a:r>
            <a:r>
              <a:rPr lang="es-ES" dirty="0"/>
              <a:t>&gt; y la etiqueta final fuera de este. </a:t>
            </a:r>
            <a:endParaRPr lang="es-ES" dirty="0" smtClean="0"/>
          </a:p>
          <a:p>
            <a:r>
              <a:rPr lang="es-ES" dirty="0" smtClean="0"/>
              <a:t>Este </a:t>
            </a:r>
            <a:r>
              <a:rPr lang="es-ES" dirty="0"/>
              <a:t>código no sería válido, pero lo que es más importante, a veces hará que su página web se muestre incorrectamente en un navegador web</a:t>
            </a:r>
            <a:r>
              <a:rPr lang="es-ES" dirty="0" smtClean="0"/>
              <a:t>.</a:t>
            </a:r>
            <a:endParaRPr lang="es-ES" dirty="0"/>
          </a:p>
        </p:txBody>
      </p:sp>
    </p:spTree>
    <p:extLst>
      <p:ext uri="{BB962C8B-B14F-4D97-AF65-F5344CB8AC3E}">
        <p14:creationId xmlns:p14="http://schemas.microsoft.com/office/powerpoint/2010/main" val="1217055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Elementos de </a:t>
            </a:r>
            <a:r>
              <a:rPr lang="es-ES" dirty="0" smtClean="0"/>
              <a:t>anidación …</a:t>
            </a:r>
            <a:endParaRPr lang="es-ES" dirty="0"/>
          </a:p>
        </p:txBody>
      </p:sp>
      <p:sp>
        <p:nvSpPr>
          <p:cNvPr id="3" name="2 Marcador de contenido"/>
          <p:cNvSpPr>
            <a:spLocks noGrp="1"/>
          </p:cNvSpPr>
          <p:nvPr>
            <p:ph idx="1"/>
          </p:nvPr>
        </p:nvSpPr>
        <p:spPr/>
        <p:txBody>
          <a:bodyPr>
            <a:normAutofit/>
          </a:bodyPr>
          <a:lstStyle/>
          <a:p>
            <a:r>
              <a:rPr lang="es-ES" dirty="0" smtClean="0"/>
              <a:t>El </a:t>
            </a:r>
            <a:r>
              <a:rPr lang="es-ES" dirty="0"/>
              <a:t>sangrado de elementos que están anidados dentro de otros (como ha hecho con los elementos &lt;p&gt; en su página web) es útil para identificar rápidamente la estructura de su código HTML.</a:t>
            </a:r>
          </a:p>
        </p:txBody>
      </p:sp>
    </p:spTree>
    <p:extLst>
      <p:ext uri="{BB962C8B-B14F-4D97-AF65-F5344CB8AC3E}">
        <p14:creationId xmlns:p14="http://schemas.microsoft.com/office/powerpoint/2010/main" val="1754594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Validación</a:t>
            </a:r>
            <a:endParaRPr lang="es-ES" dirty="0"/>
          </a:p>
        </p:txBody>
      </p:sp>
    </p:spTree>
    <p:extLst>
      <p:ext uri="{BB962C8B-B14F-4D97-AF65-F5344CB8AC3E}">
        <p14:creationId xmlns:p14="http://schemas.microsoft.com/office/powerpoint/2010/main" val="3656216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Validación …</a:t>
            </a:r>
            <a:endParaRPr lang="es-ES" dirty="0"/>
          </a:p>
        </p:txBody>
      </p:sp>
      <p:sp>
        <p:nvSpPr>
          <p:cNvPr id="3" name="2 Marcador de contenido"/>
          <p:cNvSpPr>
            <a:spLocks noGrp="1"/>
          </p:cNvSpPr>
          <p:nvPr>
            <p:ph idx="1"/>
          </p:nvPr>
        </p:nvSpPr>
        <p:spPr/>
        <p:txBody>
          <a:bodyPr/>
          <a:lstStyle/>
          <a:p>
            <a:r>
              <a:rPr lang="es-ES" dirty="0"/>
              <a:t>La validación de sus páginas web le permite asegurarse de que su código cumple con los estándares. </a:t>
            </a:r>
            <a:endParaRPr lang="es-ES" dirty="0" smtClean="0"/>
          </a:p>
          <a:p>
            <a:r>
              <a:rPr lang="es-ES" dirty="0" smtClean="0"/>
              <a:t>Esto </a:t>
            </a:r>
            <a:r>
              <a:rPr lang="es-ES" dirty="0"/>
              <a:t>significa que el código que escribe sigue las mejores prácticas y pautas descritas en los estándares web relevantes.</a:t>
            </a:r>
          </a:p>
        </p:txBody>
      </p:sp>
    </p:spTree>
    <p:extLst>
      <p:ext uri="{BB962C8B-B14F-4D97-AF65-F5344CB8AC3E}">
        <p14:creationId xmlns:p14="http://schemas.microsoft.com/office/powerpoint/2010/main" val="211289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Validación/¿</a:t>
            </a:r>
            <a:r>
              <a:rPr lang="es-ES" dirty="0"/>
              <a:t>Por qué debería validar</a:t>
            </a:r>
            <a:r>
              <a:rPr lang="es-ES" dirty="0" smtClean="0"/>
              <a:t>? …</a:t>
            </a:r>
            <a:endParaRPr lang="es-ES" dirty="0"/>
          </a:p>
        </p:txBody>
      </p:sp>
      <p:sp>
        <p:nvSpPr>
          <p:cNvPr id="3" name="2 Marcador de contenido"/>
          <p:cNvSpPr>
            <a:spLocks noGrp="1"/>
          </p:cNvSpPr>
          <p:nvPr>
            <p:ph idx="1"/>
          </p:nvPr>
        </p:nvSpPr>
        <p:spPr/>
        <p:txBody>
          <a:bodyPr>
            <a:normAutofit/>
          </a:bodyPr>
          <a:lstStyle/>
          <a:p>
            <a:r>
              <a:rPr lang="es-ES" dirty="0" smtClean="0"/>
              <a:t>Aunque </a:t>
            </a:r>
            <a:r>
              <a:rPr lang="es-ES" dirty="0"/>
              <a:t>la validación no es obligatoria, es una parte importante del proceso de desarrollo.</a:t>
            </a:r>
          </a:p>
          <a:p>
            <a:r>
              <a:rPr lang="es-ES" dirty="0"/>
              <a:t>Debes validar tu código por varias razones</a:t>
            </a:r>
            <a:r>
              <a:rPr lang="es-ES" dirty="0" smtClean="0"/>
              <a:t>:</a:t>
            </a:r>
            <a:endParaRPr lang="es-ES" dirty="0"/>
          </a:p>
        </p:txBody>
      </p:sp>
    </p:spTree>
    <p:extLst>
      <p:ext uri="{BB962C8B-B14F-4D97-AF65-F5344CB8AC3E}">
        <p14:creationId xmlns:p14="http://schemas.microsoft.com/office/powerpoint/2010/main" val="828401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Validación/¿</a:t>
            </a:r>
            <a:r>
              <a:rPr lang="es-ES" dirty="0"/>
              <a:t>Por qué debería validar</a:t>
            </a:r>
            <a:r>
              <a:rPr lang="es-ES" dirty="0" smtClean="0"/>
              <a:t>? …</a:t>
            </a:r>
            <a:endParaRPr lang="es-ES" dirty="0"/>
          </a:p>
        </p:txBody>
      </p:sp>
      <p:sp>
        <p:nvSpPr>
          <p:cNvPr id="3" name="2 Marcador de contenido"/>
          <p:cNvSpPr>
            <a:spLocks noGrp="1"/>
          </p:cNvSpPr>
          <p:nvPr>
            <p:ph idx="1"/>
          </p:nvPr>
        </p:nvSpPr>
        <p:spPr/>
        <p:txBody>
          <a:bodyPr>
            <a:normAutofit fontScale="70000" lnSpcReduction="20000"/>
          </a:bodyPr>
          <a:lstStyle/>
          <a:p>
            <a:r>
              <a:rPr lang="es-ES" dirty="0" smtClean="0">
                <a:solidFill>
                  <a:srgbClr val="FF0000"/>
                </a:solidFill>
              </a:rPr>
              <a:t>Depuración </a:t>
            </a:r>
            <a:r>
              <a:rPr lang="es-ES" dirty="0">
                <a:solidFill>
                  <a:srgbClr val="FF0000"/>
                </a:solidFill>
              </a:rPr>
              <a:t>de su código</a:t>
            </a:r>
            <a:r>
              <a:rPr lang="es-ES" dirty="0"/>
              <a:t>: la validación puede ser una forma útil de encontrar errores en su código que pueden estar causando problemas con la visualización de una página en los navegadores web. </a:t>
            </a:r>
            <a:endParaRPr lang="es-ES" dirty="0" smtClean="0"/>
          </a:p>
          <a:p>
            <a:r>
              <a:rPr lang="es-ES" dirty="0" smtClean="0"/>
              <a:t>Por </a:t>
            </a:r>
            <a:r>
              <a:rPr lang="es-ES" dirty="0"/>
              <a:t>ejemplo, es fácil perder una etiqueta final en su código, lo que resulta en problemas con la forma en que los navegadores muestran el diseño de la página. </a:t>
            </a:r>
            <a:endParaRPr lang="es-ES" dirty="0" smtClean="0"/>
          </a:p>
          <a:p>
            <a:r>
              <a:rPr lang="es-ES" dirty="0" smtClean="0"/>
              <a:t>El </a:t>
            </a:r>
            <a:r>
              <a:rPr lang="es-ES" dirty="0"/>
              <a:t>uso de un validador puede ayudarlo a encontrar dónde faltan las etiquetas finales o dónde están colocadas incorrectamente, lo que le ahorra mucho tiempo al pasar por cada línea de su código para verificar que haya usado las etiquetas correctamente</a:t>
            </a:r>
            <a:r>
              <a:rPr lang="es-ES" dirty="0" smtClean="0"/>
              <a:t>.</a:t>
            </a:r>
            <a:endParaRPr lang="es-ES" dirty="0"/>
          </a:p>
        </p:txBody>
      </p:sp>
    </p:spTree>
    <p:extLst>
      <p:ext uri="{BB962C8B-B14F-4D97-AF65-F5344CB8AC3E}">
        <p14:creationId xmlns:p14="http://schemas.microsoft.com/office/powerpoint/2010/main" val="125601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HTML?</a:t>
            </a:r>
            <a:endParaRPr lang="es-ES" dirty="0"/>
          </a:p>
        </p:txBody>
      </p:sp>
      <p:sp>
        <p:nvSpPr>
          <p:cNvPr id="3" name="2 Marcador de contenido"/>
          <p:cNvSpPr>
            <a:spLocks noGrp="1"/>
          </p:cNvSpPr>
          <p:nvPr>
            <p:ph idx="1"/>
          </p:nvPr>
        </p:nvSpPr>
        <p:spPr/>
        <p:txBody>
          <a:bodyPr>
            <a:normAutofit lnSpcReduction="10000"/>
          </a:bodyPr>
          <a:lstStyle/>
          <a:p>
            <a:r>
              <a:rPr lang="es-ES" dirty="0" err="1" smtClean="0">
                <a:solidFill>
                  <a:srgbClr val="FF0000"/>
                </a:solidFill>
                <a:effectLst>
                  <a:glow rad="101600">
                    <a:schemeClr val="accent2">
                      <a:satMod val="175000"/>
                      <a:alpha val="40000"/>
                    </a:schemeClr>
                  </a:glow>
                </a:effectLst>
              </a:rPr>
              <a:t>Hyper</a:t>
            </a:r>
            <a:r>
              <a:rPr lang="es-ES" dirty="0" smtClean="0">
                <a:solidFill>
                  <a:srgbClr val="FF0000"/>
                </a:solidFill>
                <a:effectLst>
                  <a:glow rad="101600">
                    <a:schemeClr val="accent2">
                      <a:satMod val="175000"/>
                      <a:alpha val="40000"/>
                    </a:schemeClr>
                  </a:glow>
                </a:effectLst>
              </a:rPr>
              <a:t> Text Markup </a:t>
            </a:r>
            <a:r>
              <a:rPr lang="es-ES" dirty="0" err="1" smtClean="0">
                <a:solidFill>
                  <a:srgbClr val="FF0000"/>
                </a:solidFill>
                <a:effectLst>
                  <a:glow rad="101600">
                    <a:schemeClr val="accent2">
                      <a:satMod val="175000"/>
                      <a:alpha val="40000"/>
                    </a:schemeClr>
                  </a:glow>
                </a:effectLst>
              </a:rPr>
              <a:t>Language</a:t>
            </a:r>
            <a:r>
              <a:rPr lang="es-ES" dirty="0" smtClean="0"/>
              <a:t>, o </a:t>
            </a:r>
            <a:r>
              <a:rPr lang="es-ES" dirty="0" smtClean="0">
                <a:solidFill>
                  <a:srgbClr val="0070C0"/>
                </a:solidFill>
                <a:effectLst>
                  <a:glow rad="139700">
                    <a:schemeClr val="accent5">
                      <a:satMod val="175000"/>
                      <a:alpha val="40000"/>
                    </a:schemeClr>
                  </a:glow>
                </a:effectLst>
              </a:rPr>
              <a:t>HTML</a:t>
            </a:r>
            <a:r>
              <a:rPr lang="es-ES" dirty="0" smtClean="0"/>
              <a:t>, es el código básico que constituye la base de cada sitio web en la </a:t>
            </a:r>
            <a:r>
              <a:rPr lang="es-ES" dirty="0" err="1" smtClean="0"/>
              <a:t>World</a:t>
            </a:r>
            <a:r>
              <a:rPr lang="es-ES" dirty="0" smtClean="0"/>
              <a:t> Wide Web (WWW). </a:t>
            </a:r>
          </a:p>
          <a:p>
            <a:r>
              <a:rPr lang="es-ES" dirty="0" smtClean="0"/>
              <a:t>HTML se utiliza para marcar texto y otro contenido de la página, y para definir cómo se estructura una página web.</a:t>
            </a:r>
          </a:p>
          <a:p>
            <a:r>
              <a:rPr lang="es-ES" dirty="0" smtClean="0"/>
              <a:t>NOTA: W3C</a:t>
            </a:r>
            <a:endParaRPr lang="es-ES" dirty="0"/>
          </a:p>
        </p:txBody>
      </p:sp>
    </p:spTree>
    <p:extLst>
      <p:ext uri="{BB962C8B-B14F-4D97-AF65-F5344CB8AC3E}">
        <p14:creationId xmlns:p14="http://schemas.microsoft.com/office/powerpoint/2010/main" val="3248903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Validación/¿</a:t>
            </a:r>
            <a:r>
              <a:rPr lang="es-ES" dirty="0"/>
              <a:t>Por qué debería validar</a:t>
            </a:r>
            <a:r>
              <a:rPr lang="es-ES" dirty="0" smtClean="0"/>
              <a:t>? …</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solidFill>
                  <a:srgbClr val="FF0000"/>
                </a:solidFill>
              </a:rPr>
              <a:t>Haga </a:t>
            </a:r>
            <a:r>
              <a:rPr lang="es-ES" dirty="0">
                <a:solidFill>
                  <a:srgbClr val="FF0000"/>
                </a:solidFill>
              </a:rPr>
              <a:t>una prueba de futuro de su código</a:t>
            </a:r>
            <a:r>
              <a:rPr lang="es-ES" dirty="0"/>
              <a:t>: solo porque su código funciona en los navegadores de hoy no significa que funcionará en el futuro. </a:t>
            </a:r>
            <a:endParaRPr lang="es-ES" dirty="0" smtClean="0"/>
          </a:p>
          <a:p>
            <a:r>
              <a:rPr lang="es-ES" dirty="0" smtClean="0"/>
              <a:t>Los </a:t>
            </a:r>
            <a:r>
              <a:rPr lang="es-ES" dirty="0"/>
              <a:t>fabricantes de navegadores generalmente implementan tecnologías tal como están definidas en las especificaciones relevantes, y estas especificaciones están diseñadas para garantizar que las tecnologías sean compatibles con versiones anteriores</a:t>
            </a:r>
            <a:r>
              <a:rPr lang="es-ES" dirty="0" smtClean="0"/>
              <a:t>.</a:t>
            </a:r>
            <a:endParaRPr lang="es-ES" dirty="0"/>
          </a:p>
        </p:txBody>
      </p:sp>
    </p:spTree>
    <p:extLst>
      <p:ext uri="{BB962C8B-B14F-4D97-AF65-F5344CB8AC3E}">
        <p14:creationId xmlns:p14="http://schemas.microsoft.com/office/powerpoint/2010/main" val="96402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3000" r="-3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Validación/¿</a:t>
            </a:r>
            <a:r>
              <a:rPr lang="es-ES" dirty="0"/>
              <a:t>Por qué debería validar</a:t>
            </a:r>
            <a:r>
              <a:rPr lang="es-ES" dirty="0" smtClean="0"/>
              <a:t>?</a:t>
            </a:r>
            <a:endParaRPr lang="es-ES" dirty="0"/>
          </a:p>
        </p:txBody>
      </p:sp>
      <p:sp>
        <p:nvSpPr>
          <p:cNvPr id="3" name="2 Marcador de contenido"/>
          <p:cNvSpPr>
            <a:spLocks noGrp="1"/>
          </p:cNvSpPr>
          <p:nvPr>
            <p:ph idx="1"/>
          </p:nvPr>
        </p:nvSpPr>
        <p:spPr/>
        <p:txBody>
          <a:bodyPr>
            <a:normAutofit/>
          </a:bodyPr>
          <a:lstStyle/>
          <a:p>
            <a:r>
              <a:rPr lang="es-ES" dirty="0" smtClean="0"/>
              <a:t>Esto </a:t>
            </a:r>
            <a:r>
              <a:rPr lang="es-ES" dirty="0"/>
              <a:t>significa que si sigue los estándares web hoy en día, es más probable que su código funcione en el futuro porque los fabricantes de navegadores tienen una mejor idea de cómo está estructurado su código y qué está tratando de hacer.</a:t>
            </a:r>
          </a:p>
        </p:txBody>
      </p:sp>
    </p:spTree>
    <p:extLst>
      <p:ext uri="{BB962C8B-B14F-4D97-AF65-F5344CB8AC3E}">
        <p14:creationId xmlns:p14="http://schemas.microsoft.com/office/powerpoint/2010/main" val="1998769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Estándares</a:t>
            </a:r>
            <a:endParaRPr lang="es-ES" dirty="0"/>
          </a:p>
        </p:txBody>
      </p:sp>
    </p:spTree>
    <p:extLst>
      <p:ext uri="{BB962C8B-B14F-4D97-AF65-F5344CB8AC3E}">
        <p14:creationId xmlns:p14="http://schemas.microsoft.com/office/powerpoint/2010/main" val="464940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 …</a:t>
            </a:r>
            <a:br>
              <a:rPr lang="es-ES" sz="3200" dirty="0" smtClean="0"/>
            </a:br>
            <a:r>
              <a:rPr lang="es-ES" sz="3200" dirty="0"/>
              <a:t>¿Qué son los estándares web</a:t>
            </a:r>
            <a:r>
              <a:rPr lang="es-ES" sz="3200" dirty="0" smtClean="0"/>
              <a:t>? …</a:t>
            </a:r>
            <a:endParaRPr lang="es-ES" sz="3200" dirty="0"/>
          </a:p>
        </p:txBody>
      </p:sp>
      <p:sp>
        <p:nvSpPr>
          <p:cNvPr id="2" name="1 Marcador de contenido"/>
          <p:cNvSpPr>
            <a:spLocks noGrp="1"/>
          </p:cNvSpPr>
          <p:nvPr>
            <p:ph idx="1"/>
          </p:nvPr>
        </p:nvSpPr>
        <p:spPr/>
        <p:txBody>
          <a:bodyPr>
            <a:normAutofit fontScale="85000" lnSpcReduction="20000"/>
          </a:bodyPr>
          <a:lstStyle/>
          <a:p>
            <a:r>
              <a:rPr lang="es-ES" dirty="0" smtClean="0"/>
              <a:t>Los </a:t>
            </a:r>
            <a:r>
              <a:rPr lang="es-ES" dirty="0"/>
              <a:t>estándares web son especificaciones desarrolladas por organizaciones como el </a:t>
            </a:r>
            <a:r>
              <a:rPr lang="es-ES" dirty="0">
                <a:effectLst>
                  <a:glow rad="139700">
                    <a:schemeClr val="accent2">
                      <a:satMod val="175000"/>
                      <a:alpha val="40000"/>
                    </a:schemeClr>
                  </a:glow>
                </a:effectLst>
              </a:rPr>
              <a:t>W3C</a:t>
            </a:r>
            <a:r>
              <a:rPr lang="es-ES" dirty="0"/>
              <a:t> (</a:t>
            </a:r>
            <a:r>
              <a:rPr lang="es-ES" dirty="0" err="1"/>
              <a:t>World</a:t>
            </a:r>
            <a:r>
              <a:rPr lang="es-ES" dirty="0"/>
              <a:t> Wide Web </a:t>
            </a:r>
            <a:r>
              <a:rPr lang="es-ES" dirty="0" err="1"/>
              <a:t>Consortium</a:t>
            </a:r>
            <a:r>
              <a:rPr lang="es-ES" dirty="0"/>
              <a:t>) y </a:t>
            </a:r>
            <a:r>
              <a:rPr lang="es-ES" dirty="0">
                <a:effectLst>
                  <a:glow rad="228600">
                    <a:schemeClr val="accent2">
                      <a:satMod val="175000"/>
                      <a:alpha val="40000"/>
                    </a:schemeClr>
                  </a:glow>
                </a:effectLst>
              </a:rPr>
              <a:t>WHATWG</a:t>
            </a:r>
            <a:r>
              <a:rPr lang="es-ES" dirty="0"/>
              <a:t> (Grupo de trabajo de tecnología de aplicaciones de hipertexto web):</a:t>
            </a:r>
          </a:p>
          <a:p>
            <a:r>
              <a:rPr lang="es-ES" dirty="0"/>
              <a:t>¡A los desarrolladores les gustan sus siglas! </a:t>
            </a:r>
            <a:endParaRPr lang="es-ES" dirty="0" smtClean="0"/>
          </a:p>
          <a:p>
            <a:r>
              <a:rPr lang="es-ES" dirty="0" smtClean="0"/>
              <a:t>Estas </a:t>
            </a:r>
            <a:r>
              <a:rPr lang="es-ES" dirty="0"/>
              <a:t>especificaciones describen cómo los fabricantes de navegadores deberían implementar nuevas tecnologías en sus navegadores y cómo los desarrolladores deberían usar estas tecnologías</a:t>
            </a:r>
            <a:r>
              <a:rPr lang="es-ES" dirty="0" smtClean="0"/>
              <a:t>.</a:t>
            </a:r>
            <a:endParaRPr lang="es-ES" dirty="0"/>
          </a:p>
        </p:txBody>
      </p:sp>
    </p:spTree>
    <p:extLst>
      <p:ext uri="{BB962C8B-B14F-4D97-AF65-F5344CB8AC3E}">
        <p14:creationId xmlns:p14="http://schemas.microsoft.com/office/powerpoint/2010/main" val="3479053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 …</a:t>
            </a:r>
            <a:br>
              <a:rPr lang="es-ES" sz="3200" dirty="0" smtClean="0"/>
            </a:br>
            <a:r>
              <a:rPr lang="es-ES" sz="3200" dirty="0"/>
              <a:t>¿Qué son los estándares web</a:t>
            </a:r>
            <a:r>
              <a:rPr lang="es-ES" sz="3200" dirty="0" smtClean="0"/>
              <a:t>?</a:t>
            </a:r>
            <a:endParaRPr lang="es-ES" sz="3200" dirty="0"/>
          </a:p>
        </p:txBody>
      </p:sp>
      <p:sp>
        <p:nvSpPr>
          <p:cNvPr id="2" name="1 Marcador de contenido"/>
          <p:cNvSpPr>
            <a:spLocks noGrp="1"/>
          </p:cNvSpPr>
          <p:nvPr>
            <p:ph idx="1"/>
          </p:nvPr>
        </p:nvSpPr>
        <p:spPr/>
        <p:txBody>
          <a:bodyPr>
            <a:normAutofit lnSpcReduction="10000"/>
          </a:bodyPr>
          <a:lstStyle/>
          <a:p>
            <a:r>
              <a:rPr lang="es-ES" dirty="0" smtClean="0"/>
              <a:t>Las </a:t>
            </a:r>
            <a:r>
              <a:rPr lang="es-ES" dirty="0"/>
              <a:t>especificaciones reales son a menudo muy largas y bastante aburridas de leer. </a:t>
            </a:r>
            <a:endParaRPr lang="es-ES" dirty="0" smtClean="0"/>
          </a:p>
          <a:p>
            <a:r>
              <a:rPr lang="es-ES" dirty="0" smtClean="0"/>
              <a:t>Afortunadamente</a:t>
            </a:r>
            <a:r>
              <a:rPr lang="es-ES" dirty="0"/>
              <a:t>, sin embargo, hay versiones concisas de la especificación HTML5 disponibles para desarrolladores que eliminan las cosas más aburridas dirigidas a los fabricantes de navegadores. </a:t>
            </a:r>
            <a:endParaRPr lang="es-ES" dirty="0" smtClean="0"/>
          </a:p>
        </p:txBody>
      </p:sp>
    </p:spTree>
    <p:extLst>
      <p:ext uri="{BB962C8B-B14F-4D97-AF65-F5344CB8AC3E}">
        <p14:creationId xmlns:p14="http://schemas.microsoft.com/office/powerpoint/2010/main" val="271888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 …</a:t>
            </a:r>
            <a:br>
              <a:rPr lang="es-ES" sz="3200" dirty="0" smtClean="0"/>
            </a:br>
            <a:r>
              <a:rPr lang="es-ES" sz="3200" dirty="0"/>
              <a:t>¿Qué son los estándares web</a:t>
            </a:r>
            <a:r>
              <a:rPr lang="es-ES" sz="3200" dirty="0" smtClean="0"/>
              <a:t>?</a:t>
            </a:r>
            <a:endParaRPr lang="es-ES" sz="3200" dirty="0"/>
          </a:p>
        </p:txBody>
      </p:sp>
      <p:sp>
        <p:nvSpPr>
          <p:cNvPr id="2" name="1 Marcador de contenido"/>
          <p:cNvSpPr>
            <a:spLocks noGrp="1"/>
          </p:cNvSpPr>
          <p:nvPr>
            <p:ph idx="1"/>
          </p:nvPr>
        </p:nvSpPr>
        <p:spPr/>
        <p:txBody>
          <a:bodyPr>
            <a:normAutofit fontScale="77500" lnSpcReduction="20000"/>
          </a:bodyPr>
          <a:lstStyle/>
          <a:p>
            <a:r>
              <a:rPr lang="es-ES" dirty="0" smtClean="0"/>
              <a:t>Puede </a:t>
            </a:r>
            <a:r>
              <a:rPr lang="es-ES" dirty="0"/>
              <a:t>encontrar la versión para desarrollador web de WHATWG de la especificación HTML5 en </a:t>
            </a:r>
            <a:r>
              <a:rPr lang="es-ES" dirty="0">
                <a:hlinkClick r:id="rId2"/>
              </a:rPr>
              <a:t>http://developers.whatwg.org</a:t>
            </a:r>
            <a:r>
              <a:rPr lang="es-ES" dirty="0" smtClean="0">
                <a:hlinkClick r:id="rId2"/>
              </a:rPr>
              <a:t>/</a:t>
            </a:r>
            <a:r>
              <a:rPr lang="es-ES" dirty="0" smtClean="0"/>
              <a:t> </a:t>
            </a:r>
            <a:r>
              <a:rPr lang="es-ES" dirty="0"/>
              <a:t>y la versión de W3C en </a:t>
            </a:r>
            <a:r>
              <a:rPr lang="es-ES" dirty="0">
                <a:hlinkClick r:id="rId3"/>
              </a:rPr>
              <a:t>http://dev.w3.org/html5/html-author</a:t>
            </a:r>
            <a:r>
              <a:rPr lang="es-ES" dirty="0" smtClean="0">
                <a:hlinkClick r:id="rId3"/>
              </a:rPr>
              <a:t>/</a:t>
            </a:r>
            <a:r>
              <a:rPr lang="es-ES" dirty="0" smtClean="0"/>
              <a:t>.</a:t>
            </a:r>
            <a:endParaRPr lang="es-ES" dirty="0"/>
          </a:p>
          <a:p>
            <a:r>
              <a:rPr lang="es-ES" dirty="0"/>
              <a:t>Solo para hacer las cosas un poco más confusas, el W3C y WHATWG mantienen versiones separadas de la especificación HTML5. </a:t>
            </a:r>
            <a:endParaRPr lang="es-ES" dirty="0" smtClean="0"/>
          </a:p>
          <a:p>
            <a:r>
              <a:rPr lang="es-ES" dirty="0" smtClean="0"/>
              <a:t>Estos </a:t>
            </a:r>
            <a:r>
              <a:rPr lang="es-ES" dirty="0"/>
              <a:t>son principalmente idénticos, pero he encontrado que el WHATWG tiende a adoptar nuevas tecnologías más rápidamente que el W3C.</a:t>
            </a:r>
          </a:p>
        </p:txBody>
      </p:sp>
    </p:spTree>
    <p:extLst>
      <p:ext uri="{BB962C8B-B14F-4D97-AF65-F5344CB8AC3E}">
        <p14:creationId xmlns:p14="http://schemas.microsoft.com/office/powerpoint/2010/main" val="3767758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a:t>
            </a:r>
            <a:r>
              <a:rPr lang="es-ES" sz="3200" dirty="0"/>
              <a:t> Mejores </a:t>
            </a:r>
            <a:r>
              <a:rPr lang="es-ES" sz="3200" dirty="0" smtClean="0"/>
              <a:t>prácticas</a:t>
            </a:r>
            <a:r>
              <a:rPr lang="es-ES" sz="3200" dirty="0"/>
              <a:t> </a:t>
            </a:r>
            <a:r>
              <a:rPr lang="es-ES" sz="3200" dirty="0" smtClean="0"/>
              <a:t>…</a:t>
            </a:r>
            <a:endParaRPr lang="es-ES" sz="3200" dirty="0"/>
          </a:p>
        </p:txBody>
      </p:sp>
      <p:sp>
        <p:nvSpPr>
          <p:cNvPr id="2" name="1 Marcador de contenido"/>
          <p:cNvSpPr>
            <a:spLocks noGrp="1"/>
          </p:cNvSpPr>
          <p:nvPr>
            <p:ph idx="1"/>
          </p:nvPr>
        </p:nvSpPr>
        <p:spPr/>
        <p:txBody>
          <a:bodyPr>
            <a:normAutofit fontScale="77500" lnSpcReduction="20000"/>
          </a:bodyPr>
          <a:lstStyle/>
          <a:p>
            <a:r>
              <a:rPr lang="es-ES" dirty="0" smtClean="0">
                <a:solidFill>
                  <a:srgbClr val="002060"/>
                </a:solidFill>
                <a:effectLst>
                  <a:glow rad="139700">
                    <a:schemeClr val="accent5">
                      <a:satMod val="175000"/>
                      <a:alpha val="40000"/>
                    </a:schemeClr>
                  </a:glow>
                </a:effectLst>
              </a:rPr>
              <a:t>El </a:t>
            </a:r>
            <a:r>
              <a:rPr lang="es-ES" dirty="0">
                <a:solidFill>
                  <a:srgbClr val="002060"/>
                </a:solidFill>
                <a:effectLst>
                  <a:glow rad="139700">
                    <a:schemeClr val="accent5">
                      <a:satMod val="175000"/>
                      <a:alpha val="40000"/>
                    </a:schemeClr>
                  </a:glow>
                </a:effectLst>
              </a:rPr>
              <a:t>código válido sigue un conjunto de mejores prácticas que han sido diseñadas por grupos de trabajo, y al aprender a escribir un código válido, también está aprendiendo las </a:t>
            </a:r>
            <a:r>
              <a:rPr lang="es-ES" dirty="0">
                <a:solidFill>
                  <a:schemeClr val="accent6">
                    <a:lumMod val="75000"/>
                  </a:schemeClr>
                </a:solidFill>
                <a:effectLst>
                  <a:glow rad="139700">
                    <a:schemeClr val="accent5">
                      <a:satMod val="175000"/>
                      <a:alpha val="40000"/>
                    </a:schemeClr>
                  </a:glow>
                </a:effectLst>
              </a:rPr>
              <a:t>mejores prácticas </a:t>
            </a:r>
            <a:r>
              <a:rPr lang="es-ES" dirty="0">
                <a:solidFill>
                  <a:srgbClr val="002060"/>
                </a:solidFill>
                <a:effectLst>
                  <a:glow rad="139700">
                    <a:schemeClr val="accent5">
                      <a:satMod val="175000"/>
                      <a:alpha val="40000"/>
                    </a:schemeClr>
                  </a:glow>
                </a:effectLst>
              </a:rPr>
              <a:t>para crear páginas web. </a:t>
            </a:r>
            <a:endParaRPr lang="es-ES" dirty="0" smtClean="0">
              <a:solidFill>
                <a:srgbClr val="002060"/>
              </a:solidFill>
              <a:effectLst>
                <a:glow rad="139700">
                  <a:schemeClr val="accent5">
                    <a:satMod val="175000"/>
                    <a:alpha val="40000"/>
                  </a:schemeClr>
                </a:glow>
              </a:effectLst>
            </a:endParaRPr>
          </a:p>
          <a:p>
            <a:r>
              <a:rPr lang="es-ES" dirty="0" smtClean="0"/>
              <a:t>Esto </a:t>
            </a:r>
            <a:r>
              <a:rPr lang="es-ES" dirty="0"/>
              <a:t>es especialmente importante para las personas que son nuevas en el desarrollo web porque a menudo los navegadores corrigen automáticamente los errores que ha cometido en su código sin informarle sobre ellos. </a:t>
            </a:r>
            <a:endParaRPr lang="es-ES" dirty="0" smtClean="0"/>
          </a:p>
          <a:p>
            <a:r>
              <a:rPr lang="es-ES" dirty="0" smtClean="0"/>
              <a:t>Esto </a:t>
            </a:r>
            <a:r>
              <a:rPr lang="es-ES" dirty="0"/>
              <a:t>puede llevarlo a creer que está escribiendo un código válido cuando, de hecho, está cometiendo muchos errores</a:t>
            </a:r>
            <a:r>
              <a:rPr lang="es-ES" dirty="0" smtClean="0"/>
              <a:t>.</a:t>
            </a:r>
            <a:endParaRPr lang="es-ES" dirty="0"/>
          </a:p>
        </p:txBody>
      </p:sp>
    </p:spTree>
    <p:extLst>
      <p:ext uri="{BB962C8B-B14F-4D97-AF65-F5344CB8AC3E}">
        <p14:creationId xmlns:p14="http://schemas.microsoft.com/office/powerpoint/2010/main" val="22598546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 …</a:t>
            </a:r>
            <a:br>
              <a:rPr lang="es-ES" sz="3200" dirty="0" smtClean="0"/>
            </a:br>
            <a:r>
              <a:rPr lang="es-ES" sz="3200" dirty="0" smtClean="0"/>
              <a:t>Páginas </a:t>
            </a:r>
            <a:r>
              <a:rPr lang="es-ES" sz="3200" dirty="0"/>
              <a:t>web más fáciles de mantener</a:t>
            </a:r>
          </a:p>
        </p:txBody>
      </p:sp>
      <p:sp>
        <p:nvSpPr>
          <p:cNvPr id="2" name="1 Marcador de contenido"/>
          <p:cNvSpPr>
            <a:spLocks noGrp="1"/>
          </p:cNvSpPr>
          <p:nvPr>
            <p:ph idx="1"/>
          </p:nvPr>
        </p:nvSpPr>
        <p:spPr/>
        <p:txBody>
          <a:bodyPr>
            <a:normAutofit fontScale="92500" lnSpcReduction="20000"/>
          </a:bodyPr>
          <a:lstStyle/>
          <a:p>
            <a:r>
              <a:rPr lang="es-ES" dirty="0" smtClean="0"/>
              <a:t>El </a:t>
            </a:r>
            <a:r>
              <a:rPr lang="es-ES" dirty="0"/>
              <a:t>código de escritura que se ajusta a un conjunto de estándares ampliamente aceptado facilita que varias personas trabajen en un proyecto. </a:t>
            </a:r>
            <a:endParaRPr lang="es-ES" dirty="0" smtClean="0"/>
          </a:p>
          <a:p>
            <a:r>
              <a:rPr lang="es-ES" dirty="0" smtClean="0"/>
              <a:t>Inevitablemente</a:t>
            </a:r>
            <a:r>
              <a:rPr lang="es-ES" dirty="0"/>
              <a:t>, todos tienen su propio estilo de programación, ligeramente diferente; Al seguir los estándares web al escribir el código, puede asegurarse de que su marca sea coherente y fácil de entender para otras personas</a:t>
            </a:r>
            <a:r>
              <a:rPr lang="es-ES" dirty="0" smtClean="0"/>
              <a:t>.</a:t>
            </a:r>
            <a:endParaRPr lang="es-ES" dirty="0"/>
          </a:p>
        </p:txBody>
      </p:sp>
    </p:spTree>
    <p:extLst>
      <p:ext uri="{BB962C8B-B14F-4D97-AF65-F5344CB8AC3E}">
        <p14:creationId xmlns:p14="http://schemas.microsoft.com/office/powerpoint/2010/main" val="357924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ES" sz="3200" dirty="0" smtClean="0"/>
              <a:t>Estándares/Es </a:t>
            </a:r>
            <a:r>
              <a:rPr lang="es-ES" sz="3200" dirty="0"/>
              <a:t>solo más </a:t>
            </a:r>
            <a:r>
              <a:rPr lang="es-ES" sz="3200" dirty="0" smtClean="0"/>
              <a:t>profesional</a:t>
            </a:r>
            <a:endParaRPr lang="es-ES" sz="3200" dirty="0"/>
          </a:p>
        </p:txBody>
      </p:sp>
      <p:sp>
        <p:nvSpPr>
          <p:cNvPr id="2" name="1 Marcador de contenido"/>
          <p:cNvSpPr>
            <a:spLocks noGrp="1"/>
          </p:cNvSpPr>
          <p:nvPr>
            <p:ph idx="1"/>
          </p:nvPr>
        </p:nvSpPr>
        <p:spPr/>
        <p:txBody>
          <a:bodyPr>
            <a:normAutofit fontScale="77500" lnSpcReduction="20000"/>
          </a:bodyPr>
          <a:lstStyle/>
          <a:p>
            <a:r>
              <a:rPr lang="es-ES" dirty="0" smtClean="0"/>
              <a:t>Si </a:t>
            </a:r>
            <a:r>
              <a:rPr lang="es-ES" dirty="0"/>
              <a:t>se toma en serio la creación de sitios de calidad, escribir un buen código válido le mostrará a las personas que sabe lo que está haciendo. </a:t>
            </a:r>
            <a:endParaRPr lang="es-ES" dirty="0" smtClean="0"/>
          </a:p>
          <a:p>
            <a:r>
              <a:rPr lang="es-ES" dirty="0" smtClean="0"/>
              <a:t>Si </a:t>
            </a:r>
            <a:r>
              <a:rPr lang="es-ES" dirty="0"/>
              <a:t>trabaja en servicios al cliente, también es una excelente manera de mostrar a sus clientes que está comprometido a crear sitios web que sean seguros para el futuro, </a:t>
            </a:r>
            <a:r>
              <a:rPr lang="es-ES" dirty="0" err="1"/>
              <a:t>mantenibles</a:t>
            </a:r>
            <a:r>
              <a:rPr lang="es-ES" dirty="0"/>
              <a:t> y que cumplan con los estándares</a:t>
            </a:r>
            <a:r>
              <a:rPr lang="es-ES" dirty="0" smtClean="0"/>
              <a:t>.</a:t>
            </a:r>
          </a:p>
          <a:p>
            <a:r>
              <a:rPr lang="es-ES" dirty="0" smtClean="0"/>
              <a:t>(</a:t>
            </a:r>
            <a:r>
              <a:rPr lang="es-ES" dirty="0"/>
              <a:t>Consejo profesional: a los clientes les gustan esas palabras; escríbalas en las propuestas de sus proyectos).</a:t>
            </a:r>
          </a:p>
        </p:txBody>
      </p:sp>
    </p:spTree>
    <p:extLst>
      <p:ext uri="{BB962C8B-B14F-4D97-AF65-F5344CB8AC3E}">
        <p14:creationId xmlns:p14="http://schemas.microsoft.com/office/powerpoint/2010/main" val="3910530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smtClean="0"/>
              <a:t>Validador de w3c.org</a:t>
            </a:r>
            <a:endParaRPr lang="es-ES" dirty="0"/>
          </a:p>
        </p:txBody>
      </p:sp>
    </p:spTree>
    <p:extLst>
      <p:ext uri="{BB962C8B-B14F-4D97-AF65-F5344CB8AC3E}">
        <p14:creationId xmlns:p14="http://schemas.microsoft.com/office/powerpoint/2010/main" val="68943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HTML5/Página web</a:t>
            </a:r>
            <a:endParaRPr lang="es-ES" dirty="0"/>
          </a:p>
        </p:txBody>
      </p:sp>
      <p:sp>
        <p:nvSpPr>
          <p:cNvPr id="3" name="2 Marcador de contenido"/>
          <p:cNvSpPr>
            <a:spLocks noGrp="1"/>
          </p:cNvSpPr>
          <p:nvPr>
            <p:ph idx="1"/>
          </p:nvPr>
        </p:nvSpPr>
        <p:spPr/>
        <p:txBody>
          <a:bodyPr>
            <a:normAutofit/>
          </a:bodyPr>
          <a:lstStyle/>
          <a:p>
            <a:r>
              <a:rPr lang="es-ES" dirty="0" smtClean="0"/>
              <a:t>Una página web está formada por una gran cantidad de contenido: </a:t>
            </a:r>
          </a:p>
          <a:p>
            <a:pPr lvl="1"/>
            <a:r>
              <a:rPr lang="es-ES" dirty="0" smtClean="0"/>
              <a:t>texto, </a:t>
            </a:r>
          </a:p>
          <a:p>
            <a:pPr lvl="1"/>
            <a:r>
              <a:rPr lang="es-ES" dirty="0" smtClean="0"/>
              <a:t>imágenes, </a:t>
            </a:r>
          </a:p>
          <a:p>
            <a:pPr lvl="1"/>
            <a:r>
              <a:rPr lang="es-ES" dirty="0" smtClean="0"/>
              <a:t>incluso videos. </a:t>
            </a:r>
          </a:p>
        </p:txBody>
      </p:sp>
    </p:spTree>
    <p:extLst>
      <p:ext uri="{BB962C8B-B14F-4D97-AF65-F5344CB8AC3E}">
        <p14:creationId xmlns:p14="http://schemas.microsoft.com/office/powerpoint/2010/main" val="38152349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60000"/>
              <a:lumOff val="40000"/>
            </a:schemeClr>
          </a:solidFill>
        </p:spPr>
        <p:txBody>
          <a:bodyPr/>
          <a:lstStyle/>
          <a:p>
            <a:r>
              <a:rPr lang="es-ES" dirty="0" smtClean="0"/>
              <a:t>Validador W3C.org</a:t>
            </a:r>
            <a:endParaRPr lang="es-ES" dirty="0"/>
          </a:p>
        </p:txBody>
      </p:sp>
      <p:sp>
        <p:nvSpPr>
          <p:cNvPr id="3" name="2 Marcador de contenido"/>
          <p:cNvSpPr>
            <a:spLocks noGrp="1"/>
          </p:cNvSpPr>
          <p:nvPr>
            <p:ph idx="1"/>
          </p:nvPr>
        </p:nvSpPr>
        <p:spPr>
          <a:solidFill>
            <a:schemeClr val="accent3">
              <a:lumMod val="60000"/>
              <a:lumOff val="40000"/>
            </a:schemeClr>
          </a:solidFill>
        </p:spPr>
        <p:txBody>
          <a:bodyPr>
            <a:normAutofit fontScale="70000" lnSpcReduction="20000"/>
          </a:bodyPr>
          <a:lstStyle/>
          <a:p>
            <a:r>
              <a:rPr lang="es-ES" dirty="0"/>
              <a:t>Hay varios validadores de códigos disponibles, pero los ejercicios para este </a:t>
            </a:r>
            <a:r>
              <a:rPr lang="es-ES" dirty="0" smtClean="0"/>
              <a:t>curso utilizan </a:t>
            </a:r>
            <a:r>
              <a:rPr lang="es-ES" dirty="0">
                <a:hlinkClick r:id="rId3"/>
              </a:rPr>
              <a:t>http://</a:t>
            </a:r>
            <a:r>
              <a:rPr lang="es-ES" dirty="0" smtClean="0">
                <a:hlinkClick r:id="rId3"/>
              </a:rPr>
              <a:t>validator.w3.org</a:t>
            </a:r>
            <a:r>
              <a:rPr lang="es-ES" dirty="0" smtClean="0"/>
              <a:t>.</a:t>
            </a:r>
            <a:endParaRPr lang="es-ES" dirty="0"/>
          </a:p>
          <a:p>
            <a:r>
              <a:rPr lang="es-ES" dirty="0"/>
              <a:t>Validator.w3.org es un servicio gratuito mantenido por el W3C que puede utilizar para validar su código HTML y CSS en comparación con varios estándares web. </a:t>
            </a:r>
            <a:endParaRPr lang="es-ES" dirty="0" smtClean="0"/>
          </a:p>
          <a:p>
            <a:r>
              <a:rPr lang="es-ES" dirty="0" smtClean="0"/>
              <a:t>Puede </a:t>
            </a:r>
            <a:r>
              <a:rPr lang="es-ES" dirty="0"/>
              <a:t>ejecutar su código a través del validador de varias maneras.</a:t>
            </a:r>
          </a:p>
          <a:p>
            <a:r>
              <a:rPr lang="es-ES" dirty="0"/>
              <a:t>• Proporcionar un enlace a una página en la web.</a:t>
            </a:r>
          </a:p>
          <a:p>
            <a:r>
              <a:rPr lang="es-ES" dirty="0"/>
              <a:t>• Sube un archivo desde tu computadora.</a:t>
            </a:r>
          </a:p>
          <a:p>
            <a:r>
              <a:rPr lang="es-ES" dirty="0"/>
              <a:t>• Copie y pegue su código directamente en el navegador</a:t>
            </a:r>
            <a:r>
              <a:rPr lang="es-ES" dirty="0" smtClean="0"/>
              <a:t>.</a:t>
            </a:r>
            <a:endParaRPr lang="es-ES" dirty="0"/>
          </a:p>
        </p:txBody>
      </p:sp>
    </p:spTree>
    <p:extLst>
      <p:ext uri="{BB962C8B-B14F-4D97-AF65-F5344CB8AC3E}">
        <p14:creationId xmlns:p14="http://schemas.microsoft.com/office/powerpoint/2010/main" val="3770437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60000"/>
              <a:lumOff val="40000"/>
            </a:schemeClr>
          </a:solidFill>
        </p:spPr>
        <p:txBody>
          <a:bodyPr/>
          <a:lstStyle/>
          <a:p>
            <a:r>
              <a:rPr lang="es-ES" dirty="0" smtClean="0"/>
              <a:t>Validador W3C.org</a:t>
            </a:r>
            <a:endParaRPr lang="es-ES" dirty="0"/>
          </a:p>
        </p:txBody>
      </p:sp>
      <p:sp>
        <p:nvSpPr>
          <p:cNvPr id="3" name="2 Marcador de contenido"/>
          <p:cNvSpPr>
            <a:spLocks noGrp="1"/>
          </p:cNvSpPr>
          <p:nvPr>
            <p:ph idx="1"/>
          </p:nvPr>
        </p:nvSpPr>
        <p:spPr>
          <a:solidFill>
            <a:schemeClr val="accent3">
              <a:lumMod val="60000"/>
              <a:lumOff val="40000"/>
            </a:schemeClr>
          </a:solidFill>
        </p:spPr>
        <p:txBody>
          <a:bodyPr>
            <a:normAutofit fontScale="70000" lnSpcReduction="20000"/>
          </a:bodyPr>
          <a:lstStyle/>
          <a:p>
            <a:r>
              <a:rPr lang="es-ES" dirty="0" smtClean="0"/>
              <a:t>El </a:t>
            </a:r>
            <a:r>
              <a:rPr lang="es-ES" dirty="0"/>
              <a:t>validador intentará identificar en qué versión de HTML está escrita la página mirando la declaración DOCTYPE en la parte superior de la página. </a:t>
            </a:r>
            <a:endParaRPr lang="es-ES" dirty="0" smtClean="0"/>
          </a:p>
          <a:p>
            <a:r>
              <a:rPr lang="es-ES" dirty="0" smtClean="0"/>
              <a:t>(</a:t>
            </a:r>
            <a:r>
              <a:rPr lang="es-ES" dirty="0"/>
              <a:t>Vea la barra lateral en </a:t>
            </a:r>
            <a:r>
              <a:rPr lang="es-ES" dirty="0" err="1"/>
              <a:t>DOCTYPEs</a:t>
            </a:r>
            <a:r>
              <a:rPr lang="es-ES" dirty="0"/>
              <a:t>, anteriormente en este </a:t>
            </a:r>
            <a:r>
              <a:rPr lang="es-ES" dirty="0" smtClean="0"/>
              <a:t>tema). </a:t>
            </a:r>
          </a:p>
          <a:p>
            <a:r>
              <a:rPr lang="es-ES" dirty="0" smtClean="0"/>
              <a:t>Esto </a:t>
            </a:r>
            <a:r>
              <a:rPr lang="es-ES" dirty="0"/>
              <a:t>le permite al validador ejecutar su código contra el conjunto relevante de estándares web.</a:t>
            </a:r>
          </a:p>
          <a:p>
            <a:r>
              <a:rPr lang="es-ES" dirty="0"/>
              <a:t>También puede indicar explícitamente al validador con qué estándar desea realizar la prueba seleccionando uno en el menú desplegable Tipo de documento en la sección Más opciones en la página de inicio del validador.</a:t>
            </a:r>
          </a:p>
        </p:txBody>
      </p:sp>
    </p:spTree>
    <p:extLst>
      <p:ext uri="{BB962C8B-B14F-4D97-AF65-F5344CB8AC3E}">
        <p14:creationId xmlns:p14="http://schemas.microsoft.com/office/powerpoint/2010/main" val="13201539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60000"/>
              <a:lumOff val="40000"/>
            </a:schemeClr>
          </a:solidFill>
        </p:spPr>
        <p:txBody>
          <a:bodyPr/>
          <a:lstStyle/>
          <a:p>
            <a:r>
              <a:rPr lang="es-ES" dirty="0" smtClean="0"/>
              <a:t>Validador W3C.org</a:t>
            </a:r>
            <a:endParaRPr lang="es-ES" dirty="0"/>
          </a:p>
        </p:txBody>
      </p:sp>
      <p:sp>
        <p:nvSpPr>
          <p:cNvPr id="3" name="2 Marcador de contenido"/>
          <p:cNvSpPr>
            <a:spLocks noGrp="1"/>
          </p:cNvSpPr>
          <p:nvPr>
            <p:ph idx="1"/>
          </p:nvPr>
        </p:nvSpPr>
        <p:spPr>
          <a:solidFill>
            <a:schemeClr val="accent3">
              <a:lumMod val="60000"/>
              <a:lumOff val="40000"/>
            </a:schemeClr>
          </a:solidFill>
        </p:spPr>
        <p:txBody>
          <a:bodyPr>
            <a:normAutofit fontScale="92500" lnSpcReduction="10000"/>
          </a:bodyPr>
          <a:lstStyle/>
          <a:p>
            <a:r>
              <a:rPr lang="es-ES" dirty="0"/>
              <a:t>Es hora de probar la página web que creó anteriormente para ver si se valida.</a:t>
            </a:r>
          </a:p>
          <a:p>
            <a:r>
              <a:rPr lang="es-ES" dirty="0"/>
              <a:t>1. Abra </a:t>
            </a:r>
            <a:r>
              <a:rPr lang="es-ES" dirty="0">
                <a:hlinkClick r:id="rId3"/>
              </a:rPr>
              <a:t>http://</a:t>
            </a:r>
            <a:r>
              <a:rPr lang="es-ES" dirty="0" smtClean="0">
                <a:hlinkClick r:id="rId3"/>
              </a:rPr>
              <a:t>validator.w3.org</a:t>
            </a:r>
            <a:r>
              <a:rPr lang="es-ES" dirty="0" smtClean="0"/>
              <a:t>.</a:t>
            </a:r>
            <a:endParaRPr lang="es-ES" dirty="0"/>
          </a:p>
          <a:p>
            <a:r>
              <a:rPr lang="es-ES" dirty="0"/>
              <a:t>2. Seleccione el método Validar por entrada directa</a:t>
            </a:r>
            <a:r>
              <a:rPr lang="es-ES" dirty="0" smtClean="0"/>
              <a:t>.</a:t>
            </a:r>
          </a:p>
          <a:p>
            <a:r>
              <a:rPr lang="es-ES" dirty="0"/>
              <a:t>3. Copie y pegue su código en el cuadro de texto.</a:t>
            </a:r>
          </a:p>
          <a:p>
            <a:r>
              <a:rPr lang="es-ES" dirty="0"/>
              <a:t>4. Haga clic en Comprobar.</a:t>
            </a:r>
          </a:p>
        </p:txBody>
      </p:sp>
    </p:spTree>
    <p:extLst>
      <p:ext uri="{BB962C8B-B14F-4D97-AF65-F5344CB8AC3E}">
        <p14:creationId xmlns:p14="http://schemas.microsoft.com/office/powerpoint/2010/main" val="1995279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l="-1000" r="-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60000"/>
              <a:lumOff val="40000"/>
            </a:schemeClr>
          </a:solidFill>
        </p:spPr>
        <p:txBody>
          <a:bodyPr/>
          <a:lstStyle/>
          <a:p>
            <a:r>
              <a:rPr lang="es-ES" dirty="0" smtClean="0"/>
              <a:t>Validador W3C.org</a:t>
            </a:r>
            <a:endParaRPr lang="es-ES" dirty="0"/>
          </a:p>
        </p:txBody>
      </p:sp>
      <p:sp>
        <p:nvSpPr>
          <p:cNvPr id="3" name="2 Marcador de contenido"/>
          <p:cNvSpPr>
            <a:spLocks noGrp="1"/>
          </p:cNvSpPr>
          <p:nvPr>
            <p:ph idx="1"/>
          </p:nvPr>
        </p:nvSpPr>
        <p:spPr>
          <a:xfrm>
            <a:off x="457200" y="1200151"/>
            <a:ext cx="8229600" cy="1803647"/>
          </a:xfrm>
          <a:solidFill>
            <a:schemeClr val="accent3">
              <a:lumMod val="60000"/>
              <a:lumOff val="40000"/>
            </a:schemeClr>
          </a:solidFill>
        </p:spPr>
        <p:txBody>
          <a:bodyPr>
            <a:normAutofit/>
          </a:bodyPr>
          <a:lstStyle/>
          <a:p>
            <a:r>
              <a:rPr lang="es-ES" dirty="0"/>
              <a:t>Ahora debería ver que su código pasó la validación como HTML5 (vea la Figura 1-5).</a:t>
            </a:r>
          </a:p>
          <a:p>
            <a:r>
              <a:rPr lang="es-ES" dirty="0"/>
              <a:t>¡Felicidades!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2211710"/>
            <a:ext cx="3559298" cy="2798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266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dirty="0"/>
              <a:t>¿Su código siempre tiene que validar</a:t>
            </a:r>
            <a:r>
              <a:rPr lang="es-ES" sz="3600" dirty="0" smtClean="0"/>
              <a:t>? …</a:t>
            </a:r>
            <a:endParaRPr lang="es-ES" sz="3600" dirty="0"/>
          </a:p>
        </p:txBody>
      </p:sp>
      <p:sp>
        <p:nvSpPr>
          <p:cNvPr id="3" name="2 Marcador de contenido"/>
          <p:cNvSpPr>
            <a:spLocks noGrp="1"/>
          </p:cNvSpPr>
          <p:nvPr>
            <p:ph idx="1"/>
          </p:nvPr>
        </p:nvSpPr>
        <p:spPr/>
        <p:txBody>
          <a:bodyPr>
            <a:normAutofit fontScale="85000" lnSpcReduction="20000"/>
          </a:bodyPr>
          <a:lstStyle/>
          <a:p>
            <a:r>
              <a:rPr lang="es-ES" dirty="0" smtClean="0"/>
              <a:t>La </a:t>
            </a:r>
            <a:r>
              <a:rPr lang="es-ES" dirty="0"/>
              <a:t>validación es una gran herramienta para los desarrolladores web, pero es solo eso, una herramienta. </a:t>
            </a:r>
            <a:endParaRPr lang="es-ES" dirty="0" smtClean="0"/>
          </a:p>
          <a:p>
            <a:r>
              <a:rPr lang="es-ES" dirty="0" smtClean="0"/>
              <a:t>Habrá </a:t>
            </a:r>
            <a:r>
              <a:rPr lang="es-ES" dirty="0"/>
              <a:t>ocasiones en las que no sea realista producir páginas que pasen la validación. </a:t>
            </a:r>
            <a:endParaRPr lang="es-ES" dirty="0" smtClean="0"/>
          </a:p>
          <a:p>
            <a:r>
              <a:rPr lang="es-ES" dirty="0" smtClean="0"/>
              <a:t>A </a:t>
            </a:r>
            <a:r>
              <a:rPr lang="es-ES" dirty="0"/>
              <a:t>veces hay pequeños trucos que tendrás que escribir para obtener algunos navegadores (leer: IE) para jugar a la pelota, y estos aparecerán como errores cuando llegues a validar tus páginas. </a:t>
            </a:r>
            <a:endParaRPr lang="es-ES" dirty="0" smtClean="0"/>
          </a:p>
        </p:txBody>
      </p:sp>
    </p:spTree>
    <p:extLst>
      <p:ext uri="{BB962C8B-B14F-4D97-AF65-F5344CB8AC3E}">
        <p14:creationId xmlns:p14="http://schemas.microsoft.com/office/powerpoint/2010/main" val="439164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¿Su código siempre tiene que validar</a:t>
            </a:r>
            <a:r>
              <a:rPr lang="es-ES" dirty="0" smtClean="0"/>
              <a:t>?</a:t>
            </a:r>
            <a:endParaRPr lang="es-ES" dirty="0"/>
          </a:p>
        </p:txBody>
      </p:sp>
      <p:sp>
        <p:nvSpPr>
          <p:cNvPr id="3" name="2 Marcador de contenido"/>
          <p:cNvSpPr>
            <a:spLocks noGrp="1"/>
          </p:cNvSpPr>
          <p:nvPr>
            <p:ph idx="1"/>
          </p:nvPr>
        </p:nvSpPr>
        <p:spPr/>
        <p:txBody>
          <a:bodyPr>
            <a:normAutofit fontScale="77500" lnSpcReduction="20000"/>
          </a:bodyPr>
          <a:lstStyle/>
          <a:p>
            <a:r>
              <a:rPr lang="es-ES" dirty="0" smtClean="0"/>
              <a:t>Lo </a:t>
            </a:r>
            <a:r>
              <a:rPr lang="es-ES" dirty="0"/>
              <a:t>ideal es que sus páginas tengan la menor cantidad de errores posibles, pero incluso algunos de los sitios web más conocidos no pasan la validación. (Intente ejecutar http://google.com o http://yahoo.com a través del validador W3C).</a:t>
            </a:r>
          </a:p>
          <a:p>
            <a:r>
              <a:rPr lang="es-ES" dirty="0"/>
              <a:t>Solo recuerda: los estándares web no son reglas estrictas. </a:t>
            </a:r>
            <a:endParaRPr lang="es-ES" dirty="0" smtClean="0"/>
          </a:p>
          <a:p>
            <a:r>
              <a:rPr lang="es-ES" dirty="0" smtClean="0"/>
              <a:t>Son </a:t>
            </a:r>
            <a:r>
              <a:rPr lang="es-ES" dirty="0"/>
              <a:t>más como guías. </a:t>
            </a:r>
            <a:endParaRPr lang="es-ES" dirty="0" smtClean="0"/>
          </a:p>
          <a:p>
            <a:r>
              <a:rPr lang="es-ES" dirty="0" smtClean="0"/>
              <a:t>La </a:t>
            </a:r>
            <a:r>
              <a:rPr lang="es-ES" dirty="0"/>
              <a:t>validación es una herramienta para ayudarlo a producir mejores sitios web; nunca debería limitarte.</a:t>
            </a:r>
          </a:p>
        </p:txBody>
      </p:sp>
    </p:spTree>
    <p:extLst>
      <p:ext uri="{BB962C8B-B14F-4D97-AF65-F5344CB8AC3E}">
        <p14:creationId xmlns:p14="http://schemas.microsoft.com/office/powerpoint/2010/main" val="1755914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a:t>Todos los navegadores no son creados </a:t>
            </a:r>
            <a:r>
              <a:rPr lang="es-ES" sz="3200" dirty="0" smtClean="0"/>
              <a:t>iguales …</a:t>
            </a:r>
            <a:endParaRPr lang="es-ES" sz="3200" dirty="0"/>
          </a:p>
        </p:txBody>
      </p:sp>
    </p:spTree>
    <p:extLst>
      <p:ext uri="{BB962C8B-B14F-4D97-AF65-F5344CB8AC3E}">
        <p14:creationId xmlns:p14="http://schemas.microsoft.com/office/powerpoint/2010/main" val="2157386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a:t>Todos los navegadores no son creados </a:t>
            </a:r>
            <a:r>
              <a:rPr lang="es-ES" sz="3200" dirty="0" smtClean="0"/>
              <a:t>iguales …</a:t>
            </a:r>
            <a:endParaRPr lang="es-ES" sz="3200" dirty="0"/>
          </a:p>
        </p:txBody>
      </p:sp>
      <p:sp>
        <p:nvSpPr>
          <p:cNvPr id="3" name="2 Marcador de contenido"/>
          <p:cNvSpPr>
            <a:spLocks noGrp="1"/>
          </p:cNvSpPr>
          <p:nvPr>
            <p:ph idx="1"/>
          </p:nvPr>
        </p:nvSpPr>
        <p:spPr/>
        <p:txBody>
          <a:bodyPr>
            <a:normAutofit/>
          </a:bodyPr>
          <a:lstStyle/>
          <a:p>
            <a:r>
              <a:rPr lang="es-ES" dirty="0" smtClean="0"/>
              <a:t>En </a:t>
            </a:r>
            <a:r>
              <a:rPr lang="es-ES" dirty="0"/>
              <a:t>un mundo ideal, podría codificar un sitio web y hacer que se comporte de la misma manera en todos los navegadores web. </a:t>
            </a:r>
            <a:endParaRPr lang="es-ES" dirty="0" smtClean="0"/>
          </a:p>
          <a:p>
            <a:r>
              <a:rPr lang="es-ES" dirty="0" smtClean="0"/>
              <a:t>Lamentablemente</a:t>
            </a:r>
            <a:r>
              <a:rPr lang="es-ES" dirty="0"/>
              <a:t>, este no es el caso. </a:t>
            </a:r>
            <a:endParaRPr lang="es-ES" dirty="0" smtClean="0"/>
          </a:p>
        </p:txBody>
      </p:sp>
    </p:spTree>
    <p:extLst>
      <p:ext uri="{BB962C8B-B14F-4D97-AF65-F5344CB8AC3E}">
        <p14:creationId xmlns:p14="http://schemas.microsoft.com/office/powerpoint/2010/main" val="224540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a:t>Todos los navegadores no son creados </a:t>
            </a:r>
            <a:r>
              <a:rPr lang="es-ES" sz="3200" dirty="0" smtClean="0"/>
              <a:t>iguales …</a:t>
            </a:r>
            <a:endParaRPr lang="es-ES" sz="3200" dirty="0"/>
          </a:p>
        </p:txBody>
      </p:sp>
      <p:sp>
        <p:nvSpPr>
          <p:cNvPr id="3" name="2 Marcador de contenido"/>
          <p:cNvSpPr>
            <a:spLocks noGrp="1"/>
          </p:cNvSpPr>
          <p:nvPr>
            <p:ph idx="1"/>
          </p:nvPr>
        </p:nvSpPr>
        <p:spPr/>
        <p:txBody>
          <a:bodyPr>
            <a:normAutofit fontScale="92500" lnSpcReduction="20000"/>
          </a:bodyPr>
          <a:lstStyle/>
          <a:p>
            <a:r>
              <a:rPr lang="es-ES" dirty="0" smtClean="0"/>
              <a:t>La </a:t>
            </a:r>
            <a:r>
              <a:rPr lang="es-ES" dirty="0"/>
              <a:t>compatibilidad entre navegadores es un problema que todos los desarrolladores web deben abordar regularmente, y con frecuencia puede ser un verdadero problema y llevarlo a pasar horas tratando de solucionar un error que está presente en un navegador.</a:t>
            </a:r>
          </a:p>
          <a:p>
            <a:r>
              <a:rPr lang="es-ES" dirty="0"/>
              <a:t>Para demostrar esto, eche un vistazo a las Figuras 1-6 y 1-7. </a:t>
            </a:r>
            <a:endParaRPr lang="es-ES" dirty="0" smtClean="0"/>
          </a:p>
        </p:txBody>
      </p:sp>
    </p:spTree>
    <p:extLst>
      <p:ext uri="{BB962C8B-B14F-4D97-AF65-F5344CB8AC3E}">
        <p14:creationId xmlns:p14="http://schemas.microsoft.com/office/powerpoint/2010/main" val="518169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47638"/>
            <a:ext cx="672465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4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HTML5/Página web</a:t>
            </a:r>
            <a:endParaRPr lang="es-ES" dirty="0"/>
          </a:p>
        </p:txBody>
      </p:sp>
      <p:sp>
        <p:nvSpPr>
          <p:cNvPr id="3" name="2 Marcador de contenido"/>
          <p:cNvSpPr>
            <a:spLocks noGrp="1"/>
          </p:cNvSpPr>
          <p:nvPr>
            <p:ph idx="1"/>
          </p:nvPr>
        </p:nvSpPr>
        <p:spPr/>
        <p:txBody>
          <a:bodyPr>
            <a:normAutofit/>
          </a:bodyPr>
          <a:lstStyle/>
          <a:p>
            <a:r>
              <a:rPr lang="es-ES" dirty="0" smtClean="0"/>
              <a:t>Cada </a:t>
            </a:r>
            <a:r>
              <a:rPr lang="es-ES" dirty="0" smtClean="0"/>
              <a:t>uno de estos elementos de </a:t>
            </a:r>
            <a:r>
              <a:rPr lang="es-ES" dirty="0" smtClean="0">
                <a:solidFill>
                  <a:srgbClr val="FF0000"/>
                </a:solidFill>
                <a:effectLst>
                  <a:glow rad="101600">
                    <a:schemeClr val="accent6">
                      <a:satMod val="175000"/>
                      <a:alpha val="40000"/>
                    </a:schemeClr>
                  </a:glow>
                </a:effectLst>
              </a:rPr>
              <a:t>contenido</a:t>
            </a:r>
            <a:r>
              <a:rPr lang="es-ES" dirty="0" smtClean="0">
                <a:effectLst>
                  <a:glow rad="101600">
                    <a:schemeClr val="accent6">
                      <a:satMod val="175000"/>
                      <a:alpha val="40000"/>
                    </a:schemeClr>
                  </a:glow>
                </a:effectLst>
              </a:rPr>
              <a:t> </a:t>
            </a:r>
            <a:r>
              <a:rPr lang="es-ES" dirty="0" smtClean="0"/>
              <a:t>se marca mediante la </a:t>
            </a:r>
            <a:r>
              <a:rPr lang="es-ES" dirty="0" smtClean="0">
                <a:solidFill>
                  <a:srgbClr val="FF0000"/>
                </a:solidFill>
                <a:effectLst>
                  <a:glow rad="139700">
                    <a:schemeClr val="accent6">
                      <a:satMod val="175000"/>
                      <a:alpha val="40000"/>
                    </a:schemeClr>
                  </a:glow>
                </a:effectLst>
              </a:rPr>
              <a:t>sintaxis HTML </a:t>
            </a:r>
            <a:r>
              <a:rPr lang="es-ES" dirty="0" smtClean="0"/>
              <a:t>(una colección de palabras y símbolos que pueden ser entendidos por programas de computadora). </a:t>
            </a:r>
          </a:p>
        </p:txBody>
      </p:sp>
    </p:spTree>
    <p:extLst>
      <p:ext uri="{BB962C8B-B14F-4D97-AF65-F5344CB8AC3E}">
        <p14:creationId xmlns:p14="http://schemas.microsoft.com/office/powerpoint/2010/main" val="3226798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a:t>Todos los navegadores no son creados </a:t>
            </a:r>
            <a:r>
              <a:rPr lang="es-ES" sz="3200" dirty="0" smtClean="0"/>
              <a:t>iguales …</a:t>
            </a:r>
            <a:endParaRPr lang="es-ES" sz="3200" dirty="0"/>
          </a:p>
        </p:txBody>
      </p:sp>
      <p:sp>
        <p:nvSpPr>
          <p:cNvPr id="3" name="2 Marcador de contenido"/>
          <p:cNvSpPr>
            <a:spLocks noGrp="1"/>
          </p:cNvSpPr>
          <p:nvPr>
            <p:ph idx="1"/>
          </p:nvPr>
        </p:nvSpPr>
        <p:spPr/>
        <p:txBody>
          <a:bodyPr>
            <a:normAutofit lnSpcReduction="10000"/>
          </a:bodyPr>
          <a:lstStyle/>
          <a:p>
            <a:r>
              <a:rPr lang="es-ES" dirty="0" smtClean="0"/>
              <a:t>Estas imágenes muestran </a:t>
            </a:r>
            <a:r>
              <a:rPr lang="es-ES" dirty="0"/>
              <a:t>la misma página web HTML que se muestra en Google </a:t>
            </a:r>
            <a:r>
              <a:rPr lang="es-ES" dirty="0" err="1"/>
              <a:t>Chrome</a:t>
            </a:r>
            <a:r>
              <a:rPr lang="es-ES" dirty="0"/>
              <a:t> e Internet Explorer (utilizando el modo de compatibilidad con IE7).</a:t>
            </a:r>
          </a:p>
          <a:p>
            <a:r>
              <a:rPr lang="es-ES" dirty="0"/>
              <a:t>Observe cómo los enlaces de navegación están en línea en Google </a:t>
            </a:r>
            <a:r>
              <a:rPr lang="es-ES" dirty="0" err="1"/>
              <a:t>Chrome</a:t>
            </a:r>
            <a:r>
              <a:rPr lang="es-ES" dirty="0"/>
              <a:t> pero aparecen en una lista en Internet Explorer.</a:t>
            </a:r>
          </a:p>
        </p:txBody>
      </p:sp>
    </p:spTree>
    <p:extLst>
      <p:ext uri="{BB962C8B-B14F-4D97-AF65-F5344CB8AC3E}">
        <p14:creationId xmlns:p14="http://schemas.microsoft.com/office/powerpoint/2010/main" val="1773267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smtClean="0"/>
              <a:t>Palabras finales …</a:t>
            </a:r>
            <a:endParaRPr lang="es-ES" sz="3200" dirty="0"/>
          </a:p>
        </p:txBody>
      </p:sp>
      <p:sp>
        <p:nvSpPr>
          <p:cNvPr id="3" name="2 Marcador de contenido"/>
          <p:cNvSpPr>
            <a:spLocks noGrp="1"/>
          </p:cNvSpPr>
          <p:nvPr>
            <p:ph idx="1"/>
          </p:nvPr>
        </p:nvSpPr>
        <p:spPr/>
        <p:txBody>
          <a:bodyPr>
            <a:normAutofit fontScale="85000" lnSpcReduction="10000"/>
          </a:bodyPr>
          <a:lstStyle/>
          <a:p>
            <a:r>
              <a:rPr lang="es-ES" dirty="0"/>
              <a:t>Es importante recordar que HTML5 todavía es muy nuevo y, por lo tanto, no todos los navegadores admitirán las tecnologías que aprenderá a usar en este libro. </a:t>
            </a:r>
            <a:endParaRPr lang="es-ES" dirty="0" smtClean="0"/>
          </a:p>
          <a:p>
            <a:r>
              <a:rPr lang="es-ES" dirty="0" smtClean="0"/>
              <a:t>Además</a:t>
            </a:r>
            <a:r>
              <a:rPr lang="es-ES" dirty="0"/>
              <a:t>, sus usuarios no siempre estarán ejecutando las últimas versiones de sus navegadores web. </a:t>
            </a:r>
            <a:endParaRPr lang="es-ES" dirty="0" smtClean="0"/>
          </a:p>
          <a:p>
            <a:r>
              <a:rPr lang="es-ES" dirty="0" smtClean="0"/>
              <a:t>Se </a:t>
            </a:r>
            <a:r>
              <a:rPr lang="es-ES" dirty="0"/>
              <a:t>sorprendería de cuántas personas siguen utilizando IE6 (¡que se lanzó en 2001!). </a:t>
            </a:r>
            <a:endParaRPr lang="es-ES" dirty="0" smtClean="0"/>
          </a:p>
        </p:txBody>
      </p:sp>
    </p:spTree>
    <p:extLst>
      <p:ext uri="{BB962C8B-B14F-4D97-AF65-F5344CB8AC3E}">
        <p14:creationId xmlns:p14="http://schemas.microsoft.com/office/powerpoint/2010/main" val="9112603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11000" b="-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200" dirty="0" smtClean="0"/>
              <a:t>Palabras finales</a:t>
            </a:r>
            <a:endParaRPr lang="es-ES" sz="3200" dirty="0"/>
          </a:p>
        </p:txBody>
      </p:sp>
      <p:sp>
        <p:nvSpPr>
          <p:cNvPr id="3" name="2 Marcador de contenido"/>
          <p:cNvSpPr>
            <a:spLocks noGrp="1"/>
          </p:cNvSpPr>
          <p:nvPr>
            <p:ph idx="1"/>
          </p:nvPr>
        </p:nvSpPr>
        <p:spPr/>
        <p:txBody>
          <a:bodyPr>
            <a:normAutofit fontScale="85000" lnSpcReduction="20000"/>
          </a:bodyPr>
          <a:lstStyle/>
          <a:p>
            <a:r>
              <a:rPr lang="es-ES" dirty="0" smtClean="0"/>
              <a:t>Los </a:t>
            </a:r>
            <a:r>
              <a:rPr lang="es-ES" dirty="0"/>
              <a:t>usuarios de negocios son especialmente conocidos por usar navegadores obsoletos, a menudo debido a las restricciones establecidas por los departamentos de TI. </a:t>
            </a:r>
            <a:endParaRPr lang="es-ES" dirty="0" smtClean="0"/>
          </a:p>
          <a:p>
            <a:r>
              <a:rPr lang="es-ES" dirty="0" smtClean="0"/>
              <a:t>Creo </a:t>
            </a:r>
            <a:r>
              <a:rPr lang="es-ES" dirty="0"/>
              <a:t>que en los próximos años, el problema de los usuarios que ejecutan navegadores desactualizados se resolverá en gran medida mediante la introducción de las características de actualización automática presentes en muchos navegadores web modernos.</a:t>
            </a:r>
          </a:p>
        </p:txBody>
      </p:sp>
    </p:spTree>
    <p:extLst>
      <p:ext uri="{BB962C8B-B14F-4D97-AF65-F5344CB8AC3E}">
        <p14:creationId xmlns:p14="http://schemas.microsoft.com/office/powerpoint/2010/main" val="15592331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90500"/>
            <a:ext cx="4762500"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35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HTML5/Página web</a:t>
            </a:r>
            <a:endParaRPr lang="es-ES" dirty="0"/>
          </a:p>
        </p:txBody>
      </p:sp>
      <p:sp>
        <p:nvSpPr>
          <p:cNvPr id="3" name="2 Marcador de contenido"/>
          <p:cNvSpPr>
            <a:spLocks noGrp="1"/>
          </p:cNvSpPr>
          <p:nvPr>
            <p:ph idx="1"/>
          </p:nvPr>
        </p:nvSpPr>
        <p:spPr/>
        <p:txBody>
          <a:bodyPr>
            <a:normAutofit/>
          </a:bodyPr>
          <a:lstStyle/>
          <a:p>
            <a:r>
              <a:rPr lang="es-ES" dirty="0" smtClean="0"/>
              <a:t>HTML </a:t>
            </a:r>
            <a:r>
              <a:rPr lang="es-ES" dirty="0" smtClean="0"/>
              <a:t>también se usa para describir la </a:t>
            </a:r>
            <a:r>
              <a:rPr lang="es-ES" dirty="0" smtClean="0">
                <a:solidFill>
                  <a:srgbClr val="00B0F0"/>
                </a:solidFill>
                <a:effectLst>
                  <a:glow rad="139700">
                    <a:schemeClr val="accent5">
                      <a:satMod val="175000"/>
                      <a:alpha val="40000"/>
                    </a:schemeClr>
                  </a:glow>
                </a:effectLst>
              </a:rPr>
              <a:t>estructura de la página</a:t>
            </a:r>
            <a:r>
              <a:rPr lang="es-ES" dirty="0" smtClean="0"/>
              <a:t>, definiendo cada una de las diferentes secciones que puede tener (como un encabezado, área de contenido y pie de página).</a:t>
            </a:r>
          </a:p>
        </p:txBody>
      </p:sp>
    </p:spTree>
    <p:extLst>
      <p:ext uri="{BB962C8B-B14F-4D97-AF65-F5344CB8AC3E}">
        <p14:creationId xmlns:p14="http://schemas.microsoft.com/office/powerpoint/2010/main" val="1310721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a:t>
            </a:r>
            <a:endParaRPr lang="es-ES" dirty="0"/>
          </a:p>
        </p:txBody>
      </p:sp>
      <p:sp>
        <p:nvSpPr>
          <p:cNvPr id="3" name="2 Marcador de contenido"/>
          <p:cNvSpPr>
            <a:spLocks noGrp="1"/>
          </p:cNvSpPr>
          <p:nvPr>
            <p:ph idx="1"/>
          </p:nvPr>
        </p:nvSpPr>
        <p:spPr/>
        <p:txBody>
          <a:bodyPr>
            <a:normAutofit fontScale="92500"/>
          </a:bodyPr>
          <a:lstStyle/>
          <a:p>
            <a:r>
              <a:rPr lang="es-ES" dirty="0" smtClean="0"/>
              <a:t>El HTML se utiliza para definir el contenido de la página y cómo está estructurado, pero no es responsable de cómo se ve realmente la página: el color, los bordes y la posición de los elementos. </a:t>
            </a:r>
          </a:p>
          <a:p>
            <a:r>
              <a:rPr lang="es-ES" dirty="0" smtClean="0"/>
              <a:t>Ese es un trabajo para las </a:t>
            </a:r>
            <a:r>
              <a:rPr lang="es-ES" dirty="0" smtClean="0">
                <a:solidFill>
                  <a:srgbClr val="00B050"/>
                </a:solidFill>
                <a:effectLst>
                  <a:glow rad="139700">
                    <a:schemeClr val="accent3">
                      <a:satMod val="175000"/>
                      <a:alpha val="40000"/>
                    </a:schemeClr>
                  </a:glow>
                </a:effectLst>
              </a:rPr>
              <a:t>hojas de estilo en cascada o CSS</a:t>
            </a:r>
            <a:r>
              <a:rPr lang="es-ES" dirty="0" smtClean="0"/>
              <a:t>, que veremos brevemente más adelante en este curso. </a:t>
            </a:r>
          </a:p>
        </p:txBody>
      </p:sp>
    </p:spTree>
    <p:extLst>
      <p:ext uri="{BB962C8B-B14F-4D97-AF65-F5344CB8AC3E}">
        <p14:creationId xmlns:p14="http://schemas.microsoft.com/office/powerpoint/2010/main" val="138325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HTML5..</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También </a:t>
            </a:r>
            <a:r>
              <a:rPr lang="es-ES" dirty="0" smtClean="0"/>
              <a:t>hay otro idioma que se usa comúnmente al crear sitios web. </a:t>
            </a:r>
          </a:p>
          <a:p>
            <a:pPr lvl="1"/>
            <a:r>
              <a:rPr lang="es-ES" dirty="0" smtClean="0">
                <a:solidFill>
                  <a:srgbClr val="7030A0"/>
                </a:solidFill>
                <a:effectLst>
                  <a:glow rad="139700">
                    <a:schemeClr val="accent4">
                      <a:satMod val="175000"/>
                      <a:alpha val="40000"/>
                    </a:schemeClr>
                  </a:glow>
                </a:effectLst>
              </a:rPr>
              <a:t>JavaScript</a:t>
            </a:r>
            <a:r>
              <a:rPr lang="es-ES" dirty="0" smtClean="0"/>
              <a:t> es un lenguaje de programación que se utiliza junto con HTML y CSS para crear características interactivas para páginas web. </a:t>
            </a:r>
          </a:p>
          <a:p>
            <a:r>
              <a:rPr lang="es-ES" dirty="0" smtClean="0"/>
              <a:t>Más adelante en este curso, utilizará JavaScript para crear controles de reproducción personalizados para un video.</a:t>
            </a:r>
          </a:p>
        </p:txBody>
      </p:sp>
    </p:spTree>
    <p:extLst>
      <p:ext uri="{BB962C8B-B14F-4D97-AF65-F5344CB8AC3E}">
        <p14:creationId xmlns:p14="http://schemas.microsoft.com/office/powerpoint/2010/main" val="28803870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effectLst>
          <a:glow rad="101600">
            <a:schemeClr val="accent6">
              <a:satMod val="175000"/>
              <a:alpha val="40000"/>
            </a:schemeClr>
          </a:glo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7150">
          <a:solidFill>
            <a:srgbClr val="FF0000"/>
          </a:solidFill>
          <a:tailEnd type="arrow"/>
        </a:ln>
        <a:effectLst>
          <a:glow rad="139700">
            <a:schemeClr val="accent3">
              <a:satMod val="175000"/>
              <a:alpha val="40000"/>
            </a:schemeClr>
          </a:glo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288</TotalTime>
  <Words>2470</Words>
  <Application>Microsoft Office PowerPoint</Application>
  <PresentationFormat>Presentación en pantalla (16:9)</PresentationFormat>
  <Paragraphs>184</Paragraphs>
  <Slides>63</Slides>
  <Notes>0</Notes>
  <HiddenSlides>1</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Tema de Office</vt:lpstr>
      <vt:lpstr>Presentación de PowerPoint</vt:lpstr>
      <vt:lpstr>Presentación de PowerPoint</vt:lpstr>
      <vt:lpstr>HTML5</vt:lpstr>
      <vt:lpstr>¿Qué es HTML?</vt:lpstr>
      <vt:lpstr>HTML5/Página web</vt:lpstr>
      <vt:lpstr>HTML5/Página web</vt:lpstr>
      <vt:lpstr>HTML5/Página web</vt:lpstr>
      <vt:lpstr>HTML5..</vt:lpstr>
      <vt:lpstr>HTML5..</vt:lpstr>
      <vt:lpstr>HTML5 ..</vt:lpstr>
      <vt:lpstr>HTML5 ..</vt:lpstr>
      <vt:lpstr>HTML5 ..</vt:lpstr>
      <vt:lpstr>HTML5 ..</vt:lpstr>
      <vt:lpstr>Herramientas …</vt:lpstr>
      <vt:lpstr>Herramientas …</vt:lpstr>
      <vt:lpstr>Herramientas</vt:lpstr>
      <vt:lpstr>Mi primera vez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Elementos</vt:lpstr>
      <vt:lpstr>Elementos …</vt:lpstr>
      <vt:lpstr>Elementos/La Declaración del DOCTYPE …</vt:lpstr>
      <vt:lpstr>Elementos/La Declaración del DOCTYPE</vt:lpstr>
      <vt:lpstr>Atributos </vt:lpstr>
      <vt:lpstr>Atributos</vt:lpstr>
      <vt:lpstr>Elementos de anidación …</vt:lpstr>
      <vt:lpstr>Elementos de anidación …</vt:lpstr>
      <vt:lpstr>Elementos de anidación …</vt:lpstr>
      <vt:lpstr>Validación</vt:lpstr>
      <vt:lpstr>Validación …</vt:lpstr>
      <vt:lpstr>Validación/¿Por qué debería validar? …</vt:lpstr>
      <vt:lpstr>Validación/¿Por qué debería validar? …</vt:lpstr>
      <vt:lpstr>Validación/¿Por qué debería validar? …</vt:lpstr>
      <vt:lpstr>Validación/¿Por qué debería validar?</vt:lpstr>
      <vt:lpstr>Estándares</vt:lpstr>
      <vt:lpstr>Estándares … ¿Qué son los estándares web? …</vt:lpstr>
      <vt:lpstr>Estándares … ¿Qué son los estándares web?</vt:lpstr>
      <vt:lpstr>Estándares … ¿Qué son los estándares web?</vt:lpstr>
      <vt:lpstr>Estándares/ Mejores prácticas …</vt:lpstr>
      <vt:lpstr>Estándares … Páginas web más fáciles de mantener</vt:lpstr>
      <vt:lpstr>Estándares/Es solo más profesional</vt:lpstr>
      <vt:lpstr>Validador de w3c.org</vt:lpstr>
      <vt:lpstr>Validador W3C.org</vt:lpstr>
      <vt:lpstr>Validador W3C.org</vt:lpstr>
      <vt:lpstr>Validador W3C.org</vt:lpstr>
      <vt:lpstr>Validador W3C.org</vt:lpstr>
      <vt:lpstr>¿Su código siempre tiene que validar? …</vt:lpstr>
      <vt:lpstr>¿Su código siempre tiene que validar?</vt:lpstr>
      <vt:lpstr>Todos los navegadores no son creados iguales …</vt:lpstr>
      <vt:lpstr>Todos los navegadores no son creados iguales …</vt:lpstr>
      <vt:lpstr>Todos los navegadores no son creados iguales …</vt:lpstr>
      <vt:lpstr>Presentación de PowerPoint</vt:lpstr>
      <vt:lpstr>Todos los navegadores no son creados iguales …</vt:lpstr>
      <vt:lpstr>Palabras finales …</vt:lpstr>
      <vt:lpstr>Palabras finales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dc:creator>
  <cp:lastModifiedBy>Arturo</cp:lastModifiedBy>
  <cp:revision>19</cp:revision>
  <dcterms:created xsi:type="dcterms:W3CDTF">2019-03-20T00:19:41Z</dcterms:created>
  <dcterms:modified xsi:type="dcterms:W3CDTF">2019-03-25T12:29:40Z</dcterms:modified>
</cp:coreProperties>
</file>