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E73"/>
    <a:srgbClr val="B0D955"/>
    <a:srgbClr val="25F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108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scii.cl/htmlcodes.ht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54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2674640" cy="339447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s-ES" dirty="0"/>
              <a:t>La Figura 3-5 muestra cómo debe verse su nueva navegación en su navegador, con los enlaces en la parte superior derecha de la página. </a:t>
            </a:r>
            <a:endParaRPr lang="es-ES" dirty="0" smtClean="0"/>
          </a:p>
          <a:p>
            <a:r>
              <a:rPr lang="es-ES" dirty="0" smtClean="0"/>
              <a:t>Observe </a:t>
            </a:r>
            <a:r>
              <a:rPr lang="es-ES" dirty="0"/>
              <a:t>que el enlace de Inicio es de un color diferente al de los demás, ya que tiene aplicada la clase </a:t>
            </a:r>
            <a:r>
              <a:rPr lang="es-ES" dirty="0" smtClean="0"/>
              <a:t>active.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1203598"/>
            <a:ext cx="4127267" cy="33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Elipse"/>
          <p:cNvSpPr/>
          <p:nvPr/>
        </p:nvSpPr>
        <p:spPr>
          <a:xfrm>
            <a:off x="5724128" y="1635646"/>
            <a:ext cx="1656184" cy="288032"/>
          </a:xfrm>
          <a:prstGeom prst="ellipse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Doble onda"/>
          <p:cNvSpPr/>
          <p:nvPr/>
        </p:nvSpPr>
        <p:spPr>
          <a:xfrm>
            <a:off x="3923928" y="3579862"/>
            <a:ext cx="3312368" cy="576064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Observe que falta el enlace del mapa del sitio en la lista de navegación. </a:t>
            </a:r>
            <a:endParaRPr lang="es-ES" sz="1100" dirty="0" smtClean="0"/>
          </a:p>
          <a:p>
            <a:pPr algn="ctr"/>
            <a:r>
              <a:rPr lang="es-ES" sz="1100" dirty="0" smtClean="0"/>
              <a:t>Pondrás </a:t>
            </a:r>
            <a:r>
              <a:rPr lang="es-ES" sz="1100" dirty="0"/>
              <a:t>ese enlace en el pie de página de la página.</a:t>
            </a:r>
          </a:p>
        </p:txBody>
      </p:sp>
      <p:sp>
        <p:nvSpPr>
          <p:cNvPr id="2" name="1 Forma libre"/>
          <p:cNvSpPr/>
          <p:nvPr/>
        </p:nvSpPr>
        <p:spPr>
          <a:xfrm>
            <a:off x="7256834" y="1776919"/>
            <a:ext cx="1194021" cy="2010383"/>
          </a:xfrm>
          <a:custGeom>
            <a:avLst/>
            <a:gdLst>
              <a:gd name="connsiteX0" fmla="*/ 0 w 1194021"/>
              <a:gd name="connsiteY0" fmla="*/ 2010383 h 2010383"/>
              <a:gd name="connsiteX1" fmla="*/ 1193260 w 1194021"/>
              <a:gd name="connsiteY1" fmla="*/ 1160834 h 2010383"/>
              <a:gd name="connsiteX2" fmla="*/ 142672 w 1194021"/>
              <a:gd name="connsiteY2" fmla="*/ 0 h 201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21" h="2010383">
                <a:moveTo>
                  <a:pt x="0" y="2010383"/>
                </a:moveTo>
                <a:cubicBezTo>
                  <a:pt x="584740" y="1753140"/>
                  <a:pt x="1169481" y="1495898"/>
                  <a:pt x="1193260" y="1160834"/>
                </a:cubicBezTo>
                <a:cubicBezTo>
                  <a:pt x="1217039" y="825770"/>
                  <a:pt x="679855" y="412885"/>
                  <a:pt x="142672" y="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9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131840" y="1131590"/>
            <a:ext cx="5915000" cy="85725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Agregar contenido al pie de </a:t>
            </a:r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página</a:t>
            </a:r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6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Agregar contenido al pie de </a:t>
            </a:r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página …</a:t>
            </a:r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¡Sus plantillas de página están casi completas! </a:t>
            </a:r>
          </a:p>
          <a:p>
            <a:r>
              <a:rPr lang="es-ES" sz="4000" dirty="0"/>
              <a:t>Todo lo que tienes que hacer ahora es agregar el contenido del pie de página. </a:t>
            </a:r>
          </a:p>
          <a:p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7837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Agregar contenido al pie de </a:t>
            </a:r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página …</a:t>
            </a:r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Ahora </a:t>
            </a:r>
            <a:r>
              <a:rPr lang="es-ES" sz="4000" dirty="0"/>
              <a:t>se le presentará un nuevo </a:t>
            </a:r>
            <a:r>
              <a:rPr lang="es-ES" sz="4000" dirty="0">
                <a:solidFill>
                  <a:srgbClr val="FFFF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elemento, &lt;</a:t>
            </a:r>
            <a:r>
              <a:rPr lang="es-ES" sz="4000" dirty="0" err="1">
                <a:solidFill>
                  <a:srgbClr val="FFFF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small</a:t>
            </a:r>
            <a:r>
              <a:rPr lang="es-ES" sz="4000" dirty="0">
                <a:solidFill>
                  <a:srgbClr val="FFFF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&gt;</a:t>
            </a:r>
            <a:r>
              <a:rPr lang="es-ES" sz="4000" dirty="0"/>
              <a:t>, para marcar el texto legal. </a:t>
            </a:r>
          </a:p>
          <a:p>
            <a:r>
              <a:rPr lang="es-ES" sz="4000" dirty="0"/>
              <a:t>También agregará en ese enlace a la página de </a:t>
            </a:r>
            <a:r>
              <a:rPr lang="es-ES" sz="4000" dirty="0" err="1"/>
              <a:t>Sitemap</a:t>
            </a:r>
            <a:r>
              <a:rPr lang="es-ES" sz="4000" dirty="0"/>
              <a:t>.</a:t>
            </a:r>
          </a:p>
          <a:p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4104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Agregar contenido al pie de </a:t>
            </a:r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página …</a:t>
            </a:r>
            <a:b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s-ES" sz="3100" dirty="0">
                <a:solidFill>
                  <a:srgbClr val="00B0F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La impresión &lt;</a:t>
            </a:r>
            <a:r>
              <a:rPr lang="es-ES" sz="3100" dirty="0" err="1">
                <a:solidFill>
                  <a:srgbClr val="00B0F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small</a:t>
            </a:r>
            <a:r>
              <a:rPr lang="es-ES" sz="3100" dirty="0" smtClean="0">
                <a:solidFill>
                  <a:srgbClr val="00B0F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&gt;</a:t>
            </a:r>
            <a:endParaRPr lang="es-ES" dirty="0">
              <a:solidFill>
                <a:srgbClr val="00B0F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solidFill>
            <a:schemeClr val="bg1">
              <a:lumMod val="7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s-ES" sz="4000" dirty="0" smtClean="0"/>
              <a:t>El </a:t>
            </a:r>
            <a:r>
              <a:rPr lang="es-ES" sz="4000" dirty="0"/>
              <a:t>propósito del elemento &lt;</a:t>
            </a:r>
            <a:r>
              <a:rPr lang="es-ES" sz="4000" dirty="0" err="1"/>
              <a:t>small</a:t>
            </a:r>
            <a:r>
              <a:rPr lang="es-ES" sz="4000" dirty="0"/>
              <a:t>&gt; ha cambiado en HTML5. </a:t>
            </a:r>
            <a:endParaRPr lang="es-ES" sz="4000" dirty="0" smtClean="0"/>
          </a:p>
          <a:p>
            <a:r>
              <a:rPr lang="es-ES" sz="4000" dirty="0" smtClean="0"/>
              <a:t>Anteriormente</a:t>
            </a:r>
            <a:r>
              <a:rPr lang="es-ES" sz="4000" dirty="0"/>
              <a:t>, el elemento se utilizaba para fines de presentación (hacía el texto más pequeño); sin embargo, ahora se usa para definir comentarios secundarios breves, como renuncias legales y derechos de autor, como se muestra en el código de ejemplo a continuación.</a:t>
            </a:r>
          </a:p>
          <a:p>
            <a:r>
              <a:rPr lang="es-ES" sz="4000" b="1" dirty="0">
                <a:solidFill>
                  <a:srgbClr val="002060"/>
                </a:solidFill>
              </a:rPr>
              <a:t>&lt;</a:t>
            </a:r>
            <a:r>
              <a:rPr lang="es-ES" sz="4000" b="1" dirty="0" err="1">
                <a:solidFill>
                  <a:srgbClr val="002060"/>
                </a:solidFill>
              </a:rPr>
              <a:t>small</a:t>
            </a:r>
            <a:r>
              <a:rPr lang="es-ES" sz="4000" b="1" dirty="0">
                <a:solidFill>
                  <a:srgbClr val="002060"/>
                </a:solidFill>
              </a:rPr>
              <a:t>&gt; Copyright 2012 </a:t>
            </a:r>
            <a:r>
              <a:rPr lang="es-ES" sz="4000" b="1" dirty="0" err="1">
                <a:solidFill>
                  <a:srgbClr val="002060"/>
                </a:solidFill>
              </a:rPr>
              <a:t>Joe's</a:t>
            </a:r>
            <a:r>
              <a:rPr lang="es-ES" sz="4000" b="1" dirty="0">
                <a:solidFill>
                  <a:srgbClr val="002060"/>
                </a:solidFill>
              </a:rPr>
              <a:t> Pizza Co. &lt;/</a:t>
            </a:r>
            <a:r>
              <a:rPr lang="es-ES" sz="4000" b="1" dirty="0" err="1">
                <a:solidFill>
                  <a:srgbClr val="002060"/>
                </a:solidFill>
              </a:rPr>
              <a:t>small</a:t>
            </a:r>
            <a:r>
              <a:rPr lang="es-ES" sz="4000" b="1" dirty="0" smtClean="0">
                <a:solidFill>
                  <a:srgbClr val="002060"/>
                </a:solidFill>
              </a:rPr>
              <a:t>&gt;</a:t>
            </a:r>
            <a:endParaRPr lang="es-E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0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Agregar contenido al pie de </a:t>
            </a:r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página …</a:t>
            </a:r>
            <a:b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s-ES" sz="3100" dirty="0">
                <a:solidFill>
                  <a:srgbClr val="00B0F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La impresión &lt;</a:t>
            </a:r>
            <a:r>
              <a:rPr lang="es-ES" sz="3100" dirty="0" err="1">
                <a:solidFill>
                  <a:srgbClr val="00B0F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small</a:t>
            </a:r>
            <a:r>
              <a:rPr lang="es-ES" sz="3100" dirty="0" smtClean="0">
                <a:solidFill>
                  <a:srgbClr val="00B0F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&gt;</a:t>
            </a:r>
            <a:endParaRPr lang="es-ES" dirty="0">
              <a:solidFill>
                <a:srgbClr val="00B0F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solidFill>
            <a:schemeClr val="bg1">
              <a:lumMod val="75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s-ES" sz="4000" b="1" i="1" dirty="0" smtClean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El </a:t>
            </a:r>
            <a:r>
              <a:rPr lang="es-ES" sz="4000" b="1" i="1" dirty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elemento &lt;</a:t>
            </a:r>
            <a:r>
              <a:rPr lang="es-ES" sz="4000" b="1" i="1" dirty="0" err="1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small</a:t>
            </a:r>
            <a:r>
              <a:rPr lang="es-ES" sz="4000" b="1" i="1" dirty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&gt; solo debe usarse para pasajes cortos de texto. </a:t>
            </a:r>
            <a:endParaRPr lang="es-ES" sz="4000" b="1" i="1" dirty="0" smtClean="0">
              <a:solidFill>
                <a:srgbClr val="FF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s-ES" sz="4000" dirty="0" smtClean="0"/>
              <a:t>No </a:t>
            </a:r>
            <a:r>
              <a:rPr lang="es-ES" sz="4000" dirty="0"/>
              <a:t>debe usarlo para envolver todo el texto que conforma la política de privacidad de un sitio web, por ejemplo. </a:t>
            </a:r>
            <a:endParaRPr lang="es-ES" sz="4000" dirty="0" smtClean="0"/>
          </a:p>
          <a:p>
            <a:r>
              <a:rPr lang="es-ES" sz="4000" dirty="0" smtClean="0"/>
              <a:t>En </a:t>
            </a:r>
            <a:r>
              <a:rPr lang="es-ES" sz="4000" dirty="0"/>
              <a:t>ese caso, el texto es el contenido principal de la página y no un comentario lateral.</a:t>
            </a:r>
          </a:p>
        </p:txBody>
      </p:sp>
    </p:spTree>
    <p:extLst>
      <p:ext uri="{BB962C8B-B14F-4D97-AF65-F5344CB8AC3E}">
        <p14:creationId xmlns:p14="http://schemas.microsoft.com/office/powerpoint/2010/main" val="79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ES" sz="3600" dirty="0"/>
              <a:t>Agregando enlaces y legal al pie de </a:t>
            </a:r>
            <a:r>
              <a:rPr lang="es-ES" sz="3600" dirty="0" smtClean="0"/>
              <a:t>página</a:t>
            </a:r>
            <a:endParaRPr lang="es-ES" sz="3600" dirty="0">
              <a:solidFill>
                <a:srgbClr val="00B0F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07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s-ES" sz="3600" dirty="0"/>
              <a:t>Agregando enlaces y legal al pie de </a:t>
            </a:r>
            <a:r>
              <a:rPr lang="es-ES" sz="3600" dirty="0" smtClean="0"/>
              <a:t>página …</a:t>
            </a:r>
            <a:endParaRPr lang="es-ES" sz="3600" dirty="0">
              <a:solidFill>
                <a:srgbClr val="00B0F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s-ES" sz="4000" dirty="0" smtClean="0"/>
              <a:t>Es </a:t>
            </a:r>
            <a:r>
              <a:rPr lang="es-ES" sz="4000" dirty="0"/>
              <a:t>posible que haya notado que se saltó una página en su navegación, el mapa del sitio. </a:t>
            </a:r>
            <a:endParaRPr lang="es-ES" sz="4000" dirty="0" smtClean="0"/>
          </a:p>
          <a:p>
            <a:r>
              <a:rPr lang="es-ES" sz="4000" dirty="0" smtClean="0"/>
              <a:t>En </a:t>
            </a:r>
            <a:r>
              <a:rPr lang="es-ES" sz="4000" dirty="0"/>
              <a:t>lugar de poner un enlace a esta página en la navegación, a menudo es mejor incluirlo en el pie de página de la página. </a:t>
            </a:r>
            <a:endParaRPr lang="es-ES" sz="4000" dirty="0" smtClean="0"/>
          </a:p>
          <a:p>
            <a:pPr lvl="1"/>
            <a:r>
              <a:rPr lang="es-ES" sz="3600" dirty="0" smtClean="0"/>
              <a:t>¿</a:t>
            </a:r>
            <a:r>
              <a:rPr lang="es-ES" sz="3600" dirty="0"/>
              <a:t>Por qué? </a:t>
            </a:r>
            <a:endParaRPr lang="es-ES" sz="3600" dirty="0" smtClean="0"/>
          </a:p>
          <a:p>
            <a:pPr lvl="2"/>
            <a:r>
              <a:rPr lang="es-ES" sz="3200" dirty="0" smtClean="0"/>
              <a:t>Porque </a:t>
            </a:r>
            <a:r>
              <a:rPr lang="es-ES" sz="3200" dirty="0"/>
              <a:t>no necesita la misma exposición que las otras páginas</a:t>
            </a:r>
            <a:r>
              <a:rPr lang="es-ES" sz="3200" dirty="0" smtClean="0"/>
              <a:t>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0684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s-ES" sz="3600" dirty="0"/>
              <a:t>Agregando enlaces y legal al pie de </a:t>
            </a:r>
            <a:r>
              <a:rPr lang="es-ES" sz="3600" dirty="0" smtClean="0"/>
              <a:t>página …</a:t>
            </a:r>
            <a:endParaRPr lang="es-ES" sz="3600" dirty="0">
              <a:solidFill>
                <a:srgbClr val="00B0F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s-ES" sz="4000" dirty="0" smtClean="0">
                <a:solidFill>
                  <a:srgbClr val="FF0000"/>
                </a:solidFill>
              </a:rPr>
              <a:t>El </a:t>
            </a:r>
            <a:r>
              <a:rPr lang="es-ES" sz="4000" dirty="0">
                <a:solidFill>
                  <a:srgbClr val="FF0000"/>
                </a:solidFill>
              </a:rPr>
              <a:t>pie de página también debe contener la información de copyright de la página. </a:t>
            </a:r>
            <a:endParaRPr lang="es-ES" sz="4000" dirty="0" smtClean="0">
              <a:solidFill>
                <a:srgbClr val="FF0000"/>
              </a:solidFill>
            </a:endParaRPr>
          </a:p>
          <a:p>
            <a:r>
              <a:rPr lang="es-ES" sz="4000" dirty="0" smtClean="0"/>
              <a:t>En </a:t>
            </a:r>
            <a:r>
              <a:rPr lang="es-ES" sz="4000" dirty="0"/>
              <a:t>este caso, vamos a colocar el texto de copyright dentro de un elemento &lt;</a:t>
            </a:r>
            <a:r>
              <a:rPr lang="es-ES" sz="4000" dirty="0" err="1"/>
              <a:t>small</a:t>
            </a:r>
            <a:r>
              <a:rPr lang="es-ES" sz="4000" dirty="0"/>
              <a:t>&gt; para darle un mayor significado semántico.</a:t>
            </a:r>
          </a:p>
        </p:txBody>
      </p:sp>
    </p:spTree>
    <p:extLst>
      <p:ext uri="{BB962C8B-B14F-4D97-AF65-F5344CB8AC3E}">
        <p14:creationId xmlns:p14="http://schemas.microsoft.com/office/powerpoint/2010/main" val="9525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-108520" y="3795886"/>
            <a:ext cx="4355976" cy="857250"/>
          </a:xfrm>
          <a:noFill/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bg2">
                    <a:lumMod val="90000"/>
                  </a:schemeClr>
                </a:solidFill>
              </a:rPr>
              <a:t>EJERCICIO 3 …</a:t>
            </a:r>
            <a:endParaRPr lang="es-ES" sz="3600" dirty="0">
              <a:solidFill>
                <a:schemeClr val="bg2">
                  <a:lumMod val="90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6" b="72580"/>
          <a:stretch/>
        </p:blipFill>
        <p:spPr bwMode="auto">
          <a:xfrm>
            <a:off x="4139952" y="3579862"/>
            <a:ext cx="3373261" cy="83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75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Construyendo la </a:t>
            </a:r>
            <a:r>
              <a:rPr lang="es-ES" dirty="0" smtClean="0"/>
              <a:t>Navegación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Ahora </a:t>
            </a:r>
            <a:r>
              <a:rPr lang="es-ES" dirty="0"/>
              <a:t>que ya sabe cómo utilizar los enlaces y las listas, es hora de crear una navegación que permita a los usuarios fluir fácilmente entre las diferentes páginas de su sitio web.</a:t>
            </a:r>
          </a:p>
        </p:txBody>
      </p:sp>
    </p:spTree>
    <p:extLst>
      <p:ext uri="{BB962C8B-B14F-4D97-AF65-F5344CB8AC3E}">
        <p14:creationId xmlns:p14="http://schemas.microsoft.com/office/powerpoint/2010/main" val="2526951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EJERCICIO 3 …</a:t>
            </a:r>
            <a:br>
              <a:rPr lang="es-ES" sz="3200" dirty="0" smtClean="0"/>
            </a:br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Instrucciones …</a:t>
            </a:r>
            <a:endParaRPr lang="es-ES" sz="3200" dirty="0">
              <a:solidFill>
                <a:schemeClr val="accent2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Abra </a:t>
            </a:r>
            <a:r>
              <a:rPr lang="es-ES" dirty="0"/>
              <a:t>el archivo index.html.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Localice </a:t>
            </a:r>
            <a:r>
              <a:rPr lang="es-ES" dirty="0"/>
              <a:t>el elemento &lt;</a:t>
            </a:r>
            <a:r>
              <a:rPr lang="es-ES" dirty="0" err="1"/>
              <a:t>footer</a:t>
            </a:r>
            <a:r>
              <a:rPr lang="es-ES" dirty="0"/>
              <a:t>&gt; que creó en el </a:t>
            </a:r>
            <a:r>
              <a:rPr lang="es-ES" dirty="0" smtClean="0"/>
              <a:t>tema  </a:t>
            </a:r>
            <a:r>
              <a:rPr lang="es-ES" dirty="0"/>
              <a:t>2.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Cree </a:t>
            </a:r>
            <a:r>
              <a:rPr lang="es-ES" dirty="0"/>
              <a:t>un nuevo elemento &lt;</a:t>
            </a:r>
            <a:r>
              <a:rPr lang="es-ES" dirty="0" err="1"/>
              <a:t>small</a:t>
            </a:r>
            <a:r>
              <a:rPr lang="es-ES" dirty="0"/>
              <a:t>&gt; dentro del &lt;</a:t>
            </a:r>
            <a:r>
              <a:rPr lang="es-ES" dirty="0" err="1"/>
              <a:t>footer</a:t>
            </a:r>
            <a:r>
              <a:rPr lang="es-ES" dirty="0"/>
              <a:t>&gt;, usando el texto en el siguiente extracto de código.</a:t>
            </a:r>
          </a:p>
          <a:p>
            <a:r>
              <a:rPr lang="es-ES" b="1" i="1" dirty="0">
                <a:solidFill>
                  <a:srgbClr val="00B0F0"/>
                </a:solidFill>
              </a:rPr>
              <a:t>&lt;</a:t>
            </a:r>
            <a:r>
              <a:rPr lang="es-ES" b="1" i="1" dirty="0" err="1">
                <a:solidFill>
                  <a:srgbClr val="00B0F0"/>
                </a:solidFill>
              </a:rPr>
              <a:t>small</a:t>
            </a:r>
            <a:r>
              <a:rPr lang="es-ES" b="1" i="1" dirty="0">
                <a:solidFill>
                  <a:srgbClr val="00B0F0"/>
                </a:solidFill>
              </a:rPr>
              <a:t>&gt; &amp; </a:t>
            </a:r>
            <a:r>
              <a:rPr lang="es-ES" b="1" i="1" dirty="0" err="1">
                <a:solidFill>
                  <a:srgbClr val="00B0F0"/>
                </a:solidFill>
              </a:rPr>
              <a:t>copy</a:t>
            </a:r>
            <a:r>
              <a:rPr lang="es-ES" b="1" i="1" dirty="0">
                <a:solidFill>
                  <a:srgbClr val="00B0F0"/>
                </a:solidFill>
              </a:rPr>
              <a:t>; 2012 </a:t>
            </a:r>
            <a:r>
              <a:rPr lang="es-ES" b="1" i="1" dirty="0" err="1">
                <a:solidFill>
                  <a:srgbClr val="00B0F0"/>
                </a:solidFill>
              </a:rPr>
              <a:t>Joe´s</a:t>
            </a:r>
            <a:r>
              <a:rPr lang="es-ES" b="1" i="1" dirty="0">
                <a:solidFill>
                  <a:srgbClr val="00B0F0"/>
                </a:solidFill>
              </a:rPr>
              <a:t> Pizza Co. Todos los derechos reservados &lt;/</a:t>
            </a:r>
            <a:r>
              <a:rPr lang="es-ES" b="1" i="1" dirty="0" err="1">
                <a:solidFill>
                  <a:srgbClr val="00B0F0"/>
                </a:solidFill>
              </a:rPr>
              <a:t>small</a:t>
            </a:r>
            <a:r>
              <a:rPr lang="es-ES" b="1" i="1" dirty="0" smtClean="0">
                <a:solidFill>
                  <a:srgbClr val="00B0F0"/>
                </a:solidFill>
              </a:rPr>
              <a:t>&gt;</a:t>
            </a:r>
            <a:endParaRPr lang="es-ES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EJERCICIO 3 …</a:t>
            </a:r>
            <a:br>
              <a:rPr lang="es-ES" sz="3200" dirty="0" smtClean="0"/>
            </a:br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Instrucciones …</a:t>
            </a:r>
            <a:endParaRPr lang="es-ES" sz="3200" dirty="0">
              <a:solidFill>
                <a:schemeClr val="accent2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s-ES" dirty="0" smtClean="0"/>
              <a:t>Ahora </a:t>
            </a:r>
            <a:r>
              <a:rPr lang="es-ES" dirty="0"/>
              <a:t>cree un nuevo enlace al archivo sitemap.html usando un elemento &lt;a&gt;.</a:t>
            </a:r>
          </a:p>
          <a:p>
            <a:pPr marL="0" indent="0">
              <a:buNone/>
            </a:pPr>
            <a:r>
              <a:rPr lang="es-ES" dirty="0"/>
              <a:t>&lt;a </a:t>
            </a:r>
            <a:r>
              <a:rPr lang="es-ES" dirty="0" err="1"/>
              <a:t>href</a:t>
            </a:r>
            <a:r>
              <a:rPr lang="es-ES" dirty="0"/>
              <a:t>="sitemap.html"&gt; </a:t>
            </a:r>
            <a:r>
              <a:rPr lang="es-ES" dirty="0" err="1"/>
              <a:t>Sitemap</a:t>
            </a:r>
            <a:r>
              <a:rPr lang="es-ES" dirty="0"/>
              <a:t> &lt;/a&gt;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ES" dirty="0" smtClean="0"/>
              <a:t>Agregue </a:t>
            </a:r>
            <a:r>
              <a:rPr lang="es-ES" dirty="0"/>
              <a:t>un atributo de título a este nuevo enlace con el siguiente texto: Enlaces a todas las páginas de este sitio web.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ES" dirty="0" smtClean="0"/>
              <a:t>Agregue </a:t>
            </a:r>
            <a:r>
              <a:rPr lang="es-ES" dirty="0"/>
              <a:t>un </a:t>
            </a:r>
            <a:r>
              <a:rPr lang="es-ES" dirty="0" err="1"/>
              <a:t>guión</a:t>
            </a:r>
            <a:r>
              <a:rPr lang="es-ES" dirty="0"/>
              <a:t> entre los elementos &lt;</a:t>
            </a:r>
            <a:r>
              <a:rPr lang="es-ES" dirty="0" err="1"/>
              <a:t>small</a:t>
            </a:r>
            <a:r>
              <a:rPr lang="es-ES" dirty="0"/>
              <a:t>&gt; y &lt;a&gt; con un espacio a la derecha e izquierda de este </a:t>
            </a:r>
            <a:r>
              <a:rPr lang="es-ES" dirty="0" err="1"/>
              <a:t>guión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Esto </a:t>
            </a:r>
            <a:r>
              <a:rPr lang="es-ES" dirty="0"/>
              <a:t>es solo porque se ve bien.</a:t>
            </a:r>
          </a:p>
        </p:txBody>
      </p:sp>
    </p:spTree>
    <p:extLst>
      <p:ext uri="{BB962C8B-B14F-4D97-AF65-F5344CB8AC3E}">
        <p14:creationId xmlns:p14="http://schemas.microsoft.com/office/powerpoint/2010/main" val="30487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EJERCICIO 3 …</a:t>
            </a:r>
            <a:br>
              <a:rPr lang="es-ES" sz="3200" dirty="0" smtClean="0"/>
            </a:br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Instrucciones</a:t>
            </a:r>
            <a:endParaRPr lang="es-ES" sz="3200" dirty="0">
              <a:solidFill>
                <a:schemeClr val="accent2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s-ES" dirty="0" smtClean="0"/>
              <a:t>Guarde </a:t>
            </a:r>
            <a:r>
              <a:rPr lang="es-ES" dirty="0"/>
              <a:t>el index.html.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ES" dirty="0" smtClean="0"/>
              <a:t>Copie </a:t>
            </a:r>
            <a:r>
              <a:rPr lang="es-ES" dirty="0"/>
              <a:t>el contenido del elemento &lt;</a:t>
            </a:r>
            <a:r>
              <a:rPr lang="es-ES" dirty="0" err="1"/>
              <a:t>footer</a:t>
            </a:r>
            <a:r>
              <a:rPr lang="es-ES" dirty="0"/>
              <a:t>&gt; en el archivo about.html.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ES" dirty="0" smtClean="0"/>
              <a:t>Guarde </a:t>
            </a:r>
            <a:r>
              <a:rPr lang="es-ES" dirty="0"/>
              <a:t>el archivo about.html.</a:t>
            </a:r>
          </a:p>
        </p:txBody>
      </p:sp>
    </p:spTree>
    <p:extLst>
      <p:ext uri="{BB962C8B-B14F-4D97-AF65-F5344CB8AC3E}">
        <p14:creationId xmlns:p14="http://schemas.microsoft.com/office/powerpoint/2010/main" val="13708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EJERCICIO 3</a:t>
            </a:r>
            <a:br>
              <a:rPr lang="es-ES" sz="3200" dirty="0" smtClean="0"/>
            </a:br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Instrucciones</a:t>
            </a:r>
            <a:endParaRPr lang="es-ES" sz="3200" dirty="0">
              <a:solidFill>
                <a:schemeClr val="accent2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/>
              <a:t>El siguiente código muestra cómo debería verse ahora su elemento &lt;</a:t>
            </a:r>
            <a:r>
              <a:rPr lang="es-ES" dirty="0" err="1"/>
              <a:t>footer</a:t>
            </a:r>
            <a:r>
              <a:rPr lang="es-ES" dirty="0"/>
              <a:t>&gt;.</a:t>
            </a:r>
          </a:p>
          <a:p>
            <a:r>
              <a:rPr lang="es-ES" dirty="0" smtClean="0"/>
              <a:t>La </a:t>
            </a:r>
            <a:r>
              <a:rPr lang="es-ES" dirty="0"/>
              <a:t>Figura 3-6 muestra cómo debe verse su página de inicio con el nuevo pie de página.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94766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400" dirty="0"/>
              <a:t>&lt;</a:t>
            </a:r>
            <a:r>
              <a:rPr lang="es-ES" sz="1400" dirty="0" err="1"/>
              <a:t>footer</a:t>
            </a:r>
            <a:r>
              <a:rPr lang="es-E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&lt;small&gt;&amp;copy; 2012 Joe’s Pizza Co. All Rights Reserved&lt;/small&gt;</a:t>
            </a:r>
          </a:p>
          <a:p>
            <a:pPr marL="0" indent="0">
              <a:buNone/>
            </a:pPr>
            <a:r>
              <a:rPr lang="es-ES" sz="1400" dirty="0"/>
              <a:t>-</a:t>
            </a:r>
          </a:p>
          <a:p>
            <a:pPr marL="0" indent="0">
              <a:buNone/>
            </a:pPr>
            <a:r>
              <a:rPr lang="es-ES" sz="1400" dirty="0"/>
              <a:t>&lt;a </a:t>
            </a:r>
            <a:r>
              <a:rPr lang="es-ES" sz="1400" dirty="0" err="1"/>
              <a:t>href</a:t>
            </a:r>
            <a:r>
              <a:rPr lang="es-ES" sz="1400" dirty="0"/>
              <a:t>=”sitemap.html”</a:t>
            </a:r>
          </a:p>
          <a:p>
            <a:pPr marL="0" indent="0">
              <a:buNone/>
            </a:pPr>
            <a:r>
              <a:rPr lang="en-US" sz="1400" dirty="0"/>
              <a:t>title=”Links to all the pages on this website”&gt;Sitemap&lt;/a&gt;</a:t>
            </a:r>
          </a:p>
          <a:p>
            <a:pPr marL="0" indent="0">
              <a:buNone/>
            </a:pPr>
            <a:r>
              <a:rPr lang="es-ES" sz="1400" dirty="0"/>
              <a:t>&lt;/</a:t>
            </a:r>
            <a:r>
              <a:rPr lang="es-ES" sz="1400" dirty="0" err="1"/>
              <a:t>footer</a:t>
            </a:r>
            <a:r>
              <a:rPr lang="es-ES" sz="1400" dirty="0"/>
              <a:t>&gt;</a:t>
            </a:r>
            <a:endParaRPr lang="es-E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87774"/>
            <a:ext cx="277554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4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Códigos </a:t>
            </a:r>
            <a:r>
              <a:rPr lang="es-ES" dirty="0" smtClean="0"/>
              <a:t>HTML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Tenga </a:t>
            </a:r>
            <a:r>
              <a:rPr lang="es-ES" dirty="0"/>
              <a:t>en cuenta el uso de </a:t>
            </a:r>
            <a:r>
              <a:rPr lang="es-ES" sz="4000" dirty="0" smtClean="0">
                <a:solidFill>
                  <a:srgbClr val="00B05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&amp;</a:t>
            </a:r>
            <a:r>
              <a:rPr lang="es-ES" sz="4000" dirty="0" err="1" smtClean="0">
                <a:solidFill>
                  <a:srgbClr val="00B05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copy</a:t>
            </a:r>
            <a:r>
              <a:rPr lang="es-ES" sz="4000" dirty="0" smtClean="0">
                <a:solidFill>
                  <a:srgbClr val="00B05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;</a:t>
            </a:r>
            <a:r>
              <a:rPr lang="es-ES" dirty="0" smtClean="0"/>
              <a:t> </a:t>
            </a:r>
            <a:r>
              <a:rPr lang="es-ES" dirty="0"/>
              <a:t>en la línea de derechos de autor en el código anterior. </a:t>
            </a:r>
            <a:endParaRPr lang="es-ES" dirty="0" smtClean="0"/>
          </a:p>
          <a:p>
            <a:r>
              <a:rPr lang="es-ES" dirty="0" smtClean="0"/>
              <a:t>Este </a:t>
            </a:r>
            <a:r>
              <a:rPr lang="es-ES" dirty="0"/>
              <a:t>conjunto de caracteres se mostrará en su página como el símbolo de copyright.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919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Códigos </a:t>
            </a:r>
            <a:r>
              <a:rPr lang="es-ES" dirty="0" smtClean="0"/>
              <a:t>HTML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 smtClean="0"/>
              <a:t>Los </a:t>
            </a:r>
            <a:r>
              <a:rPr lang="es-ES" dirty="0"/>
              <a:t>caracteres especiales como £, © y ™ deben escribirse con códigos HTML especiales. </a:t>
            </a:r>
            <a:endParaRPr lang="es-ES" dirty="0" smtClean="0"/>
          </a:p>
          <a:p>
            <a:r>
              <a:rPr lang="es-ES" dirty="0" smtClean="0"/>
              <a:t>Hay </a:t>
            </a:r>
            <a:r>
              <a:rPr lang="es-ES" dirty="0"/>
              <a:t>más de cien códigos HTML disponibles que le permiten agregar símbolos a sus páginas web. </a:t>
            </a:r>
            <a:endParaRPr lang="es-ES" dirty="0" smtClean="0"/>
          </a:p>
          <a:p>
            <a:r>
              <a:rPr lang="es-ES" dirty="0" smtClean="0"/>
              <a:t>Una </a:t>
            </a:r>
            <a:r>
              <a:rPr lang="es-ES" dirty="0"/>
              <a:t>lista completa de estos códigos se puede encontrar en </a:t>
            </a:r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ascii.cl/htmlcodes.htm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08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915816" y="4286250"/>
            <a:ext cx="4762872" cy="857250"/>
          </a:xfrm>
        </p:spPr>
        <p:txBody>
          <a:bodyPr/>
          <a:lstStyle/>
          <a:p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Atributos globales</a:t>
            </a:r>
          </a:p>
        </p:txBody>
      </p:sp>
    </p:spTree>
    <p:extLst>
      <p:ext uri="{BB962C8B-B14F-4D97-AF65-F5344CB8AC3E}">
        <p14:creationId xmlns:p14="http://schemas.microsoft.com/office/powerpoint/2010/main" val="149308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Atributos </a:t>
            </a:r>
            <a:r>
              <a:rPr lang="es-ES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globales …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 fontScale="85000" lnSpcReduction="10000"/>
          </a:bodyPr>
          <a:lstStyle/>
          <a:p>
            <a:r>
              <a:rPr lang="es-ES" dirty="0"/>
              <a:t>Además de los atributos especializados que ha visto hasta ahora, cada elemento HTML tiene un conjunto de atributos que se pueden aplicar a él. </a:t>
            </a:r>
            <a:endParaRPr lang="es-ES" dirty="0" smtClean="0"/>
          </a:p>
          <a:p>
            <a:r>
              <a:rPr lang="es-ES" dirty="0" smtClean="0"/>
              <a:t>Estos </a:t>
            </a:r>
            <a:r>
              <a:rPr lang="es-ES" dirty="0"/>
              <a:t>son conocidos como atributos globales.</a:t>
            </a:r>
          </a:p>
          <a:p>
            <a:r>
              <a:rPr lang="es-ES" dirty="0"/>
              <a:t>En esta sección, aprenderá sobre los atributos globales que le resultarán más útiles al crear páginas web. </a:t>
            </a:r>
            <a:endParaRPr lang="es-ES" dirty="0" smtClean="0"/>
          </a:p>
          <a:p>
            <a:r>
              <a:rPr lang="es-ES" dirty="0" smtClean="0"/>
              <a:t>Vio </a:t>
            </a:r>
            <a:r>
              <a:rPr lang="es-ES" dirty="0"/>
              <a:t>algunos de estos atributos en los ejemplos anteriores de este </a:t>
            </a:r>
            <a:r>
              <a:rPr lang="es-ES" dirty="0" smtClean="0"/>
              <a:t>tema  </a:t>
            </a:r>
            <a:r>
              <a:rPr lang="es-ES" dirty="0"/>
              <a:t>y en los dos </a:t>
            </a:r>
            <a:r>
              <a:rPr lang="es-ES" dirty="0" smtClean="0"/>
              <a:t>temas anteriores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75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Atributos </a:t>
            </a:r>
            <a:r>
              <a:rPr lang="es-ES" sz="3600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globales …</a:t>
            </a:r>
            <a:br>
              <a:rPr lang="es-ES" sz="3600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es-ES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El atributo </a:t>
            </a:r>
            <a:r>
              <a:rPr lang="es-E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id …</a:t>
            </a:r>
            <a:endParaRPr lang="es-ES" sz="36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El </a:t>
            </a:r>
            <a:r>
              <a:rPr lang="es-ES" dirty="0"/>
              <a:t>atributo id se puede usar para asignar una ID única a un elemento. </a:t>
            </a:r>
            <a:endParaRPr lang="es-ES" dirty="0" smtClean="0"/>
          </a:p>
          <a:p>
            <a:r>
              <a:rPr lang="es-ES" dirty="0" smtClean="0"/>
              <a:t>Esto </a:t>
            </a:r>
            <a:r>
              <a:rPr lang="es-ES" dirty="0"/>
              <a:t>puede facilitar la selección del elemento mediante CSS o JavaScript.</a:t>
            </a:r>
          </a:p>
          <a:p>
            <a:r>
              <a:rPr lang="es-ES" dirty="0"/>
              <a:t>Una ID puede tener una longitud tan pequeña como un carácter y solo debe utilizarse para un elemento en una página.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8466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717529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Bisel"/>
          <p:cNvSpPr/>
          <p:nvPr/>
        </p:nvSpPr>
        <p:spPr>
          <a:xfrm>
            <a:off x="2411760" y="1563638"/>
            <a:ext cx="3672408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 smtClean="0"/>
              <a:t>código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818305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Atributos </a:t>
            </a:r>
            <a:r>
              <a:rPr lang="es-ES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globales …</a:t>
            </a:r>
            <a:br>
              <a:rPr lang="es-ES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El atributo </a:t>
            </a:r>
            <a:r>
              <a:rPr lang="es-E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id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2000" dirty="0" smtClean="0"/>
              <a:t>Siempre </a:t>
            </a:r>
            <a:r>
              <a:rPr lang="es-ES" sz="2000" dirty="0"/>
              <a:t>debe intentar hacer que sus ID sean descriptivas, ya que esto hará que su código sea más fácil de entender para otros. </a:t>
            </a:r>
            <a:endParaRPr lang="es-ES" sz="2000" dirty="0" smtClean="0"/>
          </a:p>
          <a:p>
            <a:r>
              <a:rPr lang="es-ES" sz="2000" dirty="0" smtClean="0"/>
              <a:t>Si </a:t>
            </a:r>
            <a:r>
              <a:rPr lang="es-ES" sz="2000" dirty="0"/>
              <a:t>necesita colocar el mismo identificador en varios elementos, debe usar una clase, que se describe en la siguiente sección.</a:t>
            </a:r>
          </a:p>
          <a:p>
            <a:r>
              <a:rPr lang="es-ES" sz="2000" dirty="0"/>
              <a:t>&lt;</a:t>
            </a:r>
            <a:r>
              <a:rPr lang="es-ES" sz="2000" dirty="0" err="1"/>
              <a:t>section</a:t>
            </a:r>
            <a:r>
              <a:rPr lang="es-ES" sz="2000" dirty="0"/>
              <a:t> </a:t>
            </a:r>
            <a:r>
              <a:rPr lang="es-ES" sz="2000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id = "</a:t>
            </a:r>
            <a:r>
              <a:rPr lang="es-ES" sz="2000" dirty="0" err="1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bio</a:t>
            </a:r>
            <a:r>
              <a:rPr lang="es-ES" sz="2000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”</a:t>
            </a:r>
            <a:r>
              <a:rPr lang="es-ES" sz="2000" dirty="0"/>
              <a:t>&gt; ... &lt;/</a:t>
            </a:r>
            <a:r>
              <a:rPr lang="es-ES" sz="2000" dirty="0" err="1"/>
              <a:t>section</a:t>
            </a:r>
            <a:r>
              <a:rPr lang="es-ES" sz="2000" dirty="0"/>
              <a:t>&gt;</a:t>
            </a:r>
          </a:p>
          <a:p>
            <a:r>
              <a:rPr lang="es-ES" sz="2000" dirty="0"/>
              <a:t>Este código de ejemplo crearía un nuevo elemento &lt;</a:t>
            </a:r>
            <a:r>
              <a:rPr lang="es-ES" sz="2000" dirty="0" err="1"/>
              <a:t>section</a:t>
            </a:r>
            <a:r>
              <a:rPr lang="es-ES" sz="2000" dirty="0"/>
              <a:t>&gt; que tiene la </a:t>
            </a:r>
            <a:r>
              <a:rPr lang="es-ES" sz="2000" dirty="0" err="1"/>
              <a:t>bio</a:t>
            </a:r>
            <a:r>
              <a:rPr lang="es-ES" sz="2000" dirty="0"/>
              <a:t> ID. </a:t>
            </a:r>
            <a:endParaRPr lang="es-ES" sz="2000" dirty="0" smtClean="0"/>
          </a:p>
          <a:p>
            <a:r>
              <a:rPr lang="es-ES" sz="2000" dirty="0" smtClean="0"/>
              <a:t>A </a:t>
            </a:r>
            <a:r>
              <a:rPr lang="es-ES" sz="2000" dirty="0"/>
              <a:t>continuación, puede aplicar un estilo a este elemento mediante su ID.</a:t>
            </a:r>
          </a:p>
        </p:txBody>
      </p:sp>
    </p:spTree>
    <p:extLst>
      <p:ext uri="{BB962C8B-B14F-4D97-AF65-F5344CB8AC3E}">
        <p14:creationId xmlns:p14="http://schemas.microsoft.com/office/powerpoint/2010/main" val="99005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Atributos </a:t>
            </a:r>
            <a:r>
              <a:rPr lang="es-ES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globales …</a:t>
            </a:r>
            <a:br>
              <a:rPr lang="es-ES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es-ES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El atributo </a:t>
            </a:r>
            <a:r>
              <a:rPr lang="es-ES" sz="32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class</a:t>
            </a:r>
            <a:r>
              <a:rPr lang="es-E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…</a:t>
            </a:r>
            <a:endParaRPr lang="es-ES" sz="32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solidFill>
            <a:srgbClr val="25FB3E"/>
          </a:solidFill>
        </p:spPr>
        <p:txBody>
          <a:bodyPr>
            <a:noAutofit/>
          </a:bodyPr>
          <a:lstStyle/>
          <a:p>
            <a:r>
              <a:rPr lang="es-ES" sz="2400" dirty="0"/>
              <a:t>El atributo </a:t>
            </a:r>
            <a:r>
              <a:rPr lang="es-ES" sz="2400" dirty="0" err="1" smtClean="0"/>
              <a:t>class</a:t>
            </a:r>
            <a:r>
              <a:rPr lang="es-ES" sz="2400" dirty="0" smtClean="0"/>
              <a:t> es </a:t>
            </a:r>
            <a:r>
              <a:rPr lang="es-ES" sz="2400" dirty="0"/>
              <a:t>similar al atributo id en que se puede usar para colocar un identificador en un elemento para que pueda seleccionarlo fácilmente con CSS o JavaScript. </a:t>
            </a:r>
            <a:endParaRPr lang="es-ES" sz="2400" dirty="0" smtClean="0"/>
          </a:p>
          <a:p>
            <a:r>
              <a:rPr lang="es-ES" sz="2400" dirty="0" smtClean="0"/>
              <a:t>La </a:t>
            </a:r>
            <a:r>
              <a:rPr lang="es-ES" sz="2400" dirty="0"/>
              <a:t>diferencia es que </a:t>
            </a:r>
            <a:r>
              <a:rPr lang="es-ES" sz="2400" b="1" i="1" dirty="0">
                <a:solidFill>
                  <a:srgbClr val="FFFF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puede utilizar la misma clase en varios elementos</a:t>
            </a:r>
            <a:r>
              <a:rPr lang="es-ES" sz="2400" dirty="0"/>
              <a:t>. </a:t>
            </a:r>
            <a:endParaRPr lang="es-ES" sz="2400" dirty="0" smtClean="0"/>
          </a:p>
          <a:p>
            <a:r>
              <a:rPr lang="es-ES" sz="2400" dirty="0" smtClean="0"/>
              <a:t>Esto </a:t>
            </a:r>
            <a:r>
              <a:rPr lang="es-ES" sz="2400" dirty="0"/>
              <a:t>puede ser útil si desea poder apuntar a un conjunto de elementos de lista, o una serie de elementos de párrafo, </a:t>
            </a:r>
            <a:r>
              <a:rPr lang="es-ES" sz="2400" dirty="0" smtClean="0"/>
              <a:t>veamos un ejemplo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0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Atributos </a:t>
            </a:r>
            <a:r>
              <a:rPr lang="es-ES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globales …</a:t>
            </a:r>
            <a:br>
              <a:rPr lang="es-ES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es-ES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El atributo </a:t>
            </a:r>
            <a:r>
              <a:rPr lang="es-ES" sz="32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class</a:t>
            </a:r>
            <a:endParaRPr lang="es-ES" sz="32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solidFill>
            <a:srgbClr val="00B0F0"/>
          </a:solidFill>
        </p:spPr>
        <p:txBody>
          <a:bodyPr>
            <a:normAutofit fontScale="85000" lnSpcReduction="20000"/>
          </a:bodyPr>
          <a:lstStyle/>
          <a:p>
            <a:r>
              <a:rPr lang="es-ES" dirty="0">
                <a:solidFill>
                  <a:schemeClr val="bg1"/>
                </a:solidFill>
              </a:rPr>
              <a:t>En este ejemplo, ha agregado la clase incluso a elementos de lista alternativos.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Esto </a:t>
            </a:r>
            <a:r>
              <a:rPr lang="es-ES" dirty="0">
                <a:solidFill>
                  <a:schemeClr val="bg1"/>
                </a:solidFill>
              </a:rPr>
              <a:t>significa que podría apuntar solo a estos elementos de la lista en CSS para crear un patrón de fondo alternativo agradable para ayudar a los usuarios a diferenciar las filas.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solidFill>
            <a:srgbClr val="92D050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ol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&lt;li&gt;</a:t>
            </a:r>
            <a:r>
              <a:rPr lang="es-ES" dirty="0" err="1"/>
              <a:t>one</a:t>
            </a:r>
            <a:r>
              <a:rPr lang="es-ES" dirty="0"/>
              <a:t>&lt;/li&gt;</a:t>
            </a:r>
          </a:p>
          <a:p>
            <a:pPr marL="0" indent="0">
              <a:buNone/>
            </a:pPr>
            <a:r>
              <a:rPr lang="en-US" dirty="0"/>
              <a:t>&lt;li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=”even”&gt;two&lt;/li&gt;</a:t>
            </a:r>
          </a:p>
          <a:p>
            <a:pPr marL="0" indent="0">
              <a:buNone/>
            </a:pPr>
            <a:r>
              <a:rPr lang="es-ES" dirty="0"/>
              <a:t>&lt;li&gt;</a:t>
            </a:r>
            <a:r>
              <a:rPr lang="es-ES" dirty="0" err="1"/>
              <a:t>three</a:t>
            </a:r>
            <a:r>
              <a:rPr lang="es-ES" dirty="0"/>
              <a:t>&lt;/li&gt;</a:t>
            </a:r>
          </a:p>
          <a:p>
            <a:pPr marL="0" indent="0">
              <a:buNone/>
            </a:pPr>
            <a:r>
              <a:rPr lang="en-US" dirty="0"/>
              <a:t>&lt;li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=”even”&gt;four&lt;/li&gt;</a:t>
            </a:r>
          </a:p>
          <a:p>
            <a:pPr marL="0" indent="0">
              <a:buNone/>
            </a:pPr>
            <a:r>
              <a:rPr lang="es-ES" dirty="0"/>
              <a:t>&lt;li&gt;</a:t>
            </a:r>
            <a:r>
              <a:rPr lang="es-ES" dirty="0" err="1"/>
              <a:t>five</a:t>
            </a:r>
            <a:r>
              <a:rPr lang="es-ES" dirty="0"/>
              <a:t>&lt;/li&gt;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ol</a:t>
            </a:r>
            <a:r>
              <a:rPr lang="es-ES" dirty="0"/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47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8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El atributo </a:t>
            </a:r>
            <a:r>
              <a:rPr lang="es-ES" dirty="0" err="1" smtClean="0"/>
              <a:t>hidden</a:t>
            </a:r>
            <a:r>
              <a:rPr lang="es-ES" dirty="0" smtClean="0"/>
              <a:t>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b="1" i="1" dirty="0" smtClean="0">
                <a:solidFill>
                  <a:srgbClr val="00B0F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El </a:t>
            </a:r>
            <a:r>
              <a:rPr lang="es-ES" b="1" i="1" dirty="0">
                <a:solidFill>
                  <a:srgbClr val="00B0F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atributo </a:t>
            </a:r>
            <a:r>
              <a:rPr lang="es-ES" b="1" i="1" dirty="0" err="1" smtClean="0">
                <a:solidFill>
                  <a:srgbClr val="00B0F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hidden</a:t>
            </a:r>
            <a:r>
              <a:rPr lang="es-ES" b="1" i="1" dirty="0" smtClean="0">
                <a:solidFill>
                  <a:srgbClr val="00B0F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se </a:t>
            </a:r>
            <a:r>
              <a:rPr lang="es-ES" b="1" i="1" dirty="0">
                <a:solidFill>
                  <a:srgbClr val="00B0F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puede usar para indicar al navegador que no muestre un elemento que no sea relevante para el estado actual de la página</a:t>
            </a:r>
            <a:r>
              <a:rPr lang="es-ES" dirty="0"/>
              <a:t>.</a:t>
            </a:r>
          </a:p>
          <a:p>
            <a:r>
              <a:rPr lang="es-ES" dirty="0"/>
              <a:t>Por ejemplo, es posible que desee ocultar parte del contenido de la página a los usuarios que no hayan iniciado sesión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06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El atributo </a:t>
            </a:r>
            <a:r>
              <a:rPr lang="es-ES" dirty="0" err="1" smtClean="0"/>
              <a:t>hidden</a:t>
            </a:r>
            <a:r>
              <a:rPr lang="es-ES" dirty="0" smtClean="0"/>
              <a:t>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 smtClean="0"/>
              <a:t>Puede </a:t>
            </a:r>
            <a:r>
              <a:rPr lang="es-ES" dirty="0"/>
              <a:t>usar JavaScript (se lo presentará en el Capítulo 11) para controlar si un usuario ha iniciado sesión correctamente y </a:t>
            </a:r>
            <a:r>
              <a:rPr lang="es-ES" dirty="0" smtClean="0"/>
              <a:t>mostrar/ocultar </a:t>
            </a:r>
            <a:r>
              <a:rPr lang="es-ES" dirty="0"/>
              <a:t>el contenido de manera adecuada. </a:t>
            </a:r>
            <a:endParaRPr lang="es-ES" dirty="0" smtClean="0"/>
          </a:p>
          <a:p>
            <a:r>
              <a:rPr lang="es-ES" dirty="0" smtClean="0"/>
              <a:t>Para </a:t>
            </a:r>
            <a:r>
              <a:rPr lang="es-ES" dirty="0"/>
              <a:t>ocultar el elemento, establece el atributo en </a:t>
            </a:r>
            <a:r>
              <a:rPr lang="es-ES" dirty="0" smtClean="0"/>
              <a:t>true; </a:t>
            </a:r>
            <a:r>
              <a:rPr lang="es-ES" dirty="0"/>
              <a:t>para mostrarlo, lo pondrías en </a:t>
            </a:r>
            <a:r>
              <a:rPr lang="es-ES" dirty="0" smtClean="0"/>
              <a:t>false.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70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El atributo </a:t>
            </a:r>
            <a:r>
              <a:rPr lang="es-ES" dirty="0" err="1" smtClean="0"/>
              <a:t>hidden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 smtClean="0"/>
              <a:t>&lt;</a:t>
            </a:r>
            <a:r>
              <a:rPr lang="es-ES" dirty="0"/>
              <a:t>p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hidden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= "true"</a:t>
            </a:r>
            <a:r>
              <a:rPr lang="es-ES" dirty="0"/>
              <a:t>&gt; Solo los usuarios que hayan iniciado sesión pueden ver este contenido. &lt;/p&gt;</a:t>
            </a:r>
          </a:p>
          <a:p>
            <a:r>
              <a:rPr lang="es-ES" dirty="0"/>
              <a:t>Tenga en cuenta que el atributo </a:t>
            </a:r>
            <a:r>
              <a:rPr lang="es-ES" dirty="0" err="1" smtClean="0"/>
              <a:t>hidden</a:t>
            </a:r>
            <a:r>
              <a:rPr lang="es-ES" dirty="0" smtClean="0"/>
              <a:t> es </a:t>
            </a:r>
            <a:r>
              <a:rPr lang="es-ES" dirty="0"/>
              <a:t>una adición nueva en HTML5 y, por lo tanto, el soporte del navegador para este atributo actualmente está limitado.</a:t>
            </a:r>
          </a:p>
        </p:txBody>
      </p:sp>
    </p:spTree>
    <p:extLst>
      <p:ext uri="{BB962C8B-B14F-4D97-AF65-F5344CB8AC3E}">
        <p14:creationId xmlns:p14="http://schemas.microsoft.com/office/powerpoint/2010/main" val="42824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B0D955"/>
          </a:solidFill>
        </p:spPr>
        <p:txBody>
          <a:bodyPr/>
          <a:lstStyle/>
          <a:p>
            <a:r>
              <a:rPr lang="es-ES" dirty="0" smtClean="0"/>
              <a:t>Atributo </a:t>
            </a:r>
            <a:r>
              <a:rPr lang="es-ES" dirty="0" err="1" smtClean="0"/>
              <a:t>title</a:t>
            </a:r>
            <a:r>
              <a:rPr lang="es-ES" dirty="0" smtClean="0"/>
              <a:t>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B0D955"/>
          </a:solidFill>
        </p:spPr>
        <p:txBody>
          <a:bodyPr>
            <a:normAutofit/>
          </a:bodyPr>
          <a:lstStyle/>
          <a:p>
            <a:r>
              <a:rPr lang="es-ES" dirty="0"/>
              <a:t>Ya has encontrado el atributo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/>
              <a:t>cuando aprendiste sobre los enlaces, pero quiero cubrirlo con un poco más de detalle.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atributo </a:t>
            </a:r>
            <a:r>
              <a:rPr lang="es-ES" dirty="0" err="1" smtClean="0"/>
              <a:t>title</a:t>
            </a:r>
            <a:r>
              <a:rPr lang="es-ES" dirty="0" smtClean="0"/>
              <a:t> se </a:t>
            </a:r>
            <a:r>
              <a:rPr lang="es-ES" dirty="0"/>
              <a:t>puede utilizar para proporcionar una descripción del contenido del elemento.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275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B0D955"/>
          </a:solidFill>
        </p:spPr>
        <p:txBody>
          <a:bodyPr/>
          <a:lstStyle/>
          <a:p>
            <a:r>
              <a:rPr lang="es-ES" dirty="0" smtClean="0"/>
              <a:t>Atributo </a:t>
            </a:r>
            <a:r>
              <a:rPr lang="es-ES" dirty="0" err="1" smtClean="0"/>
              <a:t>title</a:t>
            </a:r>
            <a:r>
              <a:rPr lang="es-ES" dirty="0" smtClean="0"/>
              <a:t>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B0D955"/>
          </a:solidFill>
        </p:spPr>
        <p:txBody>
          <a:bodyPr>
            <a:normAutofit/>
          </a:bodyPr>
          <a:lstStyle/>
          <a:p>
            <a:r>
              <a:rPr lang="es-ES" dirty="0" smtClean="0"/>
              <a:t>Si </a:t>
            </a:r>
            <a:r>
              <a:rPr lang="es-ES" dirty="0"/>
              <a:t>especifica un atributo </a:t>
            </a:r>
            <a:r>
              <a:rPr lang="es-ES" dirty="0" err="1" smtClean="0"/>
              <a:t>title</a:t>
            </a:r>
            <a:r>
              <a:rPr lang="es-ES" dirty="0" smtClean="0"/>
              <a:t>, </a:t>
            </a:r>
            <a:r>
              <a:rPr lang="es-ES" dirty="0"/>
              <a:t>su contenido se mostrará cuando los usuarios pasen el mouse sobre el elemento durante unos segundos.</a:t>
            </a:r>
          </a:p>
          <a:p>
            <a:r>
              <a:rPr lang="es-ES" dirty="0"/>
              <a:t>&lt;a </a:t>
            </a:r>
            <a:r>
              <a:rPr lang="es-ES" dirty="0" err="1"/>
              <a:t>href</a:t>
            </a:r>
            <a:r>
              <a:rPr lang="es-ES" dirty="0"/>
              <a:t>="http://google.com" </a:t>
            </a:r>
            <a:r>
              <a:rPr lang="es-ES" dirty="0" err="1"/>
              <a:t>title</a:t>
            </a:r>
            <a:r>
              <a:rPr lang="es-ES" dirty="0"/>
              <a:t>="El motor de búsqueda de Google&gt; Google &lt;/a</a:t>
            </a:r>
            <a:r>
              <a:rPr lang="es-ES" dirty="0" smtClean="0"/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25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B0D955"/>
          </a:solidFill>
        </p:spPr>
        <p:txBody>
          <a:bodyPr/>
          <a:lstStyle/>
          <a:p>
            <a:r>
              <a:rPr lang="es-ES" dirty="0" smtClean="0"/>
              <a:t>Atributo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2386608" cy="3394472"/>
          </a:xfrm>
          <a:solidFill>
            <a:srgbClr val="B0D955"/>
          </a:solidFill>
        </p:spPr>
        <p:txBody>
          <a:bodyPr>
            <a:normAutofit fontScale="55000" lnSpcReduction="20000"/>
          </a:bodyPr>
          <a:lstStyle/>
          <a:p>
            <a:r>
              <a:rPr lang="es-ES" dirty="0" smtClean="0"/>
              <a:t>En </a:t>
            </a:r>
            <a:r>
              <a:rPr lang="es-ES" dirty="0"/>
              <a:t>este ejemplo, cuando los usuarios colocan el mouse sobre el enlace, ven el valor del atributo del título que se muestra en una información sobre herramientas. </a:t>
            </a:r>
          </a:p>
          <a:p>
            <a:pPr lvl="1"/>
            <a:r>
              <a:rPr lang="es-ES" dirty="0" smtClean="0"/>
              <a:t>Esto </a:t>
            </a:r>
            <a:r>
              <a:rPr lang="es-ES" dirty="0"/>
              <a:t>se muestra en la Figura 3-7.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63638"/>
            <a:ext cx="5438031" cy="143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 flipV="1">
            <a:off x="4211960" y="2355726"/>
            <a:ext cx="648072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instrucciones para crear la navegación del sitio </a:t>
            </a:r>
            <a:r>
              <a:rPr lang="es-ES" sz="3200" dirty="0" smtClean="0"/>
              <a:t>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Abra </a:t>
            </a:r>
            <a:r>
              <a:rPr lang="es-ES" dirty="0"/>
              <a:t>el archivo index.html.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Localice </a:t>
            </a:r>
            <a:r>
              <a:rPr lang="es-ES" dirty="0"/>
              <a:t>el elemento &lt;</a:t>
            </a:r>
            <a:r>
              <a:rPr lang="es-ES" dirty="0" err="1"/>
              <a:t>nav</a:t>
            </a:r>
            <a:r>
              <a:rPr lang="es-ES" dirty="0"/>
              <a:t>&gt; que creó en el </a:t>
            </a:r>
            <a:r>
              <a:rPr lang="es-ES" dirty="0" smtClean="0"/>
              <a:t>tema  </a:t>
            </a:r>
            <a:r>
              <a:rPr lang="es-ES" dirty="0"/>
              <a:t>2</a:t>
            </a:r>
            <a:r>
              <a:rPr lang="es-E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Dentro </a:t>
            </a:r>
            <a:r>
              <a:rPr lang="es-ES" dirty="0"/>
              <a:t>de este elemento &lt;</a:t>
            </a:r>
            <a:r>
              <a:rPr lang="es-ES" dirty="0" err="1"/>
              <a:t>nav</a:t>
            </a:r>
            <a:r>
              <a:rPr lang="es-ES" dirty="0"/>
              <a:t>&gt;, cree un nuevo elemento </a:t>
            </a:r>
            <a:r>
              <a:rPr lang="es-ES" dirty="0" smtClean="0"/>
              <a:t>&lt;</a:t>
            </a:r>
            <a:r>
              <a:rPr lang="es-ES" dirty="0" err="1" smtClean="0"/>
              <a:t>ul</a:t>
            </a:r>
            <a:r>
              <a:rPr lang="es-ES" dirty="0"/>
              <a:t>&gt;: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nav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b="1" i="1" dirty="0">
                <a:solidFill>
                  <a:srgbClr val="FF0000"/>
                </a:solidFill>
              </a:rPr>
              <a:t>&lt;</a:t>
            </a:r>
            <a:r>
              <a:rPr lang="es-ES" b="1" i="1" dirty="0" err="1">
                <a:solidFill>
                  <a:srgbClr val="FF0000"/>
                </a:solidFill>
              </a:rPr>
              <a:t>ul</a:t>
            </a:r>
            <a:r>
              <a:rPr lang="es-ES" b="1" i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s-ES" b="1" i="1" dirty="0">
                <a:solidFill>
                  <a:srgbClr val="FF0000"/>
                </a:solidFill>
              </a:rPr>
              <a:t>&lt;/</a:t>
            </a:r>
            <a:r>
              <a:rPr lang="es-ES" b="1" i="1" dirty="0" err="1">
                <a:solidFill>
                  <a:srgbClr val="FF0000"/>
                </a:solidFill>
              </a:rPr>
              <a:t>ul</a:t>
            </a:r>
            <a:r>
              <a:rPr lang="es-ES" b="1" i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nav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57832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El atributo </a:t>
            </a:r>
            <a:r>
              <a:rPr lang="es-ES" dirty="0" err="1" smtClean="0"/>
              <a:t>lang</a:t>
            </a:r>
            <a:r>
              <a:rPr lang="es-ES" dirty="0" smtClean="0"/>
              <a:t>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Encontró </a:t>
            </a:r>
            <a:r>
              <a:rPr lang="es-ES" dirty="0"/>
              <a:t>el atributo </a:t>
            </a:r>
            <a:r>
              <a:rPr lang="es-ES" dirty="0" err="1"/>
              <a:t>lang</a:t>
            </a:r>
            <a:r>
              <a:rPr lang="es-ES" dirty="0"/>
              <a:t> en el </a:t>
            </a:r>
            <a:r>
              <a:rPr lang="es-ES" dirty="0" smtClean="0"/>
              <a:t>tema  </a:t>
            </a:r>
            <a:r>
              <a:rPr lang="es-ES" dirty="0"/>
              <a:t>1, donde lo usó en el elemento &lt;</a:t>
            </a:r>
            <a:r>
              <a:rPr lang="es-ES" dirty="0" err="1"/>
              <a:t>html</a:t>
            </a:r>
            <a:r>
              <a:rPr lang="es-ES" dirty="0"/>
              <a:t>&gt; para configurar el idioma de toda la página en inglés.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atributo </a:t>
            </a:r>
            <a:r>
              <a:rPr lang="es-ES" dirty="0" err="1"/>
              <a:t>lang</a:t>
            </a:r>
            <a:r>
              <a:rPr lang="es-ES" dirty="0"/>
              <a:t> se puede aplicar a cualquier elemento para especificar el idioma de su contenido.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217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El atributo </a:t>
            </a:r>
            <a:r>
              <a:rPr lang="es-ES" dirty="0" err="1" smtClean="0"/>
              <a:t>lang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solidFill>
            <a:srgbClr val="E7CE73"/>
          </a:solidFill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El </a:t>
            </a:r>
            <a:r>
              <a:rPr lang="es-ES" dirty="0"/>
              <a:t>siguiente ejemplo establece el idioma de la página como inglés, pero también incluye un párrafo del texto en alemán ("de" para Deutsche).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&lt;!DOCTYPE </a:t>
            </a:r>
            <a:r>
              <a:rPr lang="es-ES" dirty="0" err="1"/>
              <a:t>html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html</a:t>
            </a:r>
            <a:r>
              <a:rPr lang="es-ES" dirty="0"/>
              <a:t> </a:t>
            </a:r>
            <a:r>
              <a:rPr lang="es-ES" b="1" i="1" dirty="0" err="1">
                <a:solidFill>
                  <a:srgbClr val="FF0000"/>
                </a:solidFill>
              </a:rPr>
              <a:t>lang</a:t>
            </a:r>
            <a:r>
              <a:rPr lang="es-ES" b="1" i="1" dirty="0">
                <a:solidFill>
                  <a:srgbClr val="FF0000"/>
                </a:solidFill>
              </a:rPr>
              <a:t>=”en”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&lt;head&gt;</a:t>
            </a:r>
          </a:p>
          <a:p>
            <a:pPr marL="0" indent="0">
              <a:buNone/>
            </a:pPr>
            <a:r>
              <a:rPr lang="es-ES" dirty="0"/>
              <a:t>&lt;meta </a:t>
            </a:r>
            <a:r>
              <a:rPr lang="es-ES" dirty="0" err="1"/>
              <a:t>charset</a:t>
            </a:r>
            <a:r>
              <a:rPr lang="es-ES" dirty="0"/>
              <a:t>=”utf-8”&gt;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title</a:t>
            </a:r>
            <a:r>
              <a:rPr lang="es-ES" dirty="0"/>
              <a:t>&gt;</a:t>
            </a:r>
            <a:r>
              <a:rPr lang="es-ES" dirty="0" err="1"/>
              <a:t>Language</a:t>
            </a:r>
            <a:r>
              <a:rPr lang="es-ES" dirty="0"/>
              <a:t> Test&lt;/</a:t>
            </a:r>
            <a:r>
              <a:rPr lang="es-ES" dirty="0" err="1"/>
              <a:t>title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&lt;/head&gt;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&lt;p&gt;HTML5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awesome</a:t>
            </a:r>
            <a:r>
              <a:rPr lang="es-ES" dirty="0"/>
              <a:t>.&lt;/p&gt;</a:t>
            </a:r>
          </a:p>
          <a:p>
            <a:pPr marL="0" indent="0">
              <a:buNone/>
            </a:pPr>
            <a:r>
              <a:rPr lang="es-ES" dirty="0"/>
              <a:t>&lt;p </a:t>
            </a:r>
            <a:r>
              <a:rPr lang="es-ES" b="1" i="1" dirty="0" err="1">
                <a:solidFill>
                  <a:srgbClr val="FF0000"/>
                </a:solidFill>
              </a:rPr>
              <a:t>lang</a:t>
            </a:r>
            <a:r>
              <a:rPr lang="es-ES" b="1" i="1" dirty="0">
                <a:solidFill>
                  <a:srgbClr val="FF0000"/>
                </a:solidFill>
              </a:rPr>
              <a:t>=”de”</a:t>
            </a:r>
            <a:r>
              <a:rPr lang="es-ES" dirty="0"/>
              <a:t>&gt;HTML5 </a:t>
            </a:r>
            <a:r>
              <a:rPr lang="es-ES" dirty="0" err="1"/>
              <a:t>ist</a:t>
            </a:r>
            <a:r>
              <a:rPr lang="es-ES" dirty="0"/>
              <a:t> </a:t>
            </a:r>
            <a:r>
              <a:rPr lang="es-ES" dirty="0" err="1"/>
              <a:t>super</a:t>
            </a:r>
            <a:r>
              <a:rPr lang="es-ES" dirty="0"/>
              <a:t>.&lt;/p&gt;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html</a:t>
            </a:r>
            <a:r>
              <a:rPr lang="es-ES" dirty="0"/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46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4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instrucciones para crear la navegación del sitio </a:t>
            </a:r>
            <a:r>
              <a:rPr lang="es-ES" sz="3200" dirty="0" smtClean="0"/>
              <a:t>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s-ES" dirty="0" smtClean="0"/>
              <a:t>A </a:t>
            </a:r>
            <a:r>
              <a:rPr lang="es-ES" dirty="0"/>
              <a:t>continuación, debe agregar enlaces a cada página de su sitio web. </a:t>
            </a:r>
            <a:endParaRPr lang="es-ES" dirty="0" smtClean="0"/>
          </a:p>
          <a:p>
            <a:pPr lvl="1"/>
            <a:r>
              <a:rPr lang="es-ES" dirty="0" smtClean="0"/>
              <a:t>Primero </a:t>
            </a:r>
            <a:r>
              <a:rPr lang="es-ES" dirty="0"/>
              <a:t>cree un nuevo elemento &lt;li&gt; dentro del elemento &lt;</a:t>
            </a:r>
            <a:r>
              <a:rPr lang="es-ES" dirty="0" err="1"/>
              <a:t>ul</a:t>
            </a:r>
            <a:r>
              <a:rPr lang="es-ES" dirty="0"/>
              <a:t>&gt; para cada una de sus páginas, excluyendo el mapa del sitio. (Deberías tener cinco).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ES" dirty="0" smtClean="0"/>
              <a:t>Cree </a:t>
            </a:r>
            <a:r>
              <a:rPr lang="es-ES" dirty="0"/>
              <a:t>un nuevo enlace utilizando el elemento &lt;a&gt; dentro de cada uno de estos elementos de la lista.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ES" dirty="0" smtClean="0"/>
              <a:t>Establezca </a:t>
            </a:r>
            <a:r>
              <a:rPr lang="es-ES" dirty="0"/>
              <a:t>el texto de anclaje para estos enlaces a las páginas de su sitio web: Inicio, Acerca de, Noticias, Menú y Ubicaciones. </a:t>
            </a:r>
            <a:endParaRPr lang="es-ES" dirty="0" smtClean="0"/>
          </a:p>
          <a:p>
            <a:pPr marL="914400" lvl="1" indent="-514350"/>
            <a:r>
              <a:rPr lang="es-ES" dirty="0" smtClean="0"/>
              <a:t>Ejemplo </a:t>
            </a:r>
            <a:r>
              <a:rPr lang="es-ES" dirty="0"/>
              <a:t>del enlace de la página de inicio</a:t>
            </a:r>
            <a:r>
              <a:rPr lang="es-ES" dirty="0" smtClean="0"/>
              <a:t>.</a:t>
            </a:r>
          </a:p>
          <a:p>
            <a:pPr marL="1314450" lvl="2" indent="-514350"/>
            <a:r>
              <a:rPr lang="it-IT" dirty="0"/>
              <a:t>&lt;li&gt;&lt;a href=””&gt;Home&lt;/a&gt;&lt;/li&gt;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6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instrucciones para crear la navegación del sitio </a:t>
            </a:r>
            <a:r>
              <a:rPr lang="es-ES" sz="3200" dirty="0" smtClean="0"/>
              <a:t>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s-ES" dirty="0" smtClean="0"/>
              <a:t>Establezca </a:t>
            </a:r>
            <a:r>
              <a:rPr lang="es-ES" dirty="0"/>
              <a:t>el atributo </a:t>
            </a:r>
            <a:r>
              <a:rPr lang="es-ES" dirty="0" err="1"/>
              <a:t>href</a:t>
            </a:r>
            <a:r>
              <a:rPr lang="es-ES" dirty="0"/>
              <a:t> de estos enlaces para que apunte a las páginas de su sitio web: </a:t>
            </a:r>
            <a:r>
              <a:rPr lang="es-ES" dirty="0" smtClean="0"/>
              <a:t>index.html</a:t>
            </a:r>
            <a:r>
              <a:rPr lang="es-ES" dirty="0"/>
              <a:t>, about.html, news.html, menu.html y locations.html.</a:t>
            </a:r>
          </a:p>
          <a:p>
            <a:pPr marL="0" indent="0">
              <a:buNone/>
            </a:pPr>
            <a:r>
              <a:rPr lang="es-ES" dirty="0" smtClean="0"/>
              <a:t>	&lt;</a:t>
            </a:r>
            <a:r>
              <a:rPr lang="es-ES" dirty="0"/>
              <a:t>li&gt; &lt;a </a:t>
            </a:r>
            <a:r>
              <a:rPr lang="es-ES" dirty="0" err="1"/>
              <a:t>href</a:t>
            </a:r>
            <a:r>
              <a:rPr lang="es-ES" dirty="0"/>
              <a:t>="index.html"&gt; Inicio &lt;/a&gt; &lt;/li&gt;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s-ES" dirty="0" smtClean="0"/>
              <a:t>Ahora </a:t>
            </a:r>
            <a:r>
              <a:rPr lang="es-ES" dirty="0"/>
              <a:t>agregue un atributo de título a cada elemento &lt;a&gt; y dele algo de contenido que describa la página a la que se está vinculando.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He </a:t>
            </a:r>
            <a:r>
              <a:rPr lang="es-ES" dirty="0"/>
              <a:t>proporcionado algunos ejemplos:</a:t>
            </a:r>
          </a:p>
          <a:p>
            <a:pPr marL="1257300" lvl="3" indent="0">
              <a:buNone/>
            </a:pPr>
            <a:r>
              <a:rPr lang="es-ES" dirty="0" err="1"/>
              <a:t>Joe´s</a:t>
            </a:r>
            <a:r>
              <a:rPr lang="es-ES" dirty="0"/>
              <a:t> Pizza Co.</a:t>
            </a:r>
          </a:p>
          <a:p>
            <a:pPr marL="1257300" lvl="3" indent="0">
              <a:buNone/>
            </a:pPr>
            <a:r>
              <a:rPr lang="es-ES" dirty="0"/>
              <a:t>Obtenga más información sobre </a:t>
            </a:r>
            <a:r>
              <a:rPr lang="es-ES" dirty="0" err="1"/>
              <a:t>Joe´s</a:t>
            </a:r>
            <a:r>
              <a:rPr lang="es-ES" dirty="0"/>
              <a:t> Pizza Co.</a:t>
            </a:r>
          </a:p>
          <a:p>
            <a:pPr marL="1257300" lvl="3" indent="0">
              <a:buNone/>
            </a:pPr>
            <a:r>
              <a:rPr lang="es-ES" dirty="0"/>
              <a:t>Últimas noticias sobre </a:t>
            </a:r>
            <a:r>
              <a:rPr lang="es-ES" dirty="0" err="1"/>
              <a:t>Joe's</a:t>
            </a:r>
            <a:r>
              <a:rPr lang="es-ES" dirty="0"/>
              <a:t> Pizza Co.</a:t>
            </a:r>
          </a:p>
          <a:p>
            <a:pPr marL="1257300" lvl="3" indent="0">
              <a:buNone/>
            </a:pPr>
            <a:r>
              <a:rPr lang="es-ES" dirty="0"/>
              <a:t>El menú del restaurante para </a:t>
            </a:r>
            <a:r>
              <a:rPr lang="es-ES" dirty="0" err="1"/>
              <a:t>Joe's</a:t>
            </a:r>
            <a:r>
              <a:rPr lang="es-ES" dirty="0"/>
              <a:t> Pizza Co.</a:t>
            </a:r>
          </a:p>
          <a:p>
            <a:pPr marL="1257300" lvl="3" indent="0">
              <a:buNone/>
            </a:pPr>
            <a:r>
              <a:rPr lang="es-ES" dirty="0"/>
              <a:t>Joe 's Pizza Co. ubicaciones de restaurantes.</a:t>
            </a:r>
          </a:p>
        </p:txBody>
      </p:sp>
    </p:spTree>
    <p:extLst>
      <p:ext uri="{BB962C8B-B14F-4D97-AF65-F5344CB8AC3E}">
        <p14:creationId xmlns:p14="http://schemas.microsoft.com/office/powerpoint/2010/main" val="397066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instrucciones para crear la navegación del sitio </a:t>
            </a:r>
            <a:r>
              <a:rPr lang="es-ES" sz="3200" dirty="0" smtClean="0"/>
              <a:t>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s-ES" dirty="0" smtClean="0"/>
              <a:t>Es </a:t>
            </a:r>
            <a:r>
              <a:rPr lang="es-ES" dirty="0"/>
              <a:t>bueno que los usuarios puedan identificar rápidamente la página en la que se encuentran cuando miran la navegación. </a:t>
            </a:r>
            <a:endParaRPr lang="es-ES" dirty="0" smtClean="0"/>
          </a:p>
          <a:p>
            <a:pPr lvl="1"/>
            <a:r>
              <a:rPr lang="es-ES" dirty="0" smtClean="0"/>
              <a:t>Para </a:t>
            </a:r>
            <a:r>
              <a:rPr lang="es-ES" dirty="0"/>
              <a:t>que esto sea posible para ellos, debe agregar un atributo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/>
              <a:t>al enlace que apunta a la página actual y establecer el valor de este atributo en </a:t>
            </a:r>
            <a:r>
              <a:rPr lang="es-ES" dirty="0" smtClean="0"/>
              <a:t>active.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475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instrucciones para crear la navegación del sitio </a:t>
            </a:r>
            <a:r>
              <a:rPr lang="es-ES" sz="3200" dirty="0" smtClean="0"/>
              <a:t>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s-ES" dirty="0" smtClean="0"/>
              <a:t>Guarde </a:t>
            </a:r>
            <a:r>
              <a:rPr lang="es-ES" dirty="0"/>
              <a:t>el archivo index.html.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s-ES" dirty="0" smtClean="0"/>
              <a:t>Copie </a:t>
            </a:r>
            <a:r>
              <a:rPr lang="es-ES" dirty="0"/>
              <a:t>la navegación que acaba de crear en su about.html.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s-ES" dirty="0" smtClean="0"/>
              <a:t>Mueva </a:t>
            </a:r>
            <a:r>
              <a:rPr lang="es-ES" dirty="0"/>
              <a:t>el atributo </a:t>
            </a:r>
            <a:r>
              <a:rPr lang="es-ES" dirty="0" err="1" smtClean="0"/>
              <a:t>class</a:t>
            </a:r>
            <a:r>
              <a:rPr lang="es-ES" dirty="0" smtClean="0"/>
              <a:t> que </a:t>
            </a:r>
            <a:r>
              <a:rPr lang="es-ES" dirty="0"/>
              <a:t>aplicará el estilo </a:t>
            </a:r>
            <a:r>
              <a:rPr lang="es-ES" dirty="0" smtClean="0"/>
              <a:t>active </a:t>
            </a:r>
            <a:r>
              <a:rPr lang="es-ES" dirty="0"/>
              <a:t>al enlace </a:t>
            </a:r>
            <a:r>
              <a:rPr lang="es-ES" dirty="0" err="1" smtClean="0"/>
              <a:t>about</a:t>
            </a:r>
            <a:r>
              <a:rPr lang="es-ES" dirty="0" smtClean="0"/>
              <a:t>.</a:t>
            </a:r>
            <a:endParaRPr lang="es-ES" dirty="0"/>
          </a:p>
          <a:p>
            <a:pPr marL="514350" indent="-514350">
              <a:buFont typeface="+mj-lt"/>
              <a:buAutoNum type="arabicPeriod" startAt="10"/>
            </a:pPr>
            <a:r>
              <a:rPr lang="es-ES" dirty="0" smtClean="0"/>
              <a:t>Guarde </a:t>
            </a:r>
            <a:r>
              <a:rPr lang="es-ES" dirty="0"/>
              <a:t>el archivo about.html.</a:t>
            </a:r>
          </a:p>
          <a:p>
            <a:pPr lvl="1"/>
            <a:r>
              <a:rPr lang="es-ES" dirty="0"/>
              <a:t>Aquí es cómo debe verse su navegación en su archivo index.html. </a:t>
            </a:r>
            <a:endParaRPr lang="es-ES" dirty="0" smtClean="0"/>
          </a:p>
          <a:p>
            <a:pPr lvl="1"/>
            <a:r>
              <a:rPr lang="es-ES" dirty="0" smtClean="0"/>
              <a:t>Si </a:t>
            </a:r>
            <a:r>
              <a:rPr lang="es-ES" dirty="0"/>
              <a:t>tiene problemas, intente copiar este código del archivo index.html que se puede descargar del sitio web del </a:t>
            </a:r>
            <a:r>
              <a:rPr lang="es-ES" dirty="0" smtClean="0"/>
              <a:t>curso.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059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Código 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nav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ul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&lt;li&gt;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=”index.html” title=”Joe’s Pizza Co.” class=”active”&gt;</a:t>
            </a:r>
          </a:p>
          <a:p>
            <a:pPr marL="0" indent="0">
              <a:buNone/>
            </a:pPr>
            <a:r>
              <a:rPr lang="es-ES" dirty="0"/>
              <a:t>Home</a:t>
            </a:r>
          </a:p>
          <a:p>
            <a:pPr marL="0" indent="0">
              <a:buNone/>
            </a:pPr>
            <a:r>
              <a:rPr lang="es-ES" dirty="0"/>
              <a:t>&lt;/a&gt;</a:t>
            </a:r>
          </a:p>
          <a:p>
            <a:pPr marL="0" indent="0">
              <a:buNone/>
            </a:pPr>
            <a:r>
              <a:rPr lang="es-ES" dirty="0"/>
              <a:t>&lt;/li&gt;</a:t>
            </a:r>
          </a:p>
          <a:p>
            <a:pPr marL="0" indent="0">
              <a:buNone/>
            </a:pPr>
            <a:r>
              <a:rPr lang="es-ES" dirty="0"/>
              <a:t>&lt;li&gt;</a:t>
            </a:r>
          </a:p>
          <a:p>
            <a:pPr marL="0" indent="0">
              <a:buNone/>
            </a:pPr>
            <a:r>
              <a:rPr lang="es-ES" dirty="0"/>
              <a:t>&lt;a </a:t>
            </a:r>
            <a:r>
              <a:rPr lang="es-ES" dirty="0" err="1"/>
              <a:t>href</a:t>
            </a:r>
            <a:r>
              <a:rPr lang="es-ES" dirty="0"/>
              <a:t>=”about.html”</a:t>
            </a:r>
          </a:p>
          <a:p>
            <a:pPr marL="0" indent="0">
              <a:buNone/>
            </a:pPr>
            <a:r>
              <a:rPr lang="en-US" dirty="0"/>
              <a:t>title=”Find out more about Joe’s Pizza Co.”&gt;</a:t>
            </a:r>
          </a:p>
          <a:p>
            <a:pPr marL="0" indent="0">
              <a:buNone/>
            </a:pPr>
            <a:r>
              <a:rPr lang="es-ES" dirty="0" err="1"/>
              <a:t>About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&lt;/a&gt;</a:t>
            </a:r>
          </a:p>
          <a:p>
            <a:pPr marL="0" indent="0">
              <a:buNone/>
            </a:pPr>
            <a:r>
              <a:rPr lang="es-ES" dirty="0"/>
              <a:t>&lt;/li&gt;</a:t>
            </a:r>
          </a:p>
          <a:p>
            <a:pPr marL="0" indent="0">
              <a:buNone/>
            </a:pPr>
            <a:r>
              <a:rPr lang="es-ES" dirty="0"/>
              <a:t>&lt;li&gt;</a:t>
            </a:r>
          </a:p>
          <a:p>
            <a:pPr marL="0" indent="0">
              <a:buNone/>
            </a:pPr>
            <a:r>
              <a:rPr lang="es-ES" dirty="0"/>
              <a:t>&lt;a </a:t>
            </a:r>
            <a:r>
              <a:rPr lang="es-ES" dirty="0" err="1"/>
              <a:t>href</a:t>
            </a:r>
            <a:r>
              <a:rPr lang="es-ES" dirty="0"/>
              <a:t>=”news.html”</a:t>
            </a:r>
          </a:p>
          <a:p>
            <a:pPr marL="0" indent="0">
              <a:buNone/>
            </a:pPr>
            <a:r>
              <a:rPr lang="en-US" dirty="0"/>
              <a:t>title=”Latest News about Joe’s Pizza Co.”&gt;</a:t>
            </a:r>
          </a:p>
          <a:p>
            <a:pPr marL="0" indent="0">
              <a:buNone/>
            </a:pPr>
            <a:r>
              <a:rPr lang="es-ES" dirty="0"/>
              <a:t>News</a:t>
            </a:r>
          </a:p>
          <a:p>
            <a:pPr marL="0" indent="0">
              <a:buNone/>
            </a:pPr>
            <a:r>
              <a:rPr lang="es-ES" dirty="0"/>
              <a:t>&lt;/a&gt;</a:t>
            </a:r>
          </a:p>
          <a:p>
            <a:pPr marL="0" indent="0">
              <a:buNone/>
            </a:pPr>
            <a:r>
              <a:rPr lang="es-ES" dirty="0"/>
              <a:t>&lt;/li</a:t>
            </a:r>
            <a:r>
              <a:rPr lang="es-ES" dirty="0" smtClean="0"/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4015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2034</Words>
  <Application>Microsoft Office PowerPoint</Application>
  <PresentationFormat>Presentación en pantalla (16:9)</PresentationFormat>
  <Paragraphs>183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Tema de Office</vt:lpstr>
      <vt:lpstr>Presentación de PowerPoint</vt:lpstr>
      <vt:lpstr>Construyendo la Navegación …</vt:lpstr>
      <vt:lpstr>Presentación de PowerPoint</vt:lpstr>
      <vt:lpstr>instrucciones para crear la navegación del sitio …</vt:lpstr>
      <vt:lpstr>instrucciones para crear la navegación del sitio …</vt:lpstr>
      <vt:lpstr>instrucciones para crear la navegación del sitio …</vt:lpstr>
      <vt:lpstr>instrucciones para crear la navegación del sitio …</vt:lpstr>
      <vt:lpstr>instrucciones para crear la navegación del sitio …</vt:lpstr>
      <vt:lpstr>Código </vt:lpstr>
      <vt:lpstr>Diseño</vt:lpstr>
      <vt:lpstr>Agregar contenido al pie de página</vt:lpstr>
      <vt:lpstr>Agregar contenido al pie de página …</vt:lpstr>
      <vt:lpstr>Agregar contenido al pie de página …</vt:lpstr>
      <vt:lpstr>Agregar contenido al pie de página … La impresión &lt;small&gt;</vt:lpstr>
      <vt:lpstr>Agregar contenido al pie de página … La impresión &lt;small&gt;</vt:lpstr>
      <vt:lpstr>Agregando enlaces y legal al pie de página</vt:lpstr>
      <vt:lpstr>Agregando enlaces y legal al pie de página …</vt:lpstr>
      <vt:lpstr>Agregando enlaces y legal al pie de página …</vt:lpstr>
      <vt:lpstr>EJERCICIO 3 …</vt:lpstr>
      <vt:lpstr>EJERCICIO 3 … Instrucciones …</vt:lpstr>
      <vt:lpstr>EJERCICIO 3 … Instrucciones …</vt:lpstr>
      <vt:lpstr>EJERCICIO 3 … Instrucciones</vt:lpstr>
      <vt:lpstr>EJERCICIO 3 Instrucciones</vt:lpstr>
      <vt:lpstr>Presentación de PowerPoint</vt:lpstr>
      <vt:lpstr>Códigos HTML …</vt:lpstr>
      <vt:lpstr>Códigos HTML</vt:lpstr>
      <vt:lpstr>Atributos globales</vt:lpstr>
      <vt:lpstr>Atributos globales …</vt:lpstr>
      <vt:lpstr>Atributos globales … El atributo id …</vt:lpstr>
      <vt:lpstr>Atributos globales … El atributo id</vt:lpstr>
      <vt:lpstr>Atributos globales … El atributo class …</vt:lpstr>
      <vt:lpstr>Atributos globales … El atributo class</vt:lpstr>
      <vt:lpstr>Presentación de PowerPoint</vt:lpstr>
      <vt:lpstr>El atributo hidden …</vt:lpstr>
      <vt:lpstr>El atributo hidden …</vt:lpstr>
      <vt:lpstr>El atributo hidden</vt:lpstr>
      <vt:lpstr>Atributo title …</vt:lpstr>
      <vt:lpstr>Atributo title …</vt:lpstr>
      <vt:lpstr>Atributo title</vt:lpstr>
      <vt:lpstr>El atributo lang …</vt:lpstr>
      <vt:lpstr>El atributo lang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Linares Valverde</dc:creator>
  <cp:lastModifiedBy>Arturo</cp:lastModifiedBy>
  <cp:revision>18</cp:revision>
  <dcterms:created xsi:type="dcterms:W3CDTF">2019-03-31T04:56:46Z</dcterms:created>
  <dcterms:modified xsi:type="dcterms:W3CDTF">2019-03-31T22:45:13Z</dcterms:modified>
</cp:coreProperties>
</file>