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58" r:id="rId3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54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3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9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9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69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3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30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1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A77C-E194-4186-B924-9B4C541A870D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DF356-3AB0-4EF0-949E-2551DF6818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eamtreehouse.com/library/websites/html/tables/headers-and-footers" TargetMode="External"/><Relationship Id="rId2" Type="http://schemas.openxmlformats.org/officeDocument/2006/relationships/hyperlink" Target="http://teamtreehouse.com/library/websites/html/tables/rows-and-cell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67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987574"/>
            <a:ext cx="512444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5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la página del 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Creando la página del </a:t>
            </a:r>
            <a:r>
              <a:rPr lang="es-ES" dirty="0" smtClean="0"/>
              <a:t>menú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página del menú mostrará, bueno, el menú.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agregará algunas imágenes de los elementos del menú a las cosas del jazz un poco. </a:t>
            </a:r>
            <a:endParaRPr lang="es-ES" dirty="0" smtClean="0"/>
          </a:p>
          <a:p>
            <a:pPr lvl="1"/>
            <a:r>
              <a:rPr lang="es-ES" dirty="0" smtClean="0"/>
              <a:t>(</a:t>
            </a:r>
            <a:r>
              <a:rPr lang="es-ES" dirty="0"/>
              <a:t>No quieres páginas aburridas, ¿verdad?)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93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Creando la página del </a:t>
            </a:r>
            <a:r>
              <a:rPr lang="es-ES" dirty="0" smtClean="0"/>
              <a:t>menú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giro es que esta vez convertirás estas imágenes en figuras y les darás subtítulos usando dos nuevos elementos HTML5, &lt;figure&gt; y &lt;</a:t>
            </a:r>
            <a:r>
              <a:rPr lang="es-ES" dirty="0" err="1"/>
              <a:t>figcaption</a:t>
            </a:r>
            <a:r>
              <a:rPr lang="es-ES" dirty="0"/>
              <a:t>&gt;.</a:t>
            </a:r>
          </a:p>
          <a:p>
            <a:r>
              <a:rPr lang="es-ES" dirty="0"/>
              <a:t>Este será tu primer encuentro con tablas HTML.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tablas son un tema bastante extenso, así que espera las siguientes páginas. </a:t>
            </a:r>
            <a:endParaRPr lang="es-ES" dirty="0" smtClean="0"/>
          </a:p>
          <a:p>
            <a:pPr lvl="1"/>
            <a:r>
              <a:rPr lang="es-ES" dirty="0" smtClean="0"/>
              <a:t>¡</a:t>
            </a:r>
            <a:r>
              <a:rPr lang="es-ES" dirty="0"/>
              <a:t>Realmente necesitas saber esto!</a:t>
            </a:r>
          </a:p>
        </p:txBody>
      </p:sp>
    </p:spTree>
    <p:extLst>
      <p:ext uri="{BB962C8B-B14F-4D97-AF65-F5344CB8AC3E}">
        <p14:creationId xmlns:p14="http://schemas.microsoft.com/office/powerpoint/2010/main" val="108599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1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Si tiene una gran cantidad de datos tabulares para presentar a sus usuarios, puede utilizar el elemento HTML &lt;</a:t>
            </a:r>
            <a:r>
              <a:rPr lang="es-ES" dirty="0" err="1"/>
              <a:t>table</a:t>
            </a:r>
            <a:r>
              <a:rPr lang="es-ES" dirty="0"/>
              <a:t>&gt;.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filas de la tabla se pueden definir utilizando el elemento &lt;</a:t>
            </a:r>
            <a:r>
              <a:rPr lang="es-ES" dirty="0" err="1"/>
              <a:t>tr</a:t>
            </a:r>
            <a:r>
              <a:rPr lang="es-ES" dirty="0"/>
              <a:t>&gt; y las celdas utilizando el elemento &lt;</a:t>
            </a:r>
            <a:r>
              <a:rPr lang="es-ES" dirty="0" err="1"/>
              <a:t>td</a:t>
            </a:r>
            <a:r>
              <a:rPr lang="es-ES" dirty="0" smtClean="0"/>
              <a:t>&gt;.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10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Los </a:t>
            </a:r>
            <a:r>
              <a:rPr lang="es-ES" dirty="0"/>
              <a:t>encabezados de las columnas se definen utilizando el elemento &lt;</a:t>
            </a:r>
            <a:r>
              <a:rPr lang="es-ES" dirty="0" err="1"/>
              <a:t>th</a:t>
            </a:r>
            <a:r>
              <a:rPr lang="es-ES" dirty="0"/>
              <a:t>&gt; en lugar de un elemento &lt;</a:t>
            </a:r>
            <a:r>
              <a:rPr lang="es-ES" dirty="0" err="1"/>
              <a:t>td</a:t>
            </a:r>
            <a:r>
              <a:rPr lang="es-ES" dirty="0"/>
              <a:t>&gt;.</a:t>
            </a:r>
          </a:p>
          <a:p>
            <a:r>
              <a:rPr lang="es-ES" dirty="0"/>
              <a:t>El siguiente ejemplo crea una tabla simple que muestra los resultados logrados por tres estudiantes en su examen de matemáticas.</a:t>
            </a:r>
          </a:p>
        </p:txBody>
      </p:sp>
    </p:spTree>
    <p:extLst>
      <p:ext uri="{BB962C8B-B14F-4D97-AF65-F5344CB8AC3E}">
        <p14:creationId xmlns:p14="http://schemas.microsoft.com/office/powerpoint/2010/main" val="3853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=”1”&gt;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Pupil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Result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&gt;James&lt;/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&gt;85&lt;/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&gt;Alicia&lt;/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&gt;97&lt;/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&gt;Tom&lt;/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&gt;76&lt;/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2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=”1”&gt;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Pupil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Result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&gt;James&lt;/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&gt;85&lt;/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&gt;Alicia&lt;/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&gt;97&lt;/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&gt;Tom&lt;/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&gt;76&lt;/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31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92500" lnSpcReduction="10000"/>
          </a:bodyPr>
          <a:lstStyle/>
          <a:p>
            <a:r>
              <a:rPr lang="es-ES" dirty="0"/>
              <a:t>El atributo </a:t>
            </a:r>
            <a:r>
              <a:rPr lang="es-ES" dirty="0" err="1" smtClean="0"/>
              <a:t>border</a:t>
            </a:r>
            <a:r>
              <a:rPr lang="es-ES" dirty="0" smtClean="0"/>
              <a:t> </a:t>
            </a:r>
            <a:r>
              <a:rPr lang="es-ES" dirty="0"/>
              <a:t>en la etiqueta &lt;</a:t>
            </a:r>
            <a:r>
              <a:rPr lang="es-ES" dirty="0" err="1"/>
              <a:t>table</a:t>
            </a:r>
            <a:r>
              <a:rPr lang="es-ES" dirty="0"/>
              <a:t>&gt; agrega un borde de 1 píxel a la tabla para que podamos ver las filas y columnas claramente.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primera fila contiene dos elementos &lt;</a:t>
            </a:r>
            <a:r>
              <a:rPr lang="es-ES" dirty="0" err="1"/>
              <a:t>th</a:t>
            </a:r>
            <a:r>
              <a:rPr lang="es-ES" dirty="0"/>
              <a:t>&gt; que forman los encabezados de columna</a:t>
            </a:r>
            <a:r>
              <a:rPr lang="es-ES" dirty="0" smtClean="0"/>
              <a:t>;</a:t>
            </a:r>
          </a:p>
          <a:p>
            <a:r>
              <a:rPr lang="es-ES" dirty="0" smtClean="0"/>
              <a:t>Los </a:t>
            </a:r>
            <a:r>
              <a:rPr lang="es-ES" dirty="0"/>
              <a:t>navegadores normalmente los mostrarán en negrita de forma predeterminada.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0444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6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 smtClean="0"/>
              <a:t>Tablas …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lnSpcReduction="10000"/>
          </a:bodyPr>
          <a:lstStyle/>
          <a:p>
            <a:r>
              <a:rPr lang="es-ES" dirty="0" smtClean="0"/>
              <a:t>Luego</a:t>
            </a:r>
            <a:r>
              <a:rPr lang="es-ES" dirty="0"/>
              <a:t>, definimos los registros creando tres filas separadas, cada una con dos elementos &lt;</a:t>
            </a:r>
            <a:r>
              <a:rPr lang="es-ES" dirty="0" err="1"/>
              <a:t>td</a:t>
            </a:r>
            <a:r>
              <a:rPr lang="es-ES" dirty="0"/>
              <a:t>&gt; (celdas de la tabla), una para el nombre del alumno y otra para el resultado de su examen.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Figura 4-8 muestra esta tabla mostrada en un navegador.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77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47813"/>
            <a:ext cx="81153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60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celda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80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celda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Los elementos &lt;</a:t>
            </a:r>
            <a:r>
              <a:rPr lang="es-ES" dirty="0" err="1"/>
              <a:t>td</a:t>
            </a:r>
            <a:r>
              <a:rPr lang="es-ES" dirty="0"/>
              <a:t>&gt; y &lt;</a:t>
            </a:r>
            <a:r>
              <a:rPr lang="es-ES" dirty="0" err="1"/>
              <a:t>th</a:t>
            </a:r>
            <a:r>
              <a:rPr lang="es-ES" dirty="0"/>
              <a:t>&gt; tienen una serie de atributos que se pueden usar para ayudar a formatearlos. </a:t>
            </a:r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ejemplo es el </a:t>
            </a:r>
            <a:r>
              <a:rPr lang="es-ES" b="1" i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atributo </a:t>
            </a:r>
            <a:r>
              <a:rPr lang="es-ES" b="1" i="1" dirty="0" err="1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colspan</a:t>
            </a:r>
            <a:r>
              <a:rPr lang="es-ES" b="1" i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dirty="0"/>
              <a:t>(columna </a:t>
            </a:r>
            <a:r>
              <a:rPr lang="es-ES" dirty="0" err="1"/>
              <a:t>span</a:t>
            </a:r>
            <a:r>
              <a:rPr lang="es-ES" dirty="0"/>
              <a:t>). </a:t>
            </a:r>
            <a:endParaRPr lang="es-ES" dirty="0" smtClean="0"/>
          </a:p>
          <a:p>
            <a:r>
              <a:rPr lang="es-ES" dirty="0" smtClean="0"/>
              <a:t>Utilice </a:t>
            </a:r>
            <a:r>
              <a:rPr lang="es-ES" dirty="0"/>
              <a:t>el atributo </a:t>
            </a:r>
            <a:r>
              <a:rPr lang="es-ES" dirty="0" err="1"/>
              <a:t>colspan</a:t>
            </a:r>
            <a:r>
              <a:rPr lang="es-ES" dirty="0"/>
              <a:t> en los casos en que necesite una celda de tabla particular para abarcar varias columnas.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siguiente ejemplo utiliza el atributo </a:t>
            </a:r>
            <a:r>
              <a:rPr lang="es-ES" dirty="0" err="1"/>
              <a:t>colspan</a:t>
            </a:r>
            <a:r>
              <a:rPr lang="es-ES" dirty="0"/>
              <a:t> para crear una celda que abarca toda la tabla.</a:t>
            </a:r>
          </a:p>
        </p:txBody>
      </p:sp>
    </p:spTree>
    <p:extLst>
      <p:ext uri="{BB962C8B-B14F-4D97-AF65-F5344CB8AC3E}">
        <p14:creationId xmlns:p14="http://schemas.microsoft.com/office/powerpoint/2010/main" val="268000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celda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table</a:t>
            </a:r>
            <a:r>
              <a:rPr lang="es-ES" sz="900" b="1" dirty="0">
                <a:solidFill>
                  <a:schemeClr val="bg1"/>
                </a:solidFill>
              </a:rPr>
              <a:t> </a:t>
            </a:r>
            <a:r>
              <a:rPr lang="es-ES" sz="900" b="1" dirty="0" err="1">
                <a:solidFill>
                  <a:schemeClr val="bg1"/>
                </a:solidFill>
              </a:rPr>
              <a:t>border</a:t>
            </a:r>
            <a:r>
              <a:rPr lang="es-ES" sz="900" b="1" dirty="0">
                <a:solidFill>
                  <a:schemeClr val="bg1"/>
                </a:solidFill>
              </a:rPr>
              <a:t>=”1”&gt;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</a:rPr>
              <a:t>&lt;</a:t>
            </a:r>
            <a:r>
              <a:rPr lang="en-US" sz="900" b="1" dirty="0" err="1">
                <a:solidFill>
                  <a:schemeClr val="bg1"/>
                </a:solidFill>
              </a:rPr>
              <a:t>th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dirty="0" err="1">
                <a:solidFill>
                  <a:schemeClr val="bg1"/>
                </a:solidFill>
              </a:rPr>
              <a:t>colspan</a:t>
            </a:r>
            <a:r>
              <a:rPr lang="en-US" sz="900" b="1" dirty="0">
                <a:solidFill>
                  <a:schemeClr val="bg1"/>
                </a:solidFill>
              </a:rPr>
              <a:t>=”2”&gt;Class 2B&lt;/</a:t>
            </a:r>
            <a:r>
              <a:rPr lang="en-US" sz="900" b="1" dirty="0" err="1">
                <a:solidFill>
                  <a:schemeClr val="bg1"/>
                </a:solidFill>
              </a:rPr>
              <a:t>th</a:t>
            </a:r>
            <a:r>
              <a:rPr lang="en-U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  <a:r>
              <a:rPr lang="es-ES" sz="900" b="1" dirty="0" err="1">
                <a:solidFill>
                  <a:schemeClr val="bg1"/>
                </a:solidFill>
              </a:rPr>
              <a:t>Pupil</a:t>
            </a: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  <a:r>
              <a:rPr lang="es-ES" sz="900" b="1" dirty="0" err="1">
                <a:solidFill>
                  <a:schemeClr val="bg1"/>
                </a:solidFill>
              </a:rPr>
              <a:t>Result</a:t>
            </a: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&gt;James&lt;/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&gt;85&lt;/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&gt;Alicia&lt;/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&gt;97&lt;/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 smtClean="0">
                <a:solidFill>
                  <a:schemeClr val="bg1"/>
                </a:solidFill>
              </a:rPr>
              <a:t>&gt;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&gt;Tom&lt;/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&gt;76&lt;/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</a:rPr>
              <a:t>&lt;</a:t>
            </a:r>
            <a:r>
              <a:rPr lang="en-US" sz="900" b="1" dirty="0" err="1">
                <a:solidFill>
                  <a:schemeClr val="bg1"/>
                </a:solidFill>
              </a:rPr>
              <a:t>th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  <a:r>
              <a:rPr lang="en-US" sz="900" b="1" dirty="0" err="1">
                <a:solidFill>
                  <a:schemeClr val="bg1"/>
                </a:solidFill>
              </a:rPr>
              <a:t>colspan</a:t>
            </a:r>
            <a:r>
              <a:rPr lang="en-US" sz="900" b="1" dirty="0">
                <a:solidFill>
                  <a:schemeClr val="bg1"/>
                </a:solidFill>
              </a:rPr>
              <a:t>=”2”&gt;Class 3A&lt;/</a:t>
            </a:r>
            <a:r>
              <a:rPr lang="en-US" sz="900" b="1" dirty="0" err="1">
                <a:solidFill>
                  <a:schemeClr val="bg1"/>
                </a:solidFill>
              </a:rPr>
              <a:t>th</a:t>
            </a:r>
            <a:r>
              <a:rPr lang="en-U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  <a:r>
              <a:rPr lang="es-ES" sz="900" b="1" dirty="0" err="1">
                <a:solidFill>
                  <a:schemeClr val="bg1"/>
                </a:solidFill>
              </a:rPr>
              <a:t>Pupil</a:t>
            </a: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  <a:r>
              <a:rPr lang="es-ES" sz="900" b="1" dirty="0" err="1">
                <a:solidFill>
                  <a:schemeClr val="bg1"/>
                </a:solidFill>
              </a:rPr>
              <a:t>Result</a:t>
            </a: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th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&gt;Ben&lt;/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&gt;82&lt;/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  <a:r>
              <a:rPr lang="es-ES" sz="900" b="1" dirty="0" err="1">
                <a:solidFill>
                  <a:schemeClr val="bg1"/>
                </a:solidFill>
              </a:rPr>
              <a:t>Louise</a:t>
            </a: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&gt;92&lt;/</a:t>
            </a:r>
            <a:r>
              <a:rPr lang="es-ES" sz="900" b="1" dirty="0" err="1">
                <a:solidFill>
                  <a:schemeClr val="bg1"/>
                </a:solidFill>
              </a:rPr>
              <a:t>td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tr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900" b="1" dirty="0">
                <a:solidFill>
                  <a:schemeClr val="bg1"/>
                </a:solidFill>
              </a:rPr>
              <a:t>&lt;/</a:t>
            </a:r>
            <a:r>
              <a:rPr lang="es-ES" sz="900" b="1" dirty="0" err="1">
                <a:solidFill>
                  <a:schemeClr val="bg1"/>
                </a:solidFill>
              </a:rPr>
              <a:t>table</a:t>
            </a:r>
            <a:r>
              <a:rPr lang="es-ES" sz="900" b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s-E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8239"/>
          </a:xfrm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s-ES" dirty="0" smtClean="0"/>
              <a:t>Atributos de celda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91679"/>
          </a:xfrm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Cuando este ejemplo se muestra en el navegador, los elementos &lt;</a:t>
            </a:r>
            <a:r>
              <a:rPr lang="es-ES" dirty="0" err="1"/>
              <a:t>th</a:t>
            </a:r>
            <a:r>
              <a:rPr lang="es-ES" dirty="0"/>
              <a:t>&gt; abarcarán todo el ancho de la tabla, como se muestra en la Figura 4-9.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7774"/>
            <a:ext cx="544508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V="1">
            <a:off x="2411760" y="3363838"/>
            <a:ext cx="93610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2339752" y="4011910"/>
            <a:ext cx="93610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6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8239"/>
          </a:xfrm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s-ES" dirty="0" smtClean="0"/>
              <a:t>Atributos de celda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9791"/>
          </a:xfrm>
          <a:gradFill>
            <a:gsLst>
              <a:gs pos="26000">
                <a:schemeClr val="accent3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91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Además del atributo </a:t>
            </a:r>
            <a:r>
              <a:rPr lang="es-ES" dirty="0" err="1"/>
              <a:t>colspan</a:t>
            </a:r>
            <a:r>
              <a:rPr lang="es-ES" dirty="0"/>
              <a:t>, también puede especificar un atributo </a:t>
            </a:r>
            <a:r>
              <a:rPr lang="es-ES" b="1" i="1" dirty="0" err="1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rowpan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efectivamente hace lo mismo que </a:t>
            </a:r>
            <a:r>
              <a:rPr lang="es-ES" dirty="0" err="1"/>
              <a:t>colspan</a:t>
            </a:r>
            <a:r>
              <a:rPr lang="es-ES" dirty="0"/>
              <a:t> pero combina las celdas en filas en lugar de columnas.</a:t>
            </a:r>
          </a:p>
        </p:txBody>
      </p:sp>
    </p:spTree>
    <p:extLst>
      <p:ext uri="{BB962C8B-B14F-4D97-AF65-F5344CB8AC3E}">
        <p14:creationId xmlns:p14="http://schemas.microsoft.com/office/powerpoint/2010/main" val="2468153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Tabla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Header</a:t>
            </a:r>
            <a:r>
              <a:rPr lang="es-ES" dirty="0" smtClean="0"/>
              <a:t>, </a:t>
            </a:r>
            <a:r>
              <a:rPr lang="es-ES" dirty="0" err="1" smtClean="0"/>
              <a:t>body</a:t>
            </a:r>
            <a:r>
              <a:rPr lang="es-ES" dirty="0" smtClean="0"/>
              <a:t> y </a:t>
            </a:r>
            <a:r>
              <a:rPr lang="es-ES" dirty="0" err="1" smtClean="0"/>
              <a:t>footers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7304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s-ES" sz="3200" dirty="0"/>
              <a:t>Encabezado de tabla, cuerpo y pies de </a:t>
            </a:r>
            <a:r>
              <a:rPr lang="es-ES" sz="3200" dirty="0" smtClean="0"/>
              <a:t>página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/>
          <a:lstStyle/>
          <a:p>
            <a:r>
              <a:rPr lang="es-ES" dirty="0" smtClean="0"/>
              <a:t>Cuando </a:t>
            </a:r>
            <a:r>
              <a:rPr lang="es-ES" dirty="0"/>
              <a:t>trabaje con tablas, puede usar los elementos </a:t>
            </a:r>
            <a:r>
              <a:rPr lang="es-ES" b="1" i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s-ES" b="1" i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thead</a:t>
            </a:r>
            <a:r>
              <a:rPr lang="es-ES" b="1" i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&gt;, &lt;</a:t>
            </a:r>
            <a:r>
              <a:rPr lang="es-ES" b="1" i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tbody</a:t>
            </a:r>
            <a:r>
              <a:rPr lang="es-ES" b="1" i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&gt; y &lt;</a:t>
            </a:r>
            <a:r>
              <a:rPr lang="es-ES" b="1" i="1" dirty="0" err="1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tfoot</a:t>
            </a:r>
            <a:r>
              <a:rPr lang="es-ES" b="1" i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s-ES" dirty="0"/>
              <a:t>para dar un mayor significado semántico a sus tablas.</a:t>
            </a:r>
          </a:p>
        </p:txBody>
      </p:sp>
    </p:spTree>
    <p:extLst>
      <p:ext uri="{BB962C8B-B14F-4D97-AF65-F5344CB8AC3E}">
        <p14:creationId xmlns:p14="http://schemas.microsoft.com/office/powerpoint/2010/main" val="307775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s-ES" sz="3200" dirty="0"/>
              <a:t>El elemento &lt;</a:t>
            </a:r>
            <a:r>
              <a:rPr lang="es-ES" sz="3200" dirty="0" err="1"/>
              <a:t>thead</a:t>
            </a:r>
            <a:r>
              <a:rPr lang="es-ES" sz="3200" dirty="0" smtClean="0"/>
              <a:t>&gt;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elemento &lt;</a:t>
            </a:r>
            <a:r>
              <a:rPr lang="es-ES" dirty="0" err="1"/>
              <a:t>thead</a:t>
            </a:r>
            <a:r>
              <a:rPr lang="es-ES" dirty="0"/>
              <a:t>&gt; se puede usar para envolver la fila de su tabla que contiene los encabezados de la tabla.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permite que los programas informáticos y los motores de búsqueda encuentren fácilmente los encabezados de las columnas.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uso del elemento &lt;</a:t>
            </a:r>
            <a:r>
              <a:rPr lang="es-ES" dirty="0" err="1"/>
              <a:t>thead</a:t>
            </a:r>
            <a:r>
              <a:rPr lang="es-ES" dirty="0"/>
              <a:t>&gt; también puede ser útil al escribir CSS, ya que es posible que desee apuntar solo a los elementos dentro de &lt;</a:t>
            </a:r>
            <a:r>
              <a:rPr lang="es-ES" dirty="0" err="1"/>
              <a:t>thead</a:t>
            </a:r>
            <a:r>
              <a:rPr lang="es-ES" dirty="0"/>
              <a:t>&gt; con sus reglas de CSS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Creación de la página del mapa del sitio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8215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s-ES" sz="3200" dirty="0"/>
              <a:t>El elemento &lt;</a:t>
            </a:r>
            <a:r>
              <a:rPr lang="es-ES" sz="3200" dirty="0" err="1" smtClean="0"/>
              <a:t>tfoot</a:t>
            </a:r>
            <a:r>
              <a:rPr lang="es-ES" sz="3200" dirty="0" smtClean="0"/>
              <a:t>&gt;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elemento &lt;</a:t>
            </a:r>
            <a:r>
              <a:rPr lang="es-ES" dirty="0" err="1"/>
              <a:t>tfoot</a:t>
            </a:r>
            <a:r>
              <a:rPr lang="es-ES" dirty="0"/>
              <a:t>&gt; debe contener un conjunto de resúmenes para cada una de las columnas de una tabla.</a:t>
            </a:r>
          </a:p>
          <a:p>
            <a:r>
              <a:rPr lang="es-ES" dirty="0"/>
              <a:t>Aunque es un elemento de pie de página, es mejor colocar el elemento &lt;</a:t>
            </a:r>
            <a:r>
              <a:rPr lang="es-ES" dirty="0" err="1"/>
              <a:t>tfoot</a:t>
            </a:r>
            <a:r>
              <a:rPr lang="es-ES" dirty="0"/>
              <a:t>&gt; debajo de &lt;</a:t>
            </a:r>
            <a:r>
              <a:rPr lang="es-ES" dirty="0" err="1"/>
              <a:t>thead</a:t>
            </a:r>
            <a:r>
              <a:rPr lang="es-ES" dirty="0"/>
              <a:t>&gt; en su tabla.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navegador web moverá automáticamente este contenido a la parte inferior de la tabla, pero al colocarlo debajo de &lt;trabajo&gt; usted facilitará la búsqueda si tiene una tabla con muchas filas. </a:t>
            </a:r>
            <a:endParaRPr lang="es-ES" dirty="0" smtClean="0"/>
          </a:p>
          <a:p>
            <a:r>
              <a:rPr lang="es-ES" dirty="0" smtClean="0"/>
              <a:t>Vea </a:t>
            </a:r>
            <a:r>
              <a:rPr lang="es-ES" dirty="0"/>
              <a:t>el siguiente extracto de código para ver un ejemplo sobre cómo usar el elemento &lt;</a:t>
            </a:r>
            <a:r>
              <a:rPr lang="es-ES" dirty="0" err="1"/>
              <a:t>tfoot</a:t>
            </a:r>
            <a:r>
              <a:rPr lang="es-ES" dirty="0" smtClean="0"/>
              <a:t>&gt;.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26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es-ES" sz="3200" dirty="0"/>
              <a:t>El elemento &lt;</a:t>
            </a:r>
            <a:r>
              <a:rPr lang="es-ES" sz="3200" dirty="0" err="1" smtClean="0"/>
              <a:t>tbody</a:t>
            </a:r>
            <a:r>
              <a:rPr lang="es-ES" sz="3200" dirty="0" smtClean="0"/>
              <a:t>&gt;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gradFill>
            <a:gsLst>
              <a:gs pos="14000">
                <a:schemeClr val="accent6">
                  <a:lumMod val="20000"/>
                  <a:lumOff val="80000"/>
                </a:schemeClr>
              </a:gs>
              <a:gs pos="26000">
                <a:schemeClr val="accent5">
                  <a:lumMod val="20000"/>
                  <a:lumOff val="80000"/>
                </a:schemeClr>
              </a:gs>
              <a:gs pos="50000">
                <a:schemeClr val="accent3"/>
              </a:gs>
              <a:gs pos="91000">
                <a:schemeClr val="accent6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s-ES" dirty="0"/>
              <a:t>El elemento &lt;</a:t>
            </a:r>
            <a:r>
              <a:rPr lang="es-ES" dirty="0" err="1"/>
              <a:t>tbody</a:t>
            </a:r>
            <a:r>
              <a:rPr lang="es-ES" dirty="0"/>
              <a:t>&gt;</a:t>
            </a:r>
          </a:p>
          <a:p>
            <a:r>
              <a:rPr lang="es-ES" dirty="0"/>
              <a:t>El elemento &lt;</a:t>
            </a:r>
            <a:r>
              <a:rPr lang="es-ES" dirty="0" err="1"/>
              <a:t>tbody</a:t>
            </a:r>
            <a:r>
              <a:rPr lang="es-ES" dirty="0"/>
              <a:t>&gt; se utiliza para definir las filas de datos que se presentan en la tabla.</a:t>
            </a:r>
          </a:p>
          <a:p>
            <a:r>
              <a:rPr lang="es-ES" dirty="0"/>
              <a:t>Debe contener uno o más elementos &lt;</a:t>
            </a:r>
            <a:r>
              <a:rPr lang="es-ES" dirty="0" err="1"/>
              <a:t>tr</a:t>
            </a:r>
            <a:r>
              <a:rPr lang="es-ES" dirty="0"/>
              <a:t>&gt;.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739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=”1”&gt;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thead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Pupil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th</a:t>
            </a:r>
            <a:r>
              <a:rPr lang="es-ES" dirty="0"/>
              <a:t>&gt;</a:t>
            </a:r>
            <a:r>
              <a:rPr lang="es-ES" dirty="0" err="1"/>
              <a:t>Result</a:t>
            </a:r>
            <a:r>
              <a:rPr lang="es-ES" dirty="0"/>
              <a:t>&lt;/</a:t>
            </a:r>
            <a:r>
              <a:rPr lang="es-ES" dirty="0" err="1"/>
              <a:t>th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thead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tfoot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</a:t>
            </a:r>
            <a:r>
              <a:rPr lang="es-ES" dirty="0" err="1"/>
              <a:t>Average</a:t>
            </a:r>
            <a:r>
              <a:rPr lang="es-ES" dirty="0"/>
              <a:t>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&gt;86&lt;/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tfoot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tbody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&gt;James&lt;/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&gt;85&lt;/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&gt;Alicia&lt;/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&gt;97&lt;/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&gt;Tom&lt;/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td</a:t>
            </a:r>
            <a:r>
              <a:rPr lang="es-ES" dirty="0"/>
              <a:t>&gt;76&lt;/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tbody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091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71600"/>
            <a:ext cx="8153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0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4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Videos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Filas </a:t>
            </a:r>
            <a:r>
              <a:rPr lang="es-ES" dirty="0"/>
              <a:t>y celdas de la tabla: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teamtreehouse.com/library/websites/html/tables/rows-and-cells</a:t>
            </a:r>
            <a:endParaRPr lang="es-ES" dirty="0" smtClean="0"/>
          </a:p>
          <a:p>
            <a:r>
              <a:rPr lang="es-ES" dirty="0" smtClean="0"/>
              <a:t>Encabezados </a:t>
            </a:r>
            <a:r>
              <a:rPr lang="es-ES" dirty="0"/>
              <a:t>y pies de página: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teamtreehouse.com/library/websites/html/tables/headers-and-footers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13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15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7494"/>
            <a:ext cx="2131715" cy="160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4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1. Primero, cree un nuevo archivo sitemap.html en la carpeta de su proyecto.</a:t>
            </a:r>
          </a:p>
          <a:p>
            <a:pPr marL="0" indent="0">
              <a:buNone/>
            </a:pPr>
            <a:r>
              <a:rPr lang="es-ES" dirty="0" smtClean="0"/>
              <a:t>2. Abra el archivo about.html y copie su contenido en su nuevo archivo sitemap.html.</a:t>
            </a:r>
          </a:p>
          <a:p>
            <a:pPr marL="0" indent="0">
              <a:buNone/>
            </a:pPr>
            <a:r>
              <a:rPr lang="es-ES" dirty="0" smtClean="0"/>
              <a:t>3. Actualice los elementos &lt;</a:t>
            </a:r>
            <a:r>
              <a:rPr lang="es-ES" dirty="0" err="1" smtClean="0"/>
              <a:t>title</a:t>
            </a:r>
            <a:r>
              <a:rPr lang="es-ES" dirty="0" smtClean="0"/>
              <a:t>&gt; y &lt;meta&gt; dentro del elemento &lt;head&gt; para reflejar el contenido de la nueva página de </a:t>
            </a:r>
            <a:r>
              <a:rPr lang="es-ES" dirty="0" err="1" smtClean="0"/>
              <a:t>Sitemap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4. Elimine el atributo de clase del enlace Acerca de en la navegación.</a:t>
            </a:r>
          </a:p>
        </p:txBody>
      </p:sp>
    </p:spTree>
    <p:extLst>
      <p:ext uri="{BB962C8B-B14F-4D97-AF65-F5344CB8AC3E}">
        <p14:creationId xmlns:p14="http://schemas.microsoft.com/office/powerpoint/2010/main" val="124982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5. Localice el elemento &lt;</a:t>
            </a:r>
            <a:r>
              <a:rPr lang="es-ES" dirty="0" err="1" smtClean="0"/>
              <a:t>section</a:t>
            </a:r>
            <a:r>
              <a:rPr lang="es-ES" dirty="0" smtClean="0"/>
              <a:t>&gt; con el texto de la página de ID y elimine cualquier contenido que se encuentre en este elemento.</a:t>
            </a:r>
          </a:p>
          <a:p>
            <a:pPr marL="0" indent="0">
              <a:buNone/>
            </a:pPr>
            <a:r>
              <a:rPr lang="es-ES" dirty="0" smtClean="0"/>
              <a:t>6. Cree un nuevo elemento &lt;h1&gt; en esta sección y asígnele el </a:t>
            </a:r>
            <a:r>
              <a:rPr lang="es-ES" dirty="0" err="1" smtClean="0"/>
              <a:t>Sitemap</a:t>
            </a:r>
            <a:r>
              <a:rPr lang="es-ES" dirty="0" smtClean="0"/>
              <a:t> de texto.</a:t>
            </a:r>
          </a:p>
          <a:p>
            <a:pPr marL="0" indent="0">
              <a:buNone/>
            </a:pPr>
            <a:r>
              <a:rPr lang="es-ES" dirty="0" smtClean="0"/>
              <a:t>7. Cree un nuevo elemento &lt;</a:t>
            </a:r>
            <a:r>
              <a:rPr lang="es-ES" dirty="0" err="1" smtClean="0"/>
              <a:t>ul</a:t>
            </a:r>
            <a:r>
              <a:rPr lang="es-ES" dirty="0" smtClean="0"/>
              <a:t>&gt; debajo de este &lt;h1&gt; y asígnele el </a:t>
            </a:r>
            <a:r>
              <a:rPr lang="es-ES" dirty="0" err="1" smtClean="0"/>
              <a:t>sitemap</a:t>
            </a:r>
            <a:r>
              <a:rPr lang="es-ES" dirty="0" smtClean="0"/>
              <a:t> de ID.</a:t>
            </a:r>
          </a:p>
        </p:txBody>
      </p:sp>
    </p:spTree>
    <p:extLst>
      <p:ext uri="{BB962C8B-B14F-4D97-AF65-F5344CB8AC3E}">
        <p14:creationId xmlns:p14="http://schemas.microsoft.com/office/powerpoint/2010/main" val="2744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8. Cree nuevos elementos &lt;li&gt; para cada página en su sitio web (debe tener seis).</a:t>
            </a:r>
          </a:p>
          <a:p>
            <a:pPr marL="0" indent="0">
              <a:buNone/>
            </a:pPr>
            <a:r>
              <a:rPr lang="es-ES" dirty="0" smtClean="0"/>
              <a:t>9. Cree un nuevo elemento &lt;a&gt; en cada uno de estos elementos &lt;li&gt; que enlaza a cada página de su sitio web.</a:t>
            </a:r>
          </a:p>
          <a:p>
            <a:pPr marL="0" indent="0">
              <a:buNone/>
            </a:pPr>
            <a:r>
              <a:rPr lang="es-ES" dirty="0" smtClean="0"/>
              <a:t>10. Establezca el texto de anclaje de estos enlaces a los nombres de página: Inicio, Acerca de, Noticias, Menú, Ubicaciones y Mapa del sitio.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4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11. Establezca los atributos </a:t>
            </a:r>
            <a:r>
              <a:rPr lang="es-ES" dirty="0" err="1" smtClean="0"/>
              <a:t>href</a:t>
            </a:r>
            <a:r>
              <a:rPr lang="es-ES" dirty="0" smtClean="0"/>
              <a:t> en estos enlaces para que apunten al archivo HTML relevante: index.html, about.html, news.html, menu.html, locations.html y sitemap.html.</a:t>
            </a:r>
          </a:p>
          <a:p>
            <a:pPr marL="0" indent="0">
              <a:buNone/>
            </a:pPr>
            <a:r>
              <a:rPr lang="es-ES" dirty="0" smtClean="0"/>
              <a:t>12. Establezca el atributo de título en estos enlaces para que contenga una descripción de la página a la que se está vinculando. </a:t>
            </a:r>
          </a:p>
          <a:p>
            <a:pPr lvl="1"/>
            <a:r>
              <a:rPr lang="es-ES" dirty="0" smtClean="0"/>
              <a:t>Puede usar la misma descripción que usó cuando construyó la navegación en el Capítulo 3.</a:t>
            </a:r>
          </a:p>
          <a:p>
            <a:pPr marL="0" indent="0">
              <a:buNone/>
            </a:pPr>
            <a:r>
              <a:rPr lang="es-ES" dirty="0" smtClean="0"/>
              <a:t>13. Guarde el archivo sitemap.html.</a:t>
            </a:r>
          </a:p>
        </p:txBody>
      </p:sp>
    </p:spTree>
    <p:extLst>
      <p:ext uri="{BB962C8B-B14F-4D97-AF65-F5344CB8AC3E}">
        <p14:creationId xmlns:p14="http://schemas.microsoft.com/office/powerpoint/2010/main" val="35045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Así es cómo debe verse su código ahora. También puede encontrar este código en el archivo locations.html en la carpeta 6.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320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EJERCICIO 6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74786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dirty="0"/>
              <a:t>&lt;</a:t>
            </a:r>
            <a:r>
              <a:rPr lang="es-ES" sz="1200" dirty="0" err="1"/>
              <a:t>section</a:t>
            </a:r>
            <a:r>
              <a:rPr lang="es-ES" sz="1200" dirty="0"/>
              <a:t> id=”page-</a:t>
            </a:r>
            <a:r>
              <a:rPr lang="es-ES" sz="1200" dirty="0" err="1"/>
              <a:t>text</a:t>
            </a:r>
            <a:r>
              <a:rPr lang="es-ES" sz="1200" dirty="0"/>
              <a:t>”&gt;</a:t>
            </a:r>
          </a:p>
          <a:p>
            <a:pPr marL="0" indent="0">
              <a:buNone/>
            </a:pPr>
            <a:r>
              <a:rPr lang="es-ES" sz="1200" dirty="0"/>
              <a:t>&lt;h1&gt;</a:t>
            </a:r>
            <a:r>
              <a:rPr lang="es-ES" sz="1200" dirty="0" err="1"/>
              <a:t>Sitemap</a:t>
            </a:r>
            <a:r>
              <a:rPr lang="es-ES" sz="1200" dirty="0"/>
              <a:t>&lt;/h1&gt;</a:t>
            </a:r>
          </a:p>
          <a:p>
            <a:pPr marL="0" indent="0">
              <a:buNone/>
            </a:pPr>
            <a:r>
              <a:rPr lang="es-ES" sz="1200" dirty="0"/>
              <a:t>&lt;</a:t>
            </a:r>
            <a:r>
              <a:rPr lang="es-ES" sz="1200" dirty="0" err="1"/>
              <a:t>ul</a:t>
            </a:r>
            <a:r>
              <a:rPr lang="es-ES" sz="1200" dirty="0"/>
              <a:t> id=”</a:t>
            </a:r>
            <a:r>
              <a:rPr lang="es-ES" sz="1200" dirty="0" err="1"/>
              <a:t>sitemap</a:t>
            </a:r>
            <a:r>
              <a:rPr lang="es-ES" sz="1200" dirty="0"/>
              <a:t>”&gt;</a:t>
            </a:r>
          </a:p>
          <a:p>
            <a:pPr marL="400050" lvl="1" indent="0">
              <a:buNone/>
            </a:pPr>
            <a:r>
              <a:rPr lang="es-ES" sz="900" dirty="0"/>
              <a:t>&lt;li&gt;</a:t>
            </a:r>
          </a:p>
          <a:p>
            <a:pPr marL="400050" lvl="1" indent="0">
              <a:buNone/>
            </a:pPr>
            <a:r>
              <a:rPr lang="en-US" sz="900" dirty="0"/>
              <a:t>&lt;a </a:t>
            </a:r>
            <a:r>
              <a:rPr lang="en-US" sz="900" dirty="0" err="1"/>
              <a:t>href</a:t>
            </a:r>
            <a:r>
              <a:rPr lang="en-US" sz="900" dirty="0"/>
              <a:t>=”index.html” title=”Joe’s Pizza Co.”&gt;</a:t>
            </a:r>
          </a:p>
          <a:p>
            <a:pPr marL="400050" lvl="1" indent="0">
              <a:buNone/>
            </a:pPr>
            <a:r>
              <a:rPr lang="es-ES" sz="900" dirty="0"/>
              <a:t>Home</a:t>
            </a:r>
          </a:p>
          <a:p>
            <a:pPr marL="400050" lvl="1" indent="0">
              <a:buNone/>
            </a:pPr>
            <a:r>
              <a:rPr lang="es-ES" sz="900" dirty="0"/>
              <a:t>&lt;/a&gt;</a:t>
            </a:r>
          </a:p>
          <a:p>
            <a:pPr marL="0" indent="0">
              <a:buNone/>
            </a:pPr>
            <a:r>
              <a:rPr lang="es-ES" sz="1200" dirty="0"/>
              <a:t>&lt;/li&gt;</a:t>
            </a:r>
          </a:p>
          <a:p>
            <a:pPr marL="0" indent="0">
              <a:buNone/>
            </a:pPr>
            <a:r>
              <a:rPr lang="es-ES" sz="1200" dirty="0"/>
              <a:t>&lt;li&gt;</a:t>
            </a:r>
          </a:p>
          <a:p>
            <a:pPr marL="400050" lvl="1" indent="0">
              <a:buNone/>
            </a:pPr>
            <a:r>
              <a:rPr lang="es-ES" sz="900" dirty="0"/>
              <a:t>&lt;a </a:t>
            </a:r>
            <a:r>
              <a:rPr lang="es-ES" sz="900" dirty="0" err="1"/>
              <a:t>href</a:t>
            </a:r>
            <a:r>
              <a:rPr lang="es-ES" sz="900" dirty="0"/>
              <a:t>=”about.html”</a:t>
            </a:r>
          </a:p>
          <a:p>
            <a:pPr marL="400050" lvl="1" indent="0">
              <a:buNone/>
            </a:pPr>
            <a:r>
              <a:rPr lang="en-US" sz="900" dirty="0"/>
              <a:t>title=”Find out more about Joe’s Pizza Co.”&gt;</a:t>
            </a:r>
          </a:p>
          <a:p>
            <a:pPr marL="400050" lvl="1" indent="0">
              <a:buNone/>
            </a:pPr>
            <a:r>
              <a:rPr lang="es-ES" sz="900" dirty="0" err="1"/>
              <a:t>About</a:t>
            </a:r>
            <a:endParaRPr lang="es-ES" sz="900" dirty="0"/>
          </a:p>
          <a:p>
            <a:pPr marL="400050" lvl="1" indent="0">
              <a:buNone/>
            </a:pPr>
            <a:r>
              <a:rPr lang="es-ES" sz="900" dirty="0"/>
              <a:t>&lt;/a&gt;</a:t>
            </a:r>
          </a:p>
          <a:p>
            <a:pPr marL="0" indent="0">
              <a:buNone/>
            </a:pPr>
            <a:r>
              <a:rPr lang="es-ES" sz="1200" dirty="0"/>
              <a:t>&lt;/li&gt;</a:t>
            </a:r>
          </a:p>
          <a:p>
            <a:pPr marL="0" indent="0">
              <a:buNone/>
            </a:pPr>
            <a:r>
              <a:rPr lang="es-ES" sz="1200" dirty="0"/>
              <a:t>&lt;li&gt;</a:t>
            </a:r>
          </a:p>
          <a:p>
            <a:pPr marL="400050" lvl="1" indent="0">
              <a:buNone/>
            </a:pPr>
            <a:r>
              <a:rPr lang="es-ES" sz="900" dirty="0"/>
              <a:t>&lt;a </a:t>
            </a:r>
            <a:r>
              <a:rPr lang="es-ES" sz="900" dirty="0" err="1"/>
              <a:t>href</a:t>
            </a:r>
            <a:r>
              <a:rPr lang="es-ES" sz="900" dirty="0"/>
              <a:t>=”news.html”</a:t>
            </a:r>
          </a:p>
          <a:p>
            <a:pPr marL="400050" lvl="1" indent="0">
              <a:buNone/>
            </a:pPr>
            <a:r>
              <a:rPr lang="en-US" sz="900" dirty="0"/>
              <a:t>title=”Latest News about Joe’s Pizza Co.”&gt;</a:t>
            </a:r>
          </a:p>
          <a:p>
            <a:pPr marL="400050" lvl="1" indent="0">
              <a:buNone/>
            </a:pPr>
            <a:r>
              <a:rPr lang="es-ES" sz="900" dirty="0"/>
              <a:t>News</a:t>
            </a:r>
          </a:p>
          <a:p>
            <a:pPr marL="400050" lvl="1" indent="0">
              <a:buNone/>
            </a:pPr>
            <a:r>
              <a:rPr lang="es-ES" sz="900" dirty="0"/>
              <a:t>&lt;/a&gt;</a:t>
            </a:r>
          </a:p>
          <a:p>
            <a:pPr marL="0" indent="0">
              <a:buNone/>
            </a:pPr>
            <a:r>
              <a:rPr lang="es-ES" sz="1200" dirty="0"/>
              <a:t>&lt;/li</a:t>
            </a:r>
            <a:r>
              <a:rPr lang="es-ES" sz="1200" dirty="0" smtClean="0"/>
              <a:t>&gt;</a:t>
            </a:r>
            <a:endParaRPr lang="es-ES" sz="12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74786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dirty="0" smtClean="0"/>
              <a:t>&lt;li&gt;</a:t>
            </a:r>
          </a:p>
          <a:p>
            <a:pPr marL="400050" lvl="1" indent="0">
              <a:buNone/>
            </a:pPr>
            <a:r>
              <a:rPr lang="es-ES" sz="900" dirty="0" smtClean="0"/>
              <a:t>&lt;a </a:t>
            </a:r>
            <a:r>
              <a:rPr lang="es-ES" sz="900" dirty="0" err="1" smtClean="0"/>
              <a:t>href</a:t>
            </a:r>
            <a:r>
              <a:rPr lang="es-ES" sz="900" dirty="0" smtClean="0"/>
              <a:t>=”menu.html”</a:t>
            </a:r>
          </a:p>
          <a:p>
            <a:pPr marL="400050" lvl="1" indent="0">
              <a:buNone/>
            </a:pPr>
            <a:r>
              <a:rPr lang="en-US" sz="900" dirty="0" smtClean="0"/>
              <a:t>title=”The restaurant menu for Joe’s Pizza Co.”&gt;</a:t>
            </a:r>
          </a:p>
          <a:p>
            <a:pPr marL="400050" lvl="1" indent="0">
              <a:buNone/>
            </a:pPr>
            <a:r>
              <a:rPr lang="es-ES" sz="900" dirty="0" err="1" smtClean="0"/>
              <a:t>Menu</a:t>
            </a:r>
            <a:endParaRPr lang="es-ES" sz="900" dirty="0" smtClean="0"/>
          </a:p>
          <a:p>
            <a:pPr marL="400050" lvl="1" indent="0">
              <a:buNone/>
            </a:pPr>
            <a:r>
              <a:rPr lang="es-ES" sz="900" dirty="0" smtClean="0"/>
              <a:t>&lt;/a&gt;</a:t>
            </a:r>
          </a:p>
          <a:p>
            <a:pPr marL="0" indent="0">
              <a:buNone/>
            </a:pPr>
            <a:r>
              <a:rPr lang="es-ES" sz="1200" dirty="0" smtClean="0"/>
              <a:t>&lt;/li&gt;</a:t>
            </a:r>
          </a:p>
          <a:p>
            <a:pPr marL="0" indent="0">
              <a:buNone/>
            </a:pPr>
            <a:r>
              <a:rPr lang="es-ES" sz="1200" dirty="0" smtClean="0"/>
              <a:t>&lt;li&gt;</a:t>
            </a:r>
          </a:p>
          <a:p>
            <a:pPr marL="400050" lvl="1" indent="0">
              <a:buNone/>
            </a:pPr>
            <a:r>
              <a:rPr lang="es-ES" sz="900" dirty="0" smtClean="0"/>
              <a:t>&lt;a </a:t>
            </a:r>
            <a:r>
              <a:rPr lang="es-ES" sz="900" dirty="0" err="1" smtClean="0"/>
              <a:t>href</a:t>
            </a:r>
            <a:r>
              <a:rPr lang="es-ES" sz="900" dirty="0" smtClean="0"/>
              <a:t>=”locations.html”</a:t>
            </a:r>
          </a:p>
          <a:p>
            <a:pPr marL="400050" lvl="1" indent="0">
              <a:buNone/>
            </a:pPr>
            <a:r>
              <a:rPr lang="en-US" sz="900" dirty="0" smtClean="0"/>
              <a:t>title=”Joe’s Pizza Co. restaurant locations.”&gt;</a:t>
            </a:r>
          </a:p>
          <a:p>
            <a:pPr marL="400050" lvl="1" indent="0">
              <a:buNone/>
            </a:pPr>
            <a:r>
              <a:rPr lang="es-ES" sz="900" dirty="0" err="1" smtClean="0"/>
              <a:t>Locations</a:t>
            </a:r>
            <a:endParaRPr lang="es-ES" sz="900" dirty="0" smtClean="0"/>
          </a:p>
          <a:p>
            <a:pPr marL="400050" lvl="1" indent="0">
              <a:buNone/>
            </a:pPr>
            <a:r>
              <a:rPr lang="es-ES" sz="900" dirty="0" smtClean="0"/>
              <a:t>&lt;/a&gt;</a:t>
            </a:r>
          </a:p>
          <a:p>
            <a:pPr marL="0" indent="0">
              <a:buNone/>
            </a:pPr>
            <a:r>
              <a:rPr lang="es-ES" sz="1200" dirty="0" smtClean="0"/>
              <a:t>&lt;/li&gt;</a:t>
            </a:r>
          </a:p>
          <a:p>
            <a:pPr marL="0" indent="0">
              <a:buNone/>
            </a:pPr>
            <a:r>
              <a:rPr lang="es-ES" sz="1200" dirty="0" smtClean="0"/>
              <a:t>&lt;li&gt;</a:t>
            </a:r>
          </a:p>
          <a:p>
            <a:pPr marL="400050" lvl="1" indent="0">
              <a:buNone/>
            </a:pPr>
            <a:r>
              <a:rPr lang="es-ES" sz="900" dirty="0" smtClean="0"/>
              <a:t>&lt;a </a:t>
            </a:r>
            <a:r>
              <a:rPr lang="es-ES" sz="900" dirty="0" err="1" smtClean="0"/>
              <a:t>href</a:t>
            </a:r>
            <a:r>
              <a:rPr lang="es-ES" sz="900" dirty="0" smtClean="0"/>
              <a:t>=”sitemap.html”</a:t>
            </a:r>
          </a:p>
          <a:p>
            <a:pPr marL="400050" lvl="1" indent="0">
              <a:buNone/>
            </a:pPr>
            <a:r>
              <a:rPr lang="en-US" sz="900" dirty="0" smtClean="0"/>
              <a:t>title</a:t>
            </a:r>
            <a:r>
              <a:rPr lang="en-US" sz="900" dirty="0"/>
              <a:t>=”Links to all the pages on this website “&gt;</a:t>
            </a:r>
          </a:p>
          <a:p>
            <a:pPr marL="400050" lvl="1" indent="0">
              <a:buNone/>
            </a:pPr>
            <a:r>
              <a:rPr lang="es-ES" sz="900" dirty="0" err="1"/>
              <a:t>Sitemap</a:t>
            </a:r>
            <a:endParaRPr lang="es-ES" sz="900" dirty="0"/>
          </a:p>
          <a:p>
            <a:pPr marL="400050" lvl="1" indent="0">
              <a:buNone/>
            </a:pPr>
            <a:r>
              <a:rPr lang="es-ES" sz="900" dirty="0"/>
              <a:t>&lt;/a&gt;</a:t>
            </a:r>
          </a:p>
          <a:p>
            <a:pPr marL="0" indent="0">
              <a:buNone/>
            </a:pPr>
            <a:r>
              <a:rPr lang="es-ES" sz="1200" dirty="0"/>
              <a:t>&lt;/li&gt;</a:t>
            </a:r>
          </a:p>
          <a:p>
            <a:pPr marL="0" indent="0">
              <a:buNone/>
            </a:pPr>
            <a:r>
              <a:rPr lang="es-ES" sz="1200" dirty="0"/>
              <a:t>&lt;/</a:t>
            </a:r>
            <a:r>
              <a:rPr lang="es-ES" sz="1200" dirty="0" err="1"/>
              <a:t>ul</a:t>
            </a:r>
            <a:r>
              <a:rPr lang="es-ES" sz="1200" dirty="0"/>
              <a:t>&gt;</a:t>
            </a:r>
          </a:p>
          <a:p>
            <a:pPr marL="0" indent="0">
              <a:buNone/>
            </a:pPr>
            <a:r>
              <a:rPr lang="es-ES" sz="1200" dirty="0"/>
              <a:t>&lt;/</a:t>
            </a:r>
            <a:r>
              <a:rPr lang="es-ES" sz="1200" dirty="0" err="1"/>
              <a:t>section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6996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  <a:effectLst>
          <a:glow rad="101600">
            <a:schemeClr val="accent6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1698</Words>
  <Application>Microsoft Office PowerPoint</Application>
  <PresentationFormat>Presentación en pantalla (16:9)</PresentationFormat>
  <Paragraphs>224</Paragraphs>
  <Slides>37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Presentación de PowerPoint</vt:lpstr>
      <vt:lpstr>Presentación de PowerPoint</vt:lpstr>
      <vt:lpstr>EJERCICIO 6</vt:lpstr>
      <vt:lpstr>EJERCICIO 6 …</vt:lpstr>
      <vt:lpstr>EJERCICIO 6 …</vt:lpstr>
      <vt:lpstr>EJERCICIO 6 …</vt:lpstr>
      <vt:lpstr>EJERCICIO 6 …</vt:lpstr>
      <vt:lpstr>EJERCICIO 6 …</vt:lpstr>
      <vt:lpstr>EJERCICIO 6 …</vt:lpstr>
      <vt:lpstr>EJERCICIO 6</vt:lpstr>
      <vt:lpstr>Creando la página del menú</vt:lpstr>
      <vt:lpstr>Creando la página del menú …</vt:lpstr>
      <vt:lpstr>Creando la página del menú …</vt:lpstr>
      <vt:lpstr>Tablas</vt:lpstr>
      <vt:lpstr>Tablas …</vt:lpstr>
      <vt:lpstr>Tablas …</vt:lpstr>
      <vt:lpstr>Tablas …</vt:lpstr>
      <vt:lpstr>Tablas …</vt:lpstr>
      <vt:lpstr>Tablas …</vt:lpstr>
      <vt:lpstr>Tablas …</vt:lpstr>
      <vt:lpstr>Presentación de PowerPoint</vt:lpstr>
      <vt:lpstr>Atributos de celda</vt:lpstr>
      <vt:lpstr>Atributos de celda …</vt:lpstr>
      <vt:lpstr>Atributos de celda …</vt:lpstr>
      <vt:lpstr>Atributos de celda …</vt:lpstr>
      <vt:lpstr>Atributos de celda</vt:lpstr>
      <vt:lpstr>Tabla</vt:lpstr>
      <vt:lpstr>Encabezado de tabla, cuerpo y pies de página …</vt:lpstr>
      <vt:lpstr>El elemento &lt;thead&gt;</vt:lpstr>
      <vt:lpstr>El elemento &lt;tfoot&gt; …</vt:lpstr>
      <vt:lpstr>El elemento &lt;tbody&gt; …</vt:lpstr>
      <vt:lpstr>Código</vt:lpstr>
      <vt:lpstr>Presentación de PowerPoint</vt:lpstr>
      <vt:lpstr>Presentación de PowerPoint</vt:lpstr>
      <vt:lpstr>Videos</vt:lpstr>
      <vt:lpstr>Más ejercicios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8</cp:revision>
  <dcterms:created xsi:type="dcterms:W3CDTF">2019-04-03T01:15:57Z</dcterms:created>
  <dcterms:modified xsi:type="dcterms:W3CDTF">2019-04-03T11:04:22Z</dcterms:modified>
</cp:coreProperties>
</file>