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B282725-67F4-44EA-9166-BF55B3443A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E97E5A-1B24-467E-9167-7A8A3E568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9EF1D-225B-4633-8D9D-49760BD52DB3}" type="datetimeFigureOut">
              <a:rPr lang="es-PE" smtClean="0"/>
              <a:t>31/03/2019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BEE898-A690-4ED8-ACB2-D5865E6FB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BC6A2E-62E9-4B7A-88AA-2AAA6FFD54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E14FF-5F24-410F-851A-E1A42E833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9749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2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5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81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1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608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3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7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3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1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7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clipse_(software)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s.wikipedia.org/wiki/InfoWor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Android" TargetMode="External"/><Relationship Id="rId5" Type="http://schemas.openxmlformats.org/officeDocument/2006/relationships/hyperlink" Target="https://es.wikipedia.org/wiki/Android_Studio" TargetMode="External"/><Relationship Id="rId4" Type="http://schemas.openxmlformats.org/officeDocument/2006/relationships/hyperlink" Target="https://es.wikipedia.org/wiki/NetBea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0048A-67D9-45ED-AB58-266151E49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FUNDAMENTOS DE DESARROLLO WEB</a:t>
            </a:r>
            <a:endParaRPr lang="es-P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5B4C0-3E2D-422D-B4CC-A8F522287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958489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accent2">
                    <a:lumMod val="75000"/>
                  </a:schemeClr>
                </a:solidFill>
              </a:rPr>
              <a:t>Web Storm</a:t>
            </a:r>
            <a:endParaRPr lang="es-PE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33DE5A-B124-4CBB-8F03-04BE273A56A9}"/>
              </a:ext>
            </a:extLst>
          </p:cNvPr>
          <p:cNvSpPr txBox="1"/>
          <p:nvPr/>
        </p:nvSpPr>
        <p:spPr>
          <a:xfrm>
            <a:off x="1219200" y="5221357"/>
            <a:ext cx="708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Alumno: Christian Vilca Apaza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934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9C0A781-D2B2-4BDC-9233-B5AB510AE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4" y="1222009"/>
            <a:ext cx="10946296" cy="4662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452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ADA67-481D-4EB2-B746-4686BD49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79918" cy="2106611"/>
          </a:xfrm>
        </p:spPr>
        <p:txBody>
          <a:bodyPr>
            <a:normAutofit/>
          </a:bodyPr>
          <a:lstStyle/>
          <a:p>
            <a:pPr algn="just"/>
            <a:r>
              <a:rPr lang="es-PE" sz="2400" dirty="0" err="1"/>
              <a:t>JetBrains</a:t>
            </a:r>
            <a:r>
              <a:rPr lang="es-PE" sz="2400" dirty="0"/>
              <a:t> </a:t>
            </a:r>
            <a:r>
              <a:rPr lang="es-PE" sz="2400" dirty="0" err="1"/>
              <a:t>Webstorm</a:t>
            </a:r>
            <a:r>
              <a:rPr lang="es-PE" sz="2400" dirty="0"/>
              <a:t> es un IDE profesional para Web, que es compatible con una amplia gama de tecnologías modernas relacionadas con el lenguaje de programación JavaScript, HTML y CCS, además ofrece la experiencia completa para el desarrollo Web productivo.</a:t>
            </a:r>
          </a:p>
        </p:txBody>
      </p:sp>
      <p:pic>
        <p:nvPicPr>
          <p:cNvPr id="1026" name="Picture 2" descr="WebStorm">
            <a:extLst>
              <a:ext uri="{FF2B5EF4-FFF2-40B4-BE49-F238E27FC236}">
                <a16:creationId xmlns:a16="http://schemas.microsoft.com/office/drawing/2014/main" id="{DA183F63-7AB6-4CEA-93E0-EB5BA5A2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86" y="3876675"/>
            <a:ext cx="22955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Storm">
            <a:extLst>
              <a:ext uri="{FF2B5EF4-FFF2-40B4-BE49-F238E27FC236}">
                <a16:creationId xmlns:a16="http://schemas.microsoft.com/office/drawing/2014/main" id="{F451FBEE-1D00-4A8B-9152-8EC06E11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80611"/>
            <a:ext cx="7981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66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FECE-7F26-4DCA-9856-B3BAFD06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900" dirty="0"/>
              <a:t>Historia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2D75B-963A-4F04-9864-2C13AB86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755"/>
            <a:ext cx="8596668" cy="3880773"/>
          </a:xfrm>
        </p:spPr>
        <p:txBody>
          <a:bodyPr/>
          <a:lstStyle/>
          <a:p>
            <a:r>
              <a:rPr lang="es-PE" dirty="0"/>
              <a:t>La primera versión de IntelliJ la IDEA fue liberada en enero 2001, y en aquel momento fue uno de los primeros IDE Java disponibles con navegación avanzada de código y capacidades de refactorización de código integrado.</a:t>
            </a:r>
          </a:p>
          <a:p>
            <a:pPr marL="0" indent="0">
              <a:buNone/>
            </a:pPr>
            <a:r>
              <a:rPr lang="es-PE" dirty="0"/>
              <a:t>	En un informe de </a:t>
            </a:r>
            <a:r>
              <a:rPr lang="es-PE" i="1" dirty="0" err="1">
                <a:hlinkClick r:id="rId2" tooltip="InfoWorl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Infoworld</a:t>
            </a:r>
            <a:r>
              <a:rPr lang="es-PE" dirty="0"/>
              <a:t> en 2010, IntelliJ recibió la puntuación más alta 	entre las cuatro mejores herramientas de programación de Java: </a:t>
            </a:r>
            <a:r>
              <a:rPr lang="es-PE" dirty="0">
                <a:hlinkClick r:id="rId3" tooltip="Eclipse (softwar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</a:t>
            </a:r>
            <a:r>
              <a:rPr lang="es-PE" dirty="0"/>
              <a:t>, 	IntelliJ IDEA, </a:t>
            </a:r>
            <a:r>
              <a:rPr lang="es-PE" dirty="0">
                <a:hlinkClick r:id="rId4" tooltip="NetBea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NetBeans</a:t>
            </a:r>
            <a:r>
              <a:rPr lang="es-PE" dirty="0"/>
              <a:t> y Oracle </a:t>
            </a:r>
            <a:r>
              <a:rPr lang="es-PE" dirty="0" err="1"/>
              <a:t>JDeveloper</a:t>
            </a:r>
            <a:r>
              <a:rPr lang="es-PE" dirty="0"/>
              <a:t>.</a:t>
            </a:r>
          </a:p>
          <a:p>
            <a:pPr marL="0" indent="0">
              <a:buNone/>
            </a:pPr>
            <a:r>
              <a:rPr lang="es-PE" dirty="0"/>
              <a:t>	En diciembre 2014, Google anunció la versión 1.0 de </a:t>
            </a:r>
            <a:r>
              <a:rPr lang="es-PE" dirty="0">
                <a:hlinkClick r:id="rId5" tooltip="Android Stud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Studio</a:t>
            </a:r>
            <a:r>
              <a:rPr lang="es-PE" dirty="0"/>
              <a:t>, un IDE 	de código abierto para aplicaciones de </a:t>
            </a:r>
            <a:r>
              <a:rPr lang="es-PE" dirty="0" err="1">
                <a:hlinkClick r:id="rId6" tooltip="Androi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</a:t>
            </a:r>
            <a:r>
              <a:rPr lang="es-PE" dirty="0" err="1"/>
              <a:t>basado</a:t>
            </a:r>
            <a:r>
              <a:rPr lang="es-PE" dirty="0"/>
              <a:t> en el código abierto 	de la edición comunitaria de IntelliJ IDEA.​ Otros entornos de desarrollo se 	basaron en IntelliJ incluidos </a:t>
            </a:r>
            <a:r>
              <a:rPr lang="es-PE" dirty="0" err="1"/>
              <a:t>AppCode</a:t>
            </a:r>
            <a:r>
              <a:rPr lang="es-PE" dirty="0"/>
              <a:t>, </a:t>
            </a:r>
            <a:r>
              <a:rPr lang="es-PE" dirty="0" err="1"/>
              <a:t>PhpStorm</a:t>
            </a:r>
            <a:r>
              <a:rPr lang="es-PE" dirty="0"/>
              <a:t>, </a:t>
            </a:r>
            <a:r>
              <a:rPr lang="es-PE" dirty="0" err="1"/>
              <a:t>PyCharm</a:t>
            </a:r>
            <a:r>
              <a:rPr lang="es-PE" dirty="0"/>
              <a:t>, </a:t>
            </a:r>
            <a:r>
              <a:rPr lang="es-PE" dirty="0" err="1"/>
              <a:t>RubyMine</a:t>
            </a:r>
            <a:r>
              <a:rPr lang="es-PE" dirty="0"/>
              <a:t>, 	</a:t>
            </a:r>
            <a:r>
              <a:rPr lang="es-PE" dirty="0" err="1"/>
              <a:t>WebStorm</a:t>
            </a:r>
            <a:r>
              <a:rPr lang="es-PE" dirty="0"/>
              <a:t>, y MPS.</a:t>
            </a:r>
          </a:p>
          <a:p>
            <a:endParaRPr lang="es-PE" dirty="0"/>
          </a:p>
        </p:txBody>
      </p:sp>
      <p:pic>
        <p:nvPicPr>
          <p:cNvPr id="3074" name="Picture 2" descr="Intellij IDEA 2017 Logo.png">
            <a:extLst>
              <a:ext uri="{FF2B5EF4-FFF2-40B4-BE49-F238E27FC236}">
                <a16:creationId xmlns:a16="http://schemas.microsoft.com/office/drawing/2014/main" id="{E9BE8803-6AE6-48B4-ADD9-8454B090E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5376408"/>
            <a:ext cx="7800109" cy="9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9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EB2E-2DD1-45CF-A483-4444CB16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Tecnologías </a:t>
            </a:r>
            <a:endParaRPr lang="es-PE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098DD-D2EA-4B7C-B3AC-F7B93BB5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5741"/>
          </a:xfrm>
        </p:spPr>
        <p:txBody>
          <a:bodyPr numCol="2">
            <a:normAutofit/>
          </a:bodyPr>
          <a:lstStyle/>
          <a:p>
            <a:pPr fontAlgn="base"/>
            <a:r>
              <a:rPr lang="es-PE" sz="2800" b="1" dirty="0"/>
              <a:t>Web</a:t>
            </a:r>
          </a:p>
          <a:p>
            <a:pPr lvl="1" fontAlgn="base"/>
            <a:r>
              <a:rPr lang="es-PE" sz="2600" dirty="0"/>
              <a:t>Angular</a:t>
            </a:r>
          </a:p>
          <a:p>
            <a:pPr lvl="1" fontAlgn="base"/>
            <a:r>
              <a:rPr lang="es-PE" sz="2600" dirty="0" err="1"/>
              <a:t>React</a:t>
            </a:r>
            <a:endParaRPr lang="es-PE" sz="2600" dirty="0"/>
          </a:p>
          <a:p>
            <a:pPr lvl="1" fontAlgn="base"/>
            <a:r>
              <a:rPr lang="es-PE" sz="2600" dirty="0"/>
              <a:t>Vue.js</a:t>
            </a:r>
          </a:p>
          <a:p>
            <a:pPr fontAlgn="base"/>
            <a:r>
              <a:rPr lang="es-PE" sz="2800" b="1" dirty="0"/>
              <a:t>Mobile</a:t>
            </a:r>
          </a:p>
          <a:p>
            <a:pPr lvl="1" fontAlgn="base"/>
            <a:r>
              <a:rPr lang="es-PE" sz="2600" dirty="0" err="1"/>
              <a:t>Ionic</a:t>
            </a:r>
            <a:endParaRPr lang="es-PE" sz="2600" dirty="0"/>
          </a:p>
          <a:p>
            <a:pPr lvl="1" fontAlgn="base"/>
            <a:r>
              <a:rPr lang="es-PE" sz="2600" dirty="0" err="1"/>
              <a:t>Cordova</a:t>
            </a:r>
            <a:endParaRPr lang="es-PE" sz="2600" dirty="0"/>
          </a:p>
          <a:p>
            <a:pPr lvl="1" fontAlgn="base"/>
            <a:r>
              <a:rPr lang="es-PE" sz="2600" dirty="0" err="1"/>
              <a:t>React</a:t>
            </a:r>
            <a:r>
              <a:rPr lang="es-PE" sz="2600" dirty="0"/>
              <a:t> </a:t>
            </a:r>
            <a:r>
              <a:rPr lang="es-PE" sz="2600" dirty="0" err="1"/>
              <a:t>Native</a:t>
            </a:r>
            <a:endParaRPr lang="es-PE" sz="2600" dirty="0"/>
          </a:p>
          <a:p>
            <a:pPr fontAlgn="base"/>
            <a:r>
              <a:rPr lang="es-PE" sz="2800" b="1" dirty="0"/>
              <a:t>Server</a:t>
            </a:r>
          </a:p>
          <a:p>
            <a:pPr lvl="1" fontAlgn="base"/>
            <a:r>
              <a:rPr lang="es-PE" sz="2600" dirty="0"/>
              <a:t>Node.js</a:t>
            </a:r>
          </a:p>
          <a:p>
            <a:pPr lvl="1" fontAlgn="base"/>
            <a:r>
              <a:rPr lang="es-PE" sz="2600" dirty="0" err="1"/>
              <a:t>Meteor</a:t>
            </a:r>
            <a:endParaRPr lang="es-PE" sz="2600" dirty="0"/>
          </a:p>
          <a:p>
            <a:pPr fontAlgn="base"/>
            <a:r>
              <a:rPr lang="es-PE" sz="2800" b="1" dirty="0"/>
              <a:t>Desktop</a:t>
            </a:r>
          </a:p>
          <a:p>
            <a:pPr lvl="1" fontAlgn="base"/>
            <a:r>
              <a:rPr lang="es-PE" sz="2600" dirty="0" err="1"/>
              <a:t>Electron</a:t>
            </a:r>
            <a:endParaRPr lang="es-PE" sz="2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496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4F548-9750-430F-97EC-7907793E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91" y="259163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/>
              <a:t>Interfaz</a:t>
            </a:r>
            <a:endParaRPr lang="es-PE" sz="6600" dirty="0"/>
          </a:p>
        </p:txBody>
      </p:sp>
      <p:pic>
        <p:nvPicPr>
          <p:cNvPr id="2050" name="Picture 2" descr="https://www.jetbrains.com/webstorm/img/screenshots/webstorm-main.png">
            <a:extLst>
              <a:ext uri="{FF2B5EF4-FFF2-40B4-BE49-F238E27FC236}">
                <a16:creationId xmlns:a16="http://schemas.microsoft.com/office/drawing/2014/main" id="{90D9188B-6EE5-4FD3-9FC9-EC765B4F0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0" y="1355759"/>
            <a:ext cx="8738462" cy="524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A762F-D978-42D9-9D6A-DFD49461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Posee</a:t>
            </a:r>
            <a:endParaRPr lang="es-PE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02891-0393-405C-B145-40BEE265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PE" sz="2400" b="1" dirty="0"/>
              <a:t>Depurador</a:t>
            </a:r>
          </a:p>
          <a:p>
            <a:pPr fontAlgn="base"/>
            <a:r>
              <a:rPr lang="es-PE" sz="2400" b="1" dirty="0"/>
              <a:t>Integración perfecta de herramientas</a:t>
            </a:r>
          </a:p>
          <a:p>
            <a:pPr fontAlgn="base"/>
            <a:r>
              <a:rPr lang="es-PE" sz="2400" b="1" dirty="0"/>
              <a:t>Examen de la unidad</a:t>
            </a:r>
          </a:p>
          <a:p>
            <a:pPr fontAlgn="base"/>
            <a:r>
              <a:rPr lang="es-PE" sz="2400" b="1" dirty="0"/>
              <a:t>Integración con VCS</a:t>
            </a:r>
          </a:p>
          <a:p>
            <a:pPr marL="400050" lvl="1" indent="0" fontAlgn="base">
              <a:buNone/>
            </a:pPr>
            <a:r>
              <a:rPr lang="es-PE" sz="2000" dirty="0"/>
              <a:t>Use una IU unificada simple para trabajar con Git, GitHub, Mercurial y otros VCS. Comprometa archivos, revisa los cambios y resuelve conflictos con una herramienta visual de diferencias / combinaciones en el IDE.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069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D7365-CDC9-4B7B-9326-B43CD16F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Licencias</a:t>
            </a:r>
            <a:endParaRPr lang="es-PE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BA2A9-424E-4FFC-9805-7E523D94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757"/>
            <a:ext cx="8983501" cy="4477605"/>
          </a:xfrm>
        </p:spPr>
        <p:txBody>
          <a:bodyPr>
            <a:normAutofit/>
          </a:bodyPr>
          <a:lstStyle/>
          <a:p>
            <a:pPr fontAlgn="base"/>
            <a:r>
              <a:rPr lang="es-PE" b="1" dirty="0"/>
              <a:t>Para estudiantes y profesores gratis.</a:t>
            </a:r>
          </a:p>
          <a:p>
            <a:pPr fontAlgn="base"/>
            <a:r>
              <a:rPr lang="es-PE" b="1" dirty="0"/>
              <a:t>Para asistencia en clase gratis.</a:t>
            </a:r>
          </a:p>
          <a:p>
            <a:pPr fontAlgn="base"/>
            <a:r>
              <a:rPr lang="es-PE" b="1" dirty="0"/>
              <a:t>Para proyectos Open </a:t>
            </a:r>
            <a:r>
              <a:rPr lang="es-PE" b="1" dirty="0" err="1"/>
              <a:t>Source</a:t>
            </a:r>
            <a:r>
              <a:rPr lang="es-PE" b="1" dirty="0"/>
              <a:t> Gratis.</a:t>
            </a:r>
          </a:p>
          <a:p>
            <a:pPr fontAlgn="base"/>
            <a:r>
              <a:rPr lang="es-PE" b="1" dirty="0"/>
              <a:t>Para universidades y organizaciones educativas 50% de descuento.</a:t>
            </a:r>
          </a:p>
          <a:p>
            <a:pPr fontAlgn="base"/>
            <a:r>
              <a:rPr lang="es-PE" b="1" dirty="0"/>
              <a:t>Para startups 50% de descuento.</a:t>
            </a:r>
          </a:p>
          <a:p>
            <a:pPr fontAlgn="base"/>
            <a:r>
              <a:rPr lang="es-PE" b="1" dirty="0"/>
              <a:t>Para cursos de formación, escuelas de codificación y </a:t>
            </a:r>
            <a:r>
              <a:rPr lang="es-PE" b="1" dirty="0" err="1"/>
              <a:t>bootcamps</a:t>
            </a:r>
            <a:r>
              <a:rPr lang="es-PE" b="1" dirty="0"/>
              <a:t> gratis.</a:t>
            </a:r>
          </a:p>
          <a:p>
            <a:pPr fontAlgn="base"/>
            <a:r>
              <a:rPr lang="es-PE" b="1" dirty="0"/>
              <a:t>Para ex titulares de licencias de estudiantes 25% de descuento</a:t>
            </a:r>
          </a:p>
          <a:p>
            <a:pPr fontAlgn="base"/>
            <a:r>
              <a:rPr lang="es-PE" b="1" dirty="0"/>
              <a:t>Para el Programa de Reconocimiento de Desarrolladores Gratis</a:t>
            </a:r>
          </a:p>
          <a:p>
            <a:pPr fontAlgn="base"/>
            <a:r>
              <a:rPr lang="es-PE" b="1" dirty="0"/>
              <a:t>Para organizaciones sin fines de lucro 50% de descuento.</a:t>
            </a:r>
          </a:p>
          <a:p>
            <a:pPr fontAlgn="base"/>
            <a:r>
              <a:rPr lang="es-PE" b="1" dirty="0"/>
              <a:t>Para grupos de usuarios gratis.</a:t>
            </a:r>
          </a:p>
          <a:p>
            <a:pPr fontAlgn="base"/>
            <a:r>
              <a:rPr lang="es-PE" b="1" dirty="0"/>
              <a:t>Para usuarios de herramientas competitivas 25% de descuento.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160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8DD29F-FBA1-4760-B78E-BCB42994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Pago mensual de US$ 12.90</a:t>
            </a:r>
          </a:p>
          <a:p>
            <a:r>
              <a:rPr lang="es-ES" sz="2800" dirty="0"/>
              <a:t>Pago Anual de US$ 129.00</a:t>
            </a:r>
            <a:endParaRPr lang="es-PE" sz="2800" dirty="0"/>
          </a:p>
        </p:txBody>
      </p:sp>
      <p:pic>
        <p:nvPicPr>
          <p:cNvPr id="4" name="Picture 4" descr="WebStorm">
            <a:extLst>
              <a:ext uri="{FF2B5EF4-FFF2-40B4-BE49-F238E27FC236}">
                <a16:creationId xmlns:a16="http://schemas.microsoft.com/office/drawing/2014/main" id="{488C3510-151A-4E11-896E-309BE0771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80611"/>
            <a:ext cx="7981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ebStorm">
            <a:extLst>
              <a:ext uri="{FF2B5EF4-FFF2-40B4-BE49-F238E27FC236}">
                <a16:creationId xmlns:a16="http://schemas.microsoft.com/office/drawing/2014/main" id="{15E0E69A-A696-4602-920D-9AD15B37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777" y="3296064"/>
            <a:ext cx="22955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24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89BE0"/>
      </a:accent1>
      <a:accent2>
        <a:srgbClr val="48B1E0"/>
      </a:accent2>
      <a:accent3>
        <a:srgbClr val="5EE1E4"/>
      </a:accent3>
      <a:accent4>
        <a:srgbClr val="5EE4B7"/>
      </a:accent4>
      <a:accent5>
        <a:srgbClr val="60E282"/>
      </a:accent5>
      <a:accent6>
        <a:srgbClr val="68E35F"/>
      </a:accent6>
      <a:hlink>
        <a:srgbClr val="A7E260"/>
      </a:hlink>
      <a:folHlink>
        <a:srgbClr val="D9E26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159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FUNDAMENTOS DE DESARROLLO WEB</vt:lpstr>
      <vt:lpstr>Presentación de PowerPoint</vt:lpstr>
      <vt:lpstr>Presentación de PowerPoint</vt:lpstr>
      <vt:lpstr>Historia</vt:lpstr>
      <vt:lpstr>Tecnologías </vt:lpstr>
      <vt:lpstr>Interfaz</vt:lpstr>
      <vt:lpstr>Posee</vt:lpstr>
      <vt:lpstr>Licencias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DESARROLLO WEB</dc:title>
  <dc:creator>mxcat tutoriales</dc:creator>
  <cp:lastModifiedBy>mxcat tutoriales</cp:lastModifiedBy>
  <cp:revision>4</cp:revision>
  <dcterms:created xsi:type="dcterms:W3CDTF">2019-03-31T22:47:28Z</dcterms:created>
  <dcterms:modified xsi:type="dcterms:W3CDTF">2019-04-01T00:58:44Z</dcterms:modified>
</cp:coreProperties>
</file>