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0D6FB-0AF4-4D36-8029-E8E0E3A480D7}" type="datetimeFigureOut">
              <a:rPr lang="es-PE" smtClean="0"/>
              <a:t>6/06/2021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CBDF5-44BE-41D1-8F6F-2F26CC0768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2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CBDF5-44BE-41D1-8F6F-2F26CC07685A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65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13BB0-DE29-4DA5-92BF-C00B10528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218082-EC62-4E8C-9A4E-2F4CADF75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D4063-DBED-40D1-AA65-33B8209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45744-716B-47B9-B734-0981752B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B7847-0107-42F3-844F-4A19E95F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22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FA74E-9F53-484C-B9CF-804AD14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824FC4-36AC-4599-B0AA-96DBB5D4A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365CF-83F7-4057-BF86-6FE5E547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8D2BA-3FE1-4AB1-AA99-865A2CFE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BFD5D-64ED-4A67-900E-610BC830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5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E6980D-B33C-4189-9EB9-D68D6A8AC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572F6F-4792-44F6-AC5B-269A2F7D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C24FB-3285-495A-86DB-7C466161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6B2DB-2AE9-4DD5-9D83-2CFB9459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EEB24-FF16-494F-B438-438091CE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7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2C4FF-D2DE-4D12-94BD-4A1D2F44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823BF-B698-40D7-A164-3BA9D94D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552C3-BDA9-4CE1-8604-5C84D1ED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9BA4F-B9AC-45E3-A183-527A7EBE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70FC52-E64F-46D0-8DAF-E4B02CB9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9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BC732-6142-4642-A7BA-8013F06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E5B8F6-EBA5-49F4-B9EB-73601CEB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2A971-2D0E-484A-8331-FE12D3E2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5DDD32-9414-4FB1-BCEB-DE1E0506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0DAB1-684D-4DE2-8FFE-A3C9885C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3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6D6CD-C054-433C-8CD6-EAFC5D93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C3B07-E166-4BF1-B3E9-73F1AE561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ABE987-C9BC-4308-B348-F5E30BE3F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0C2A22-E4F2-4289-9D9F-6A6D1F9A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077519-84A7-47B7-900A-EF3E8B9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1037E-DF35-4931-9693-598A1B3D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64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2E9B-C08C-4D20-8D1A-7DBEEA2B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A9F790-5E20-4C2C-915A-DF1C21F8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7C4540-EBBA-4FC6-BDE1-ED4E0E0B8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F8C370-A4A0-4170-8655-09D541692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9AF243-0F0D-43F3-A939-C844FE5BA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F60E98-8645-4AAE-931F-623451BD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E69908-F37A-48DF-B983-F796F632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1B5C2B-AA09-4AB3-9A8E-F4403EC0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D4224-2C31-4897-BE34-9B1A566F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7BBDC6-CCDE-4F35-86D4-6E61976E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567569-E2A8-4DC8-B08F-29DA6E7D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DFF406-16C0-4390-B1DD-483BAFB1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21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2B5B80-A8D8-4180-B62D-2AFB8F2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437F3-D8A6-41FA-8DAF-B15F66ED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E31CF-40F3-4CD7-936D-C269A54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61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EB58-44D9-44D8-B788-5A9ECD39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B9BB9-1B89-4959-9E41-B8357626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392723-E098-4207-9ED3-F36172F3E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775B40-E3EF-4B06-8271-5106DC09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B3E8DC-CB4A-42ED-A8F8-6F2D2142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55549F-88DB-4A4B-9545-833B194F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95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E2DF1-B1F9-4C9E-ADEE-CA390B09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784ADC-E900-4148-A3BB-B9DA52F4F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0E90F4-2AB4-4900-9A70-6F6339CAF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428459-4650-4946-A7A0-3C7D9F3C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458571-0443-4AEA-8F4D-F5BC7D78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CBF125-C138-4279-AA7F-EED4D472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07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9FA8E5-CC90-4518-88C5-30B7475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1CC20-01B9-4B15-A6D3-1C040B4F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7AD1E-B752-41CB-BD0A-08E9412B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BF35-FA35-48AB-8636-F9CA60D3E130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48B0E-BBB2-44A6-A94A-9EF14CA57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2645C-7688-4782-AB52-E57DC940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6DEF-7D76-4EC3-AEB3-041850031E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72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retraso 3">
            <a:extLst>
              <a:ext uri="{FF2B5EF4-FFF2-40B4-BE49-F238E27FC236}">
                <a16:creationId xmlns:a16="http://schemas.microsoft.com/office/drawing/2014/main" id="{2123B9CA-2E1D-432B-8853-81F16A259AD0}"/>
              </a:ext>
            </a:extLst>
          </p:cNvPr>
          <p:cNvSpPr/>
          <p:nvPr/>
        </p:nvSpPr>
        <p:spPr>
          <a:xfrm rot="16200000">
            <a:off x="5412418" y="-1482884"/>
            <a:ext cx="1367161" cy="5228948"/>
          </a:xfrm>
          <a:prstGeom prst="flowChartDela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3B30E8-E61C-4F87-81CE-F3A0A4934FD3}"/>
              </a:ext>
            </a:extLst>
          </p:cNvPr>
          <p:cNvSpPr txBox="1"/>
          <p:nvPr/>
        </p:nvSpPr>
        <p:spPr>
          <a:xfrm>
            <a:off x="3927547" y="648460"/>
            <a:ext cx="49152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ORIENTACION AL CLIENTE</a:t>
            </a:r>
          </a:p>
          <a:p>
            <a:endParaRPr lang="es-MX" sz="9600" dirty="0" err="1">
              <a:latin typeface="Kiss Boom" panose="02000503000000000000" pitchFamily="50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0008751-B31F-4DFF-B626-0F2477AA31AE}"/>
              </a:ext>
            </a:extLst>
          </p:cNvPr>
          <p:cNvSpPr/>
          <p:nvPr/>
        </p:nvSpPr>
        <p:spPr>
          <a:xfrm>
            <a:off x="3629446" y="2435977"/>
            <a:ext cx="4562576" cy="1367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Visión de negocio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Actitud permanente que se encarga de satisfacer las necesidades de los clientes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s-MX" dirty="0"/>
          </a:p>
        </p:txBody>
      </p:sp>
      <p:pic>
        <p:nvPicPr>
          <p:cNvPr id="1026" name="Picture 2" descr="Mujer cuidadora de enfermería, mujer de dibujos animados está hablando, personaje  animado, mujer de negocios, niño png | Klipartz">
            <a:extLst>
              <a:ext uri="{FF2B5EF4-FFF2-40B4-BE49-F238E27FC236}">
                <a16:creationId xmlns:a16="http://schemas.microsoft.com/office/drawing/2014/main" id="{6CA2F788-2490-4395-8B78-4222956A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40" b="89920" l="10000" r="90000">
                        <a14:foregroundMark x1="48090" y1="9120" x2="53632" y2="7165"/>
                        <a14:foregroundMark x1="57981" y1="8155" x2="55955" y2="11040"/>
                        <a14:foregroundMark x1="55955" y1="11040" x2="57416" y2="8640"/>
                        <a14:backgroundMark x1="54157" y1="5920" x2="62472" y2="4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86" y="2255637"/>
            <a:ext cx="5079507" cy="356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ágrima 6">
            <a:extLst>
              <a:ext uri="{FF2B5EF4-FFF2-40B4-BE49-F238E27FC236}">
                <a16:creationId xmlns:a16="http://schemas.microsoft.com/office/drawing/2014/main" id="{A53FA383-3204-4F59-80A1-3F1607EE576D}"/>
              </a:ext>
            </a:extLst>
          </p:cNvPr>
          <p:cNvSpPr/>
          <p:nvPr/>
        </p:nvSpPr>
        <p:spPr>
          <a:xfrm>
            <a:off x="2563707" y="2255637"/>
            <a:ext cx="372862" cy="360678"/>
          </a:xfrm>
          <a:prstGeom prst="teardrop">
            <a:avLst>
              <a:gd name="adj" fmla="val 1904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Lágrima 8">
            <a:extLst>
              <a:ext uri="{FF2B5EF4-FFF2-40B4-BE49-F238E27FC236}">
                <a16:creationId xmlns:a16="http://schemas.microsoft.com/office/drawing/2014/main" id="{67EA5184-D4A3-45BE-85CB-8B9EBF3E3226}"/>
              </a:ext>
            </a:extLst>
          </p:cNvPr>
          <p:cNvSpPr/>
          <p:nvPr/>
        </p:nvSpPr>
        <p:spPr>
          <a:xfrm rot="2708203">
            <a:off x="2438330" y="1479907"/>
            <a:ext cx="372862" cy="367869"/>
          </a:xfrm>
          <a:prstGeom prst="teardrop">
            <a:avLst>
              <a:gd name="adj" fmla="val 1904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Lágrima 9">
            <a:extLst>
              <a:ext uri="{FF2B5EF4-FFF2-40B4-BE49-F238E27FC236}">
                <a16:creationId xmlns:a16="http://schemas.microsoft.com/office/drawing/2014/main" id="{566067E1-23B8-4D70-8BFF-03EE55D716EA}"/>
              </a:ext>
            </a:extLst>
          </p:cNvPr>
          <p:cNvSpPr/>
          <p:nvPr/>
        </p:nvSpPr>
        <p:spPr>
          <a:xfrm rot="5400000">
            <a:off x="2727575" y="761225"/>
            <a:ext cx="372862" cy="367869"/>
          </a:xfrm>
          <a:prstGeom prst="teardrop">
            <a:avLst>
              <a:gd name="adj" fmla="val 1904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46B0444-A4E1-4F33-B802-876F041C8B3C}"/>
              </a:ext>
            </a:extLst>
          </p:cNvPr>
          <p:cNvSpPr/>
          <p:nvPr/>
        </p:nvSpPr>
        <p:spPr>
          <a:xfrm>
            <a:off x="3731742" y="3983479"/>
            <a:ext cx="5211842" cy="27805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 necesarios estos tres requisitos si queremos orientar a nuestro cliente: </a:t>
            </a:r>
            <a:endParaRPr lang="es-PE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Conocer las cualidades de los productos y servicios del lugar donde trabajamos.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Detectar necesidades y las prioridades de los clientes.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Comunicar a los clientes los beneficios que le damos</a:t>
            </a:r>
            <a:endParaRPr lang="es-MX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id="{AD3695C0-28A1-4226-915E-7F15C86AB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1" r="9543"/>
          <a:stretch/>
        </p:blipFill>
        <p:spPr>
          <a:xfrm>
            <a:off x="10153650" y="0"/>
            <a:ext cx="2038350" cy="6858000"/>
          </a:xfrm>
          <a:prstGeom prst="rect">
            <a:avLst/>
          </a:prstGeom>
        </p:spPr>
      </p:pic>
      <p:sp>
        <p:nvSpPr>
          <p:cNvPr id="4" name="Diagrama de flujo: retraso 3">
            <a:extLst>
              <a:ext uri="{FF2B5EF4-FFF2-40B4-BE49-F238E27FC236}">
                <a16:creationId xmlns:a16="http://schemas.microsoft.com/office/drawing/2014/main" id="{FFFED421-D0B8-47AB-8B8C-66AAE4CADEAA}"/>
              </a:ext>
            </a:extLst>
          </p:cNvPr>
          <p:cNvSpPr/>
          <p:nvPr/>
        </p:nvSpPr>
        <p:spPr>
          <a:xfrm rot="16200000">
            <a:off x="7663325" y="-1383124"/>
            <a:ext cx="1438183" cy="5344357"/>
          </a:xfrm>
          <a:prstGeom prst="flowChartDela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7AD134-A593-42CF-B30C-D7DC1A05E0EF}"/>
              </a:ext>
            </a:extLst>
          </p:cNvPr>
          <p:cNvSpPr/>
          <p:nvPr/>
        </p:nvSpPr>
        <p:spPr>
          <a:xfrm>
            <a:off x="1793289" y="2263805"/>
            <a:ext cx="7688062" cy="42080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34A5A3-E96F-4655-A019-A6BEE46DD05D}"/>
              </a:ext>
            </a:extLst>
          </p:cNvPr>
          <p:cNvSpPr txBox="1"/>
          <p:nvPr/>
        </p:nvSpPr>
        <p:spPr>
          <a:xfrm>
            <a:off x="6611183" y="292964"/>
            <a:ext cx="463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200" dirty="0">
              <a:solidFill>
                <a:schemeClr val="bg1"/>
              </a:solidFill>
              <a:latin typeface="Kiss Boom" panose="02000503000000000000" pitchFamily="50" charset="0"/>
            </a:endParaRPr>
          </a:p>
        </p:txBody>
      </p:sp>
      <p:pic>
        <p:nvPicPr>
          <p:cNvPr id="2050" name="Picture 2" descr="Una mujer joven con un gesto de estar sentado. personaje animado. | Vector  Premium">
            <a:extLst>
              <a:ext uri="{FF2B5EF4-FFF2-40B4-BE49-F238E27FC236}">
                <a16:creationId xmlns:a16="http://schemas.microsoft.com/office/drawing/2014/main" id="{E4A97B2A-5357-45F1-A12C-8D30F04E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783" y1="71565" x2="44089" y2="69808"/>
                        <a14:foregroundMark x1="44089" y1="69808" x2="47923" y2="7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1" y="3306284"/>
            <a:ext cx="3165537" cy="31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74A9633-7556-44CA-9012-A0BCB154D288}"/>
              </a:ext>
            </a:extLst>
          </p:cNvPr>
          <p:cNvSpPr txBox="1"/>
          <p:nvPr/>
        </p:nvSpPr>
        <p:spPr>
          <a:xfrm>
            <a:off x="6414763" y="993842"/>
            <a:ext cx="260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ORIENTACION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CDB333-67AD-4E86-931D-4EA7996A654E}"/>
              </a:ext>
            </a:extLst>
          </p:cNvPr>
          <p:cNvSpPr txBox="1"/>
          <p:nvPr/>
        </p:nvSpPr>
        <p:spPr>
          <a:xfrm>
            <a:off x="2842878" y="2432025"/>
            <a:ext cx="48726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INTERNA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P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ervicio que se provee dentro de una organización.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buena orientación al cliente interno mejora la productividad.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buena orientación al cliente interno mejora la productividad, reduce el ausentismo y facilita la orientación al cliente exterior.</a:t>
            </a:r>
          </a:p>
          <a:p>
            <a:pPr algn="just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Modelos efectivos de procesos comerciales y de ventas.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distintos estilos comerciales efectivos y su implementación particular a la empresa.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del tiempo comercial.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Orientación al servicio y al cliente (satisfacción del cliente) en cuanto a tiempo y a calidad de respuesta.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argumentación efectiva y la creatividad ante las objeciones.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revertir la respuesta de los clientes difíciles.</a:t>
            </a:r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3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66E3B1A-6BC2-466F-BCB1-32646E7C602E}"/>
              </a:ext>
            </a:extLst>
          </p:cNvPr>
          <p:cNvSpPr/>
          <p:nvPr/>
        </p:nvSpPr>
        <p:spPr>
          <a:xfrm>
            <a:off x="479394" y="2139518"/>
            <a:ext cx="6232124" cy="43500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Definir un plan</a:t>
            </a:r>
          </a:p>
          <a:p>
            <a:pPr algn="ctr"/>
            <a:r>
              <a:rPr lang="es-P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Apoyo de la Alta Dirección</a:t>
            </a:r>
            <a:endParaRPr lang="es-PE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s-P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Crear un buen ambiente de trabajo</a:t>
            </a:r>
            <a:endParaRPr lang="es-PE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3E932FB-88BE-45A8-BE9D-9EFB14EC25F6}"/>
              </a:ext>
            </a:extLst>
          </p:cNvPr>
          <p:cNvSpPr/>
          <p:nvPr/>
        </p:nvSpPr>
        <p:spPr>
          <a:xfrm>
            <a:off x="7013359" y="2139517"/>
            <a:ext cx="3604334" cy="43500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P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Premiar a los empleados orientados al cliente</a:t>
            </a:r>
            <a:endParaRPr lang="es-PE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P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Selección y formación de personal</a:t>
            </a:r>
          </a:p>
        </p:txBody>
      </p:sp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85424083-77C0-4D72-BEBD-0CB69B397BBB}"/>
              </a:ext>
            </a:extLst>
          </p:cNvPr>
          <p:cNvSpPr/>
          <p:nvPr/>
        </p:nvSpPr>
        <p:spPr>
          <a:xfrm>
            <a:off x="10107227" y="4598633"/>
            <a:ext cx="1020932" cy="870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6ED8A-296C-42B5-AB84-BAFAF7CAE44B}"/>
              </a:ext>
            </a:extLst>
          </p:cNvPr>
          <p:cNvSpPr txBox="1"/>
          <p:nvPr/>
        </p:nvSpPr>
        <p:spPr>
          <a:xfrm>
            <a:off x="838940" y="939188"/>
            <a:ext cx="940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/>
              <a:t>ESTRATEGIA DE ORIENTACION AL CLIENTE EFICAZ</a:t>
            </a:r>
            <a:endParaRPr lang="es-MX" sz="3200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E5DC7E-3E9F-47B9-8368-9833D9A1DCE2}"/>
              </a:ext>
            </a:extLst>
          </p:cNvPr>
          <p:cNvSpPr/>
          <p:nvPr/>
        </p:nvSpPr>
        <p:spPr>
          <a:xfrm>
            <a:off x="479394" y="2139517"/>
            <a:ext cx="6232124" cy="43500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Definir un plan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Apoyo de la Alta Dirección</a:t>
            </a:r>
            <a:endParaRPr lang="es-PE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Crear un buen ambiente de trabajo</a:t>
            </a: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1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" y="962579"/>
            <a:ext cx="1219200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		</a:t>
            </a:r>
            <a:r>
              <a:rPr lang="es-PE" sz="2000" b="1" dirty="0" smtClean="0">
                <a:solidFill>
                  <a:schemeClr val="bg1"/>
                </a:solidFill>
              </a:rPr>
              <a:t>VIRTUDES ASOCIADAS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492382" y="2198647"/>
            <a:ext cx="1996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HUMILDAD</a:t>
            </a:r>
          </a:p>
          <a:p>
            <a:pPr algn="ctr"/>
            <a:r>
              <a:rPr lang="es-PE" sz="2400" dirty="0" smtClean="0"/>
              <a:t>PACIENCIA</a:t>
            </a:r>
          </a:p>
          <a:p>
            <a:pPr algn="ctr"/>
            <a:r>
              <a:rPr lang="es-PE" sz="2400" dirty="0" smtClean="0"/>
              <a:t>CARIDAD</a:t>
            </a:r>
          </a:p>
          <a:p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00510" y="2028070"/>
            <a:ext cx="224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AUTOCONOCIMIENTO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493895" y="2477147"/>
            <a:ext cx="256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ANALISIS DEL PROBLEMA 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749728" y="2906621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TOMA DE DECISIONES 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1389461" y="3327194"/>
            <a:ext cx="16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PROACTIVIDAD</a:t>
            </a:r>
            <a:endParaRPr lang="es-PE" dirty="0"/>
          </a:p>
        </p:txBody>
      </p:sp>
      <p:cxnSp>
        <p:nvCxnSpPr>
          <p:cNvPr id="26" name="Conector recto de flecha 25"/>
          <p:cNvCxnSpPr>
            <a:endCxn id="4" idx="3"/>
          </p:cNvCxnSpPr>
          <p:nvPr/>
        </p:nvCxnSpPr>
        <p:spPr>
          <a:xfrm flipH="1" flipV="1">
            <a:off x="3048278" y="2212736"/>
            <a:ext cx="1621189" cy="19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3053975" y="2413819"/>
            <a:ext cx="1615492" cy="22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3037877" y="2356168"/>
            <a:ext cx="1647688" cy="765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7" idx="3"/>
          </p:cNvCxnSpPr>
          <p:nvPr/>
        </p:nvCxnSpPr>
        <p:spPr>
          <a:xfrm flipH="1" flipV="1">
            <a:off x="3003531" y="3091287"/>
            <a:ext cx="1665936" cy="30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2960602" y="3121977"/>
            <a:ext cx="1708867" cy="374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H="1" flipV="1">
            <a:off x="3053974" y="2716855"/>
            <a:ext cx="1615493" cy="1098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535339" y="3735388"/>
            <a:ext cx="14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APRENDIZAJE</a:t>
            </a:r>
            <a:endParaRPr lang="es-PE" dirty="0"/>
          </a:p>
        </p:txBody>
      </p:sp>
      <p:cxnSp>
        <p:nvCxnSpPr>
          <p:cNvPr id="40" name="Conector recto de flecha 39"/>
          <p:cNvCxnSpPr/>
          <p:nvPr/>
        </p:nvCxnSpPr>
        <p:spPr>
          <a:xfrm flipH="1">
            <a:off x="2983439" y="2826719"/>
            <a:ext cx="1686029" cy="9415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38" idx="3"/>
          </p:cNvCxnSpPr>
          <p:nvPr/>
        </p:nvCxnSpPr>
        <p:spPr>
          <a:xfrm flipH="1">
            <a:off x="3003531" y="2404066"/>
            <a:ext cx="1665936" cy="151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679365" y="2083032"/>
            <a:ext cx="276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SENSIBILIDAD INTERPERSONAL </a:t>
            </a:r>
            <a:endParaRPr lang="es-PE" sz="16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7686920" y="2356168"/>
            <a:ext cx="117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DIRECCIÓN</a:t>
            </a:r>
            <a:endParaRPr lang="es-PE" sz="16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679365" y="2694375"/>
            <a:ext cx="193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TRABAJO EN EQUIPO</a:t>
            </a:r>
            <a:endParaRPr lang="es-PE" sz="16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7660823" y="3013922"/>
            <a:ext cx="152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COMPROMISO</a:t>
            </a:r>
            <a:endParaRPr lang="es-PE" sz="1600" dirty="0"/>
          </a:p>
        </p:txBody>
      </p:sp>
      <p:cxnSp>
        <p:nvCxnSpPr>
          <p:cNvPr id="50" name="Conector recto de flecha 49"/>
          <p:cNvCxnSpPr>
            <a:endCxn id="45" idx="1"/>
          </p:cNvCxnSpPr>
          <p:nvPr/>
        </p:nvCxnSpPr>
        <p:spPr>
          <a:xfrm flipV="1">
            <a:off x="6256386" y="2252309"/>
            <a:ext cx="1422979" cy="16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endCxn id="46" idx="1"/>
          </p:cNvCxnSpPr>
          <p:nvPr/>
        </p:nvCxnSpPr>
        <p:spPr>
          <a:xfrm>
            <a:off x="6272482" y="2422454"/>
            <a:ext cx="1414438" cy="10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endCxn id="47" idx="1"/>
          </p:cNvCxnSpPr>
          <p:nvPr/>
        </p:nvCxnSpPr>
        <p:spPr>
          <a:xfrm>
            <a:off x="6263446" y="2425572"/>
            <a:ext cx="1415919" cy="43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endCxn id="48" idx="1"/>
          </p:cNvCxnSpPr>
          <p:nvPr/>
        </p:nvCxnSpPr>
        <p:spPr>
          <a:xfrm>
            <a:off x="6272482" y="2426060"/>
            <a:ext cx="1388341" cy="75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45" idx="1"/>
          </p:cNvCxnSpPr>
          <p:nvPr/>
        </p:nvCxnSpPr>
        <p:spPr>
          <a:xfrm flipV="1">
            <a:off x="6256386" y="2252309"/>
            <a:ext cx="1422979" cy="5590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7693288" y="3331573"/>
            <a:ext cx="162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COMUNICACIÓN</a:t>
            </a:r>
            <a:endParaRPr lang="es-PE" sz="16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7693288" y="3636037"/>
            <a:ext cx="95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CARISMA</a:t>
            </a:r>
            <a:endParaRPr lang="es-PE" sz="1600" dirty="0"/>
          </a:p>
        </p:txBody>
      </p:sp>
      <p:cxnSp>
        <p:nvCxnSpPr>
          <p:cNvPr id="63" name="Conector recto de flecha 62"/>
          <p:cNvCxnSpPr>
            <a:endCxn id="59" idx="1"/>
          </p:cNvCxnSpPr>
          <p:nvPr/>
        </p:nvCxnSpPr>
        <p:spPr>
          <a:xfrm>
            <a:off x="6237844" y="2809006"/>
            <a:ext cx="1455444" cy="6918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endCxn id="60" idx="1"/>
          </p:cNvCxnSpPr>
          <p:nvPr/>
        </p:nvCxnSpPr>
        <p:spPr>
          <a:xfrm>
            <a:off x="6244904" y="2811331"/>
            <a:ext cx="1448384" cy="993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endCxn id="47" idx="1"/>
          </p:cNvCxnSpPr>
          <p:nvPr/>
        </p:nvCxnSpPr>
        <p:spPr>
          <a:xfrm>
            <a:off x="6244902" y="2834807"/>
            <a:ext cx="1434463" cy="288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endCxn id="45" idx="1"/>
          </p:cNvCxnSpPr>
          <p:nvPr/>
        </p:nvCxnSpPr>
        <p:spPr>
          <a:xfrm flipV="1">
            <a:off x="6219302" y="2252309"/>
            <a:ext cx="1460063" cy="88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59" idx="1"/>
          </p:cNvCxnSpPr>
          <p:nvPr/>
        </p:nvCxnSpPr>
        <p:spPr>
          <a:xfrm>
            <a:off x="6219302" y="3143472"/>
            <a:ext cx="1473986" cy="35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endCxn id="46" idx="1"/>
          </p:cNvCxnSpPr>
          <p:nvPr/>
        </p:nvCxnSpPr>
        <p:spPr>
          <a:xfrm flipV="1">
            <a:off x="6235398" y="2525445"/>
            <a:ext cx="1451522" cy="605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endCxn id="47" idx="1"/>
          </p:cNvCxnSpPr>
          <p:nvPr/>
        </p:nvCxnSpPr>
        <p:spPr>
          <a:xfrm flipV="1">
            <a:off x="6235398" y="2863652"/>
            <a:ext cx="1443967" cy="279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843" b="5188"/>
          <a:stretch/>
        </p:blipFill>
        <p:spPr>
          <a:xfrm>
            <a:off x="4347061" y="3103361"/>
            <a:ext cx="3167057" cy="3754640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4" b="100000" l="996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939" t="7085" b="7409"/>
          <a:stretch/>
        </p:blipFill>
        <p:spPr>
          <a:xfrm>
            <a:off x="8830727" y="3322161"/>
            <a:ext cx="3000189" cy="352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962579"/>
            <a:ext cx="1219200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		</a:t>
            </a:r>
            <a:r>
              <a:rPr lang="es-PE" sz="2000" b="1" dirty="0" smtClean="0">
                <a:solidFill>
                  <a:schemeClr val="bg1"/>
                </a:solidFill>
              </a:rPr>
              <a:t>COMPORTAMIENTOS ASOCIADOS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54444" y="1807532"/>
            <a:ext cx="10083114" cy="4939257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Aborda las necesidades reales del cliente, con visión a largo plazo, ayudándole a plasmar sus necesidades y demandas.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Interactúa con sus clientes haciéndoles participes de un determinado nuevo diseño de producto o servicio.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Enfoca su actividad desde la óptica del cliente , dándole solución de manera adecuada a sus necesidades.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Mantiene la ética y la honestidad en cuanto al limite de las posibilidades que están a su alcance para poder resolver realmente las necesidades del cliente.</a:t>
            </a:r>
          </a:p>
        </p:txBody>
      </p:sp>
    </p:spTree>
    <p:extLst>
      <p:ext uri="{BB962C8B-B14F-4D97-AF65-F5344CB8AC3E}">
        <p14:creationId xmlns:p14="http://schemas.microsoft.com/office/powerpoint/2010/main" val="143620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11" y="2886892"/>
            <a:ext cx="4208022" cy="30044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7017" y="444137"/>
            <a:ext cx="11177055" cy="888274"/>
          </a:xfrm>
        </p:spPr>
        <p:txBody>
          <a:bodyPr>
            <a:normAutofit/>
          </a:bodyPr>
          <a:lstStyle/>
          <a:p>
            <a:pPr algn="l"/>
            <a:r>
              <a:rPr lang="es-PE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Claves para una buena orientación al cliente: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20" y="1515291"/>
            <a:ext cx="11072552" cy="4950823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y fidelizar a los clientes </a:t>
            </a: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clave.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Diferenciar a los distintos tipos de clientes.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Escuchar a nuestros clientes.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34" y="3174272"/>
            <a:ext cx="4619829" cy="27143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8457" y="404949"/>
            <a:ext cx="11129554" cy="1005840"/>
          </a:xfrm>
        </p:spPr>
        <p:txBody>
          <a:bodyPr>
            <a:normAutofit/>
          </a:bodyPr>
          <a:lstStyle/>
          <a:p>
            <a:pPr algn="l"/>
            <a:r>
              <a:rPr lang="es-PE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Claves para una buena orientación al cliente</a:t>
            </a:r>
            <a:r>
              <a:rPr lang="es-PE" sz="3600" b="1" dirty="0">
                <a:solidFill>
                  <a:schemeClr val="tx1"/>
                </a:solidFill>
              </a:rPr>
              <a:t>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8457" y="1711234"/>
            <a:ext cx="11129554" cy="4467497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Almacenamiento </a:t>
            </a:r>
            <a:r>
              <a:rPr lang="es-P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la </a:t>
            </a:r>
            <a:r>
              <a:rPr lang="es-PE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Definir la estrategia de la </a:t>
            </a:r>
            <a:r>
              <a:rPr lang="es-PE" sz="2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organización.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E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orientada al </a:t>
            </a:r>
            <a:r>
              <a:rPr lang="es-PE" sz="2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cliente.</a:t>
            </a:r>
            <a:endParaRPr lang="es-PE" sz="2400" dirty="0" smtClean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s-PE" sz="24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5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190309"/>
          </a:xfrm>
        </p:spPr>
        <p:txBody>
          <a:bodyPr>
            <a:normAutofit/>
          </a:bodyPr>
          <a:lstStyle/>
          <a:p>
            <a:pPr algn="ctr"/>
            <a:r>
              <a:rPr lang="es-MX" sz="9600" b="1" dirty="0" smtClean="0"/>
              <a:t>GRACIAS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160825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6ECDC2BE-F72F-4BA6-BFC8-68CAB64AEC63}" vid="{3881E53B-E1BB-4672-B9AD-7D4A4BF4FD7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bonita</Template>
  <TotalTime>214</TotalTime>
  <Words>258</Words>
  <Application>Microsoft Office PowerPoint</Application>
  <PresentationFormat>Panorámica</PresentationFormat>
  <Paragraphs>59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Kiss Boom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Claves para una buena orientación al cliente:</vt:lpstr>
      <vt:lpstr>Claves para una buena orientación al cliente: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HUAYNA RODRIGUEZ ABIGAIL SARA</dc:creator>
  <cp:lastModifiedBy>User</cp:lastModifiedBy>
  <cp:revision>17</cp:revision>
  <dcterms:created xsi:type="dcterms:W3CDTF">2021-06-06T22:07:40Z</dcterms:created>
  <dcterms:modified xsi:type="dcterms:W3CDTF">2021-06-07T02:30:14Z</dcterms:modified>
</cp:coreProperties>
</file>