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theme/theme9.xml" ContentType="application/vnd.openxmlformats-officedocument.theme+xml"/>
  <Override PartName="/ppt/slideLayouts/slideLayout25.xml" ContentType="application/vnd.openxmlformats-officedocument.presentationml.slideLayout+xml"/>
  <Override PartName="/ppt/theme/theme10.xml" ContentType="application/vnd.openxmlformats-officedocument.theme+xml"/>
  <Override PartName="/ppt/slideLayouts/slideLayout26.xml" ContentType="application/vnd.openxmlformats-officedocument.presentationml.slideLayout+xml"/>
  <Override PartName="/ppt/theme/theme11.xml" ContentType="application/vnd.openxmlformats-officedocument.theme+xml"/>
  <Override PartName="/ppt/slideLayouts/slideLayout27.xml" ContentType="application/vnd.openxmlformats-officedocument.presentationml.slideLayout+xml"/>
  <Override PartName="/ppt/theme/theme12.xml" ContentType="application/vnd.openxmlformats-officedocument.theme+xml"/>
  <Override PartName="/ppt/slideLayouts/slideLayout28.xml" ContentType="application/vnd.openxmlformats-officedocument.presentationml.slideLayout+xml"/>
  <Override PartName="/ppt/theme/theme13.xml" ContentType="application/vnd.openxmlformats-officedocument.theme+xml"/>
  <Override PartName="/ppt/slideLayouts/slideLayout29.xml" ContentType="application/vnd.openxmlformats-officedocument.presentationml.slideLayout+xml"/>
  <Override PartName="/ppt/theme/theme14.xml" ContentType="application/vnd.openxmlformats-officedocument.theme+xml"/>
  <Override PartName="/ppt/slideLayouts/slideLayout30.xml" ContentType="application/vnd.openxmlformats-officedocument.presentationml.slideLayout+xml"/>
  <Override PartName="/ppt/theme/theme15.xml" ContentType="application/vnd.openxmlformats-officedocument.theme+xml"/>
  <Override PartName="/ppt/slideLayouts/slideLayout31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81" r:id="rId4"/>
    <p:sldMasterId id="2147483683" r:id="rId5"/>
    <p:sldMasterId id="2147483685" r:id="rId6"/>
    <p:sldMasterId id="2147483687" r:id="rId7"/>
    <p:sldMasterId id="2147483689" r:id="rId8"/>
    <p:sldMasterId id="2147483691" r:id="rId9"/>
    <p:sldMasterId id="2147483693" r:id="rId10"/>
    <p:sldMasterId id="2147483695" r:id="rId11"/>
    <p:sldMasterId id="2147483697" r:id="rId12"/>
    <p:sldMasterId id="2147483699" r:id="rId13"/>
    <p:sldMasterId id="2147483701" r:id="rId14"/>
    <p:sldMasterId id="2147483703" r:id="rId15"/>
    <p:sldMasterId id="2147483705" r:id="rId16"/>
  </p:sldMasterIdLst>
  <p:notesMasterIdLst>
    <p:notesMasterId r:id="rId33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21" Type="http://schemas.openxmlformats.org/officeDocument/2006/relationships/slide" Target="slides/slide5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8ED7C-7707-4328-A4C4-43085FDCE0A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AA227-06BD-4BDB-8EB0-2818F4AD58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2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BDF5-44BE-41D1-8F6F-2F26CC07685A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44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C212-58F4-41A3-BF30-778F6082739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A7A-D3AF-47AA-97DA-3EFB0169F7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C212-58F4-41A3-BF30-778F6082739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A7A-D3AF-47AA-97DA-3EFB0169F7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3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C212-58F4-41A3-BF30-778F6082739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A7A-D3AF-47AA-97DA-3EFB0169F775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664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C212-58F4-41A3-BF30-778F6082739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A7A-D3AF-47AA-97DA-3EFB0169F7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19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C212-58F4-41A3-BF30-778F6082739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A7A-D3AF-47AA-97DA-3EFB0169F775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3732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C212-58F4-41A3-BF30-778F6082739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A7A-D3AF-47AA-97DA-3EFB0169F7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05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C212-58F4-41A3-BF30-778F6082739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A7A-D3AF-47AA-97DA-3EFB0169F7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29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C212-58F4-41A3-BF30-778F6082739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A7A-D3AF-47AA-97DA-3EFB0169F7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48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058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609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59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C212-58F4-41A3-BF30-778F6082739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A7A-D3AF-47AA-97DA-3EFB0169F7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4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183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517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54C80-263E-416B-A8E0-580EDEADCBDC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9954A3-9DFD-4C44-94BA-B95130A3BA1C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361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43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13BB0-DE29-4DA5-92BF-C00B10528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218082-EC62-4E8C-9A4E-2F4CADF75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9D4063-DBED-40D1-AA65-33B82099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8BF35-FA35-48AB-8636-F9CA60D3E130}" type="datetimeFigureOut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545744-716B-47B9-B734-0981752B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3B7847-0107-42F3-844F-4A19E95F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46DEF-7D76-4EC3-AEB3-041850031E1E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992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2B5B80-A8D8-4180-B62D-2AFB8F2F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8BF35-FA35-48AB-8636-F9CA60D3E130}" type="datetimeFigureOut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B437F3-D8A6-41FA-8DAF-B15F66ED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4E31CF-40F3-4CD7-936D-C269A542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46DEF-7D76-4EC3-AEB3-041850031E1E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477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2B5B80-A8D8-4180-B62D-2AFB8F2F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8BF35-FA35-48AB-8636-F9CA60D3E130}" type="datetimeFigureOut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B437F3-D8A6-41FA-8DAF-B15F66ED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4E31CF-40F3-4CD7-936D-C269A542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46DEF-7D76-4EC3-AEB3-041850031E1E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6453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2B5B80-A8D8-4180-B62D-2AFB8F2F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8BF35-FA35-48AB-8636-F9CA60D3E130}" type="datetimeFigureOut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B437F3-D8A6-41FA-8DAF-B15F66ED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4E31CF-40F3-4CD7-936D-C269A542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46DEF-7D76-4EC3-AEB3-041850031E1E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12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2B5B80-A8D8-4180-B62D-2AFB8F2F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8BF35-FA35-48AB-8636-F9CA60D3E130}" type="datetimeFigureOut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B437F3-D8A6-41FA-8DAF-B15F66ED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4E31CF-40F3-4CD7-936D-C269A542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46DEF-7D76-4EC3-AEB3-041850031E1E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4027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13BB0-DE29-4DA5-92BF-C00B10528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218082-EC62-4E8C-9A4E-2F4CADF75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9D4063-DBED-40D1-AA65-33B82099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8BF35-FA35-48AB-8636-F9CA60D3E130}" type="datetimeFigureOut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545744-716B-47B9-B734-0981752B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3B7847-0107-42F3-844F-4A19E95F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46DEF-7D76-4EC3-AEB3-041850031E1E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4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C212-58F4-41A3-BF30-778F6082739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A7A-D3AF-47AA-97DA-3EFB0169F7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015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13BB0-DE29-4DA5-92BF-C00B10528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218082-EC62-4E8C-9A4E-2F4CADF75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9D4063-DBED-40D1-AA65-33B82099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8BF35-FA35-48AB-8636-F9CA60D3E130}" type="datetimeFigureOut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545744-716B-47B9-B734-0981752B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3B7847-0107-42F3-844F-4A19E95F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46DEF-7D76-4EC3-AEB3-041850031E1E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9904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D4224-2C31-4897-BE34-9B1A566F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7BBDC6-CCDE-4F35-86D4-6E61976E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8BF35-FA35-48AB-8636-F9CA60D3E130}" type="datetimeFigureOut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567569-E2A8-4DC8-B08F-29DA6E7D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DFF406-16C0-4390-B1DD-483BAFB1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46DEF-7D76-4EC3-AEB3-041850031E1E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46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C212-58F4-41A3-BF30-778F6082739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A7A-D3AF-47AA-97DA-3EFB0169F7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C212-58F4-41A3-BF30-778F6082739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A7A-D3AF-47AA-97DA-3EFB0169F7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C212-58F4-41A3-BF30-778F6082739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A7A-D3AF-47AA-97DA-3EFB0169F7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6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C212-58F4-41A3-BF30-778F6082739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A7A-D3AF-47AA-97DA-3EFB0169F7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C212-58F4-41A3-BF30-778F6082739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A7A-D3AF-47AA-97DA-3EFB0169F7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6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C212-58F4-41A3-BF30-778F6082739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EA7A-D3AF-47AA-97DA-3EFB0169F7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3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5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6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7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8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9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30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3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C212-58F4-41A3-BF30-778F6082739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1BEA7A-D3AF-47AA-97DA-3EFB0169F7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3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9FA8E5-CC90-4518-88C5-30B7475D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1CC20-01B9-4B15-A6D3-1C040B4F6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7AD1E-B752-41CB-BD0A-08E9412BE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8BF35-FA35-48AB-8636-F9CA60D3E130}" type="datetimeFigureOut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48B0E-BBB2-44A6-A94A-9EF14CA57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2645C-7688-4782-AB52-E57DC9406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46DEF-7D76-4EC3-AEB3-041850031E1E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19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9FA8E5-CC90-4518-88C5-30B7475D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1CC20-01B9-4B15-A6D3-1C040B4F6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7AD1E-B752-41CB-BD0A-08E9412BE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8BF35-FA35-48AB-8636-F9CA60D3E130}" type="datetimeFigureOut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48B0E-BBB2-44A6-A94A-9EF14CA57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2645C-7688-4782-AB52-E57DC9406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46DEF-7D76-4EC3-AEB3-041850031E1E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9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9FA8E5-CC90-4518-88C5-30B7475D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1CC20-01B9-4B15-A6D3-1C040B4F6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7AD1E-B752-41CB-BD0A-08E9412BE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8BF35-FA35-48AB-8636-F9CA60D3E130}" type="datetimeFigureOut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48B0E-BBB2-44A6-A94A-9EF14CA57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2645C-7688-4782-AB52-E57DC9406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46DEF-7D76-4EC3-AEB3-041850031E1E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77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9FA8E5-CC90-4518-88C5-30B7475D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1CC20-01B9-4B15-A6D3-1C040B4F6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7AD1E-B752-41CB-BD0A-08E9412BE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8BF35-FA35-48AB-8636-F9CA60D3E130}" type="datetimeFigureOut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48B0E-BBB2-44A6-A94A-9EF14CA57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2645C-7688-4782-AB52-E57DC9406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46DEF-7D76-4EC3-AEB3-041850031E1E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76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9FA8E5-CC90-4518-88C5-30B7475D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1CC20-01B9-4B15-A6D3-1C040B4F6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7AD1E-B752-41CB-BD0A-08E9412BE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8BF35-FA35-48AB-8636-F9CA60D3E130}" type="datetimeFigureOut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48B0E-BBB2-44A6-A94A-9EF14CA57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2645C-7688-4782-AB52-E57DC9406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46DEF-7D76-4EC3-AEB3-041850031E1E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21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9FA8E5-CC90-4518-88C5-30B7475D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1CC20-01B9-4B15-A6D3-1C040B4F6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7AD1E-B752-41CB-BD0A-08E9412BE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8BF35-FA35-48AB-8636-F9CA60D3E130}" type="datetimeFigureOut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48B0E-BBB2-44A6-A94A-9EF14CA57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2645C-7688-4782-AB52-E57DC9406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46DEF-7D76-4EC3-AEB3-041850031E1E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5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9FA8E5-CC90-4518-88C5-30B7475D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1CC20-01B9-4B15-A6D3-1C040B4F6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7AD1E-B752-41CB-BD0A-08E9412BE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8BF35-FA35-48AB-8636-F9CA60D3E130}" type="datetimeFigureOut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48B0E-BBB2-44A6-A94A-9EF14CA57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2645C-7688-4782-AB52-E57DC9406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46DEF-7D76-4EC3-AEB3-041850031E1E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66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66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63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98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24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757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42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74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9FA8E5-CC90-4518-88C5-30B7475D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1CC20-01B9-4B15-A6D3-1C040B4F6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7AD1E-B752-41CB-BD0A-08E9412BE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8BF35-FA35-48AB-8636-F9CA60D3E130}" type="datetimeFigureOut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48B0E-BBB2-44A6-A94A-9EF14CA57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2645C-7688-4782-AB52-E57DC9406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46DEF-7D76-4EC3-AEB3-041850031E1E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42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5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4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3327" y="679268"/>
            <a:ext cx="11207930" cy="1672045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/>
              <a:t>GRUPO 4</a:t>
            </a:r>
            <a:r>
              <a:rPr lang="es-MX" dirty="0" smtClean="0"/>
              <a:t/>
            </a:r>
            <a:br>
              <a:rPr lang="es-MX" dirty="0" smtClean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3327" y="2351314"/>
            <a:ext cx="11207929" cy="4167052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s-MX" dirty="0" smtClean="0"/>
              <a:t>CHOQUEVILCA JIMENEZ ANGELA VETZAIDA</a:t>
            </a:r>
          </a:p>
          <a:p>
            <a:pPr marL="342900" indent="-342900" algn="l">
              <a:buFontTx/>
              <a:buChar char="-"/>
            </a:pPr>
            <a:r>
              <a:rPr lang="es-MX" dirty="0" smtClean="0"/>
              <a:t>FERNANDEZ BACA CAMERO ROY ANTHONY</a:t>
            </a:r>
          </a:p>
          <a:p>
            <a:pPr marL="342900" indent="-342900" algn="l">
              <a:buFontTx/>
              <a:buChar char="-"/>
            </a:pPr>
            <a:r>
              <a:rPr lang="es-MX" dirty="0" smtClean="0"/>
              <a:t>GUILLEN PAREDES RODRIGO ALONSO</a:t>
            </a:r>
          </a:p>
          <a:p>
            <a:pPr marL="342900" indent="-342900" algn="l">
              <a:buFontTx/>
              <a:buChar char="-"/>
            </a:pPr>
            <a:r>
              <a:rPr lang="es-MX" dirty="0" smtClean="0"/>
              <a:t>HUAYNA RODRIGUEZ ABIGAIL SARA</a:t>
            </a:r>
          </a:p>
          <a:p>
            <a:pPr marL="342900" indent="-342900" algn="l">
              <a:buFontTx/>
              <a:buChar char="-"/>
            </a:pPr>
            <a:r>
              <a:rPr lang="es-MX" dirty="0" smtClean="0"/>
              <a:t>PAUCA PANTIGOSO PAUL</a:t>
            </a:r>
          </a:p>
          <a:p>
            <a:pPr marL="342900" indent="-342900" algn="l">
              <a:buFontTx/>
              <a:buChar char="-"/>
            </a:pPr>
            <a:r>
              <a:rPr lang="es-MX" dirty="0" smtClean="0"/>
              <a:t>TAZA FLORES SONIA ROSSMERY</a:t>
            </a:r>
          </a:p>
          <a:p>
            <a:pPr marL="342900" indent="-342900" algn="l">
              <a:buFontTx/>
              <a:buChar char="-"/>
            </a:pPr>
            <a:r>
              <a:rPr lang="es-MX" dirty="0" smtClean="0"/>
              <a:t>VILCA APAZA CHRITIAN NICOLL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9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trón de fondo&#10;&#10;Descripción generada automáticamente">
            <a:extLst>
              <a:ext uri="{FF2B5EF4-FFF2-40B4-BE49-F238E27FC236}">
                <a16:creationId xmlns:a16="http://schemas.microsoft.com/office/drawing/2014/main" id="{AD3695C0-28A1-4226-915E-7F15C86ABB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1" r="9543"/>
          <a:stretch/>
        </p:blipFill>
        <p:spPr>
          <a:xfrm>
            <a:off x="10153650" y="0"/>
            <a:ext cx="2038350" cy="6858000"/>
          </a:xfrm>
          <a:prstGeom prst="rect">
            <a:avLst/>
          </a:prstGeom>
        </p:spPr>
      </p:pic>
      <p:sp>
        <p:nvSpPr>
          <p:cNvPr id="4" name="Diagrama de flujo: retraso 3">
            <a:extLst>
              <a:ext uri="{FF2B5EF4-FFF2-40B4-BE49-F238E27FC236}">
                <a16:creationId xmlns:a16="http://schemas.microsoft.com/office/drawing/2014/main" id="{FFFED421-D0B8-47AB-8B8C-66AAE4CADEAA}"/>
              </a:ext>
            </a:extLst>
          </p:cNvPr>
          <p:cNvSpPr/>
          <p:nvPr/>
        </p:nvSpPr>
        <p:spPr>
          <a:xfrm rot="16200000">
            <a:off x="7663325" y="-1383124"/>
            <a:ext cx="1438183" cy="5344357"/>
          </a:xfrm>
          <a:prstGeom prst="flowChartDela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7AD134-A593-42CF-B30C-D7DC1A05E0EF}"/>
              </a:ext>
            </a:extLst>
          </p:cNvPr>
          <p:cNvSpPr/>
          <p:nvPr/>
        </p:nvSpPr>
        <p:spPr>
          <a:xfrm>
            <a:off x="1793289" y="2263805"/>
            <a:ext cx="7688062" cy="420801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634A5A3-E96F-4655-A019-A6BEE46DD05D}"/>
              </a:ext>
            </a:extLst>
          </p:cNvPr>
          <p:cNvSpPr txBox="1"/>
          <p:nvPr/>
        </p:nvSpPr>
        <p:spPr>
          <a:xfrm>
            <a:off x="6611183" y="292964"/>
            <a:ext cx="463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iss Boom" panose="02000503000000000000" pitchFamily="50" charset="0"/>
              <a:ea typeface="+mn-ea"/>
              <a:cs typeface="+mn-cs"/>
            </a:endParaRPr>
          </a:p>
        </p:txBody>
      </p:sp>
      <p:pic>
        <p:nvPicPr>
          <p:cNvPr id="2050" name="Picture 2" descr="Una mujer joven con un gesto de estar sentado. personaje animado. | Vector  Premium">
            <a:extLst>
              <a:ext uri="{FF2B5EF4-FFF2-40B4-BE49-F238E27FC236}">
                <a16:creationId xmlns:a16="http://schemas.microsoft.com/office/drawing/2014/main" id="{E4A97B2A-5357-45F1-A12C-8D30F04E5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5783" y1="71565" x2="44089" y2="69808"/>
                        <a14:foregroundMark x1="44089" y1="69808" x2="47923" y2="7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1" y="3306284"/>
            <a:ext cx="3165537" cy="31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74A9633-7556-44CA-9012-A0BCB154D288}"/>
              </a:ext>
            </a:extLst>
          </p:cNvPr>
          <p:cNvSpPr txBox="1"/>
          <p:nvPr/>
        </p:nvSpPr>
        <p:spPr>
          <a:xfrm>
            <a:off x="6414763" y="993842"/>
            <a:ext cx="2601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ORIENTACION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CDB333-67AD-4E86-931D-4EA7996A654E}"/>
              </a:ext>
            </a:extLst>
          </p:cNvPr>
          <p:cNvSpPr txBox="1"/>
          <p:nvPr/>
        </p:nvSpPr>
        <p:spPr>
          <a:xfrm>
            <a:off x="2842878" y="2432025"/>
            <a:ext cx="48726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Servicio que se provee dentro de una organización.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 buena orientación al cliente interno mejora la productividad.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Una buena orientación al cliente interno mejora la productividad, reduce el ausentismo y facilita la orientación al cliente exterior.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EXTERNA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Modelos efectivos de procesos comerciales y de ventas.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Los distintos estilos comerciales efectivos y su implementación particular a la empresa.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Gestión del tiempo comercial.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Orientación al servicio y al cliente (satisfacción del cliente) en cuanto a tiempo y a calidad de respuesta.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argumentación efectiva y la creatividad ante las objeciones.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Como revertir la respuesta de los clientes difíciles.</a:t>
            </a:r>
            <a:endParaRPr kumimoji="0" lang="es-P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0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66E3B1A-6BC2-466F-BCB1-32646E7C602E}"/>
              </a:ext>
            </a:extLst>
          </p:cNvPr>
          <p:cNvSpPr/>
          <p:nvPr/>
        </p:nvSpPr>
        <p:spPr>
          <a:xfrm>
            <a:off x="479394" y="2139518"/>
            <a:ext cx="6232124" cy="43500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Definir un plan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Apoyo de la Alta Dirección</a:t>
            </a: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Crear un buen ambiente de trabajo</a:t>
            </a: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3E932FB-88BE-45A8-BE9D-9EFB14EC25F6}"/>
              </a:ext>
            </a:extLst>
          </p:cNvPr>
          <p:cNvSpPr/>
          <p:nvPr/>
        </p:nvSpPr>
        <p:spPr>
          <a:xfrm>
            <a:off x="7013359" y="2139517"/>
            <a:ext cx="3604334" cy="43500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Premiar a los empleados orientados al cliente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Selección y formación de personal</a:t>
            </a:r>
          </a:p>
        </p:txBody>
      </p:sp>
      <p:sp>
        <p:nvSpPr>
          <p:cNvPr id="4" name="Estrella: 5 puntas 3">
            <a:extLst>
              <a:ext uri="{FF2B5EF4-FFF2-40B4-BE49-F238E27FC236}">
                <a16:creationId xmlns:a16="http://schemas.microsoft.com/office/drawing/2014/main" id="{85424083-77C0-4D72-BEBD-0CB69B397BBB}"/>
              </a:ext>
            </a:extLst>
          </p:cNvPr>
          <p:cNvSpPr/>
          <p:nvPr/>
        </p:nvSpPr>
        <p:spPr>
          <a:xfrm>
            <a:off x="10107227" y="4598633"/>
            <a:ext cx="1020932" cy="870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36ED8A-296C-42B5-AB84-BAFAF7CAE44B}"/>
              </a:ext>
            </a:extLst>
          </p:cNvPr>
          <p:cNvSpPr txBox="1"/>
          <p:nvPr/>
        </p:nvSpPr>
        <p:spPr>
          <a:xfrm>
            <a:off x="838940" y="939188"/>
            <a:ext cx="9401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ESTRATEGIA DE ORIENTACION AL CLIENTE EFICAZ</a:t>
            </a:r>
            <a:endParaRPr kumimoji="0" lang="es-MX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9E5DC7E-3E9F-47B9-8368-9833D9A1DCE2}"/>
              </a:ext>
            </a:extLst>
          </p:cNvPr>
          <p:cNvSpPr/>
          <p:nvPr/>
        </p:nvSpPr>
        <p:spPr>
          <a:xfrm>
            <a:off x="479394" y="2139517"/>
            <a:ext cx="6232124" cy="43500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Definir un plan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Apoyo de la Alta Dirección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Crear un buen ambiente de trabajo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42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" y="962579"/>
            <a:ext cx="12192000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s-PE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VIRTUDES ASOCIADAS</a:t>
            </a:r>
            <a:endParaRPr kumimoji="0" lang="es-PE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492382" y="2198647"/>
            <a:ext cx="1996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HUMILDAD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PACIENCIA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CARIDAD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00510" y="2028070"/>
            <a:ext cx="224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AUTOCONOCIMIENTO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93895" y="2477147"/>
            <a:ext cx="256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ANALISIS DEL PROBLEMA 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49728" y="2906621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TOMA DE DECISIONES 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89461" y="3327194"/>
            <a:ext cx="16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PROACTIVIDAD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Conector recto de flecha 25"/>
          <p:cNvCxnSpPr>
            <a:endCxn id="4" idx="3"/>
          </p:cNvCxnSpPr>
          <p:nvPr/>
        </p:nvCxnSpPr>
        <p:spPr>
          <a:xfrm flipH="1" flipV="1">
            <a:off x="3048278" y="2212736"/>
            <a:ext cx="1621189" cy="19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3053975" y="2413819"/>
            <a:ext cx="1615492" cy="22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 flipV="1">
            <a:off x="3037877" y="2356168"/>
            <a:ext cx="1647688" cy="765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endCxn id="7" idx="3"/>
          </p:cNvCxnSpPr>
          <p:nvPr/>
        </p:nvCxnSpPr>
        <p:spPr>
          <a:xfrm flipH="1" flipV="1">
            <a:off x="3003531" y="3091287"/>
            <a:ext cx="1665936" cy="30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>
            <a:off x="2960602" y="3121977"/>
            <a:ext cx="1708867" cy="374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H="1" flipV="1">
            <a:off x="3053974" y="2716855"/>
            <a:ext cx="1615493" cy="1098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1535339" y="3735388"/>
            <a:ext cx="146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APRENDIZAJE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Conector recto de flecha 39"/>
          <p:cNvCxnSpPr/>
          <p:nvPr/>
        </p:nvCxnSpPr>
        <p:spPr>
          <a:xfrm flipH="1">
            <a:off x="2983439" y="2826719"/>
            <a:ext cx="1686029" cy="9415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endCxn id="38" idx="3"/>
          </p:cNvCxnSpPr>
          <p:nvPr/>
        </p:nvCxnSpPr>
        <p:spPr>
          <a:xfrm flipH="1">
            <a:off x="3003531" y="2404066"/>
            <a:ext cx="1665936" cy="151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679365" y="2083032"/>
            <a:ext cx="2766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SENSIBILIDAD INTERPERSONAL </a:t>
            </a:r>
            <a:endParaRPr kumimoji="0" lang="es-P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7686920" y="2356168"/>
            <a:ext cx="1177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DIRECCIÓN</a:t>
            </a:r>
            <a:endParaRPr kumimoji="0" lang="es-P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679365" y="2694375"/>
            <a:ext cx="193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TRABAJO EN EQUIPO</a:t>
            </a:r>
            <a:endParaRPr kumimoji="0" lang="es-P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7660823" y="3013922"/>
            <a:ext cx="1520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COMPROMISO</a:t>
            </a:r>
            <a:endParaRPr kumimoji="0" lang="es-P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Conector recto de flecha 49"/>
          <p:cNvCxnSpPr>
            <a:endCxn id="45" idx="1"/>
          </p:cNvCxnSpPr>
          <p:nvPr/>
        </p:nvCxnSpPr>
        <p:spPr>
          <a:xfrm flipV="1">
            <a:off x="6256386" y="2252309"/>
            <a:ext cx="1422979" cy="16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endCxn id="46" idx="1"/>
          </p:cNvCxnSpPr>
          <p:nvPr/>
        </p:nvCxnSpPr>
        <p:spPr>
          <a:xfrm>
            <a:off x="6272482" y="2422454"/>
            <a:ext cx="1414438" cy="10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endCxn id="47" idx="1"/>
          </p:cNvCxnSpPr>
          <p:nvPr/>
        </p:nvCxnSpPr>
        <p:spPr>
          <a:xfrm>
            <a:off x="6263446" y="2425572"/>
            <a:ext cx="1415919" cy="43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endCxn id="48" idx="1"/>
          </p:cNvCxnSpPr>
          <p:nvPr/>
        </p:nvCxnSpPr>
        <p:spPr>
          <a:xfrm>
            <a:off x="6272482" y="2426060"/>
            <a:ext cx="1388341" cy="75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endCxn id="45" idx="1"/>
          </p:cNvCxnSpPr>
          <p:nvPr/>
        </p:nvCxnSpPr>
        <p:spPr>
          <a:xfrm flipV="1">
            <a:off x="6256386" y="2252309"/>
            <a:ext cx="1422979" cy="5590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7693288" y="3331573"/>
            <a:ext cx="162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COMUNICACIÓN</a:t>
            </a:r>
            <a:endParaRPr kumimoji="0" lang="es-P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7693288" y="3636037"/>
            <a:ext cx="95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CARISMA</a:t>
            </a:r>
            <a:endParaRPr kumimoji="0" lang="es-P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3" name="Conector recto de flecha 62"/>
          <p:cNvCxnSpPr>
            <a:endCxn id="59" idx="1"/>
          </p:cNvCxnSpPr>
          <p:nvPr/>
        </p:nvCxnSpPr>
        <p:spPr>
          <a:xfrm>
            <a:off x="6237844" y="2809006"/>
            <a:ext cx="1455444" cy="6918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endCxn id="60" idx="1"/>
          </p:cNvCxnSpPr>
          <p:nvPr/>
        </p:nvCxnSpPr>
        <p:spPr>
          <a:xfrm>
            <a:off x="6244904" y="2811331"/>
            <a:ext cx="1448384" cy="993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endCxn id="47" idx="1"/>
          </p:cNvCxnSpPr>
          <p:nvPr/>
        </p:nvCxnSpPr>
        <p:spPr>
          <a:xfrm>
            <a:off x="6244902" y="2834807"/>
            <a:ext cx="1434463" cy="288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endCxn id="45" idx="1"/>
          </p:cNvCxnSpPr>
          <p:nvPr/>
        </p:nvCxnSpPr>
        <p:spPr>
          <a:xfrm flipV="1">
            <a:off x="6219302" y="2252309"/>
            <a:ext cx="1460063" cy="888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endCxn id="59" idx="1"/>
          </p:cNvCxnSpPr>
          <p:nvPr/>
        </p:nvCxnSpPr>
        <p:spPr>
          <a:xfrm>
            <a:off x="6219302" y="3143472"/>
            <a:ext cx="1473986" cy="357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endCxn id="46" idx="1"/>
          </p:cNvCxnSpPr>
          <p:nvPr/>
        </p:nvCxnSpPr>
        <p:spPr>
          <a:xfrm flipV="1">
            <a:off x="6235398" y="2525445"/>
            <a:ext cx="1451522" cy="605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endCxn id="47" idx="1"/>
          </p:cNvCxnSpPr>
          <p:nvPr/>
        </p:nvCxnSpPr>
        <p:spPr>
          <a:xfrm flipV="1">
            <a:off x="6235398" y="2863652"/>
            <a:ext cx="1443967" cy="279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3843" b="5188"/>
          <a:stretch/>
        </p:blipFill>
        <p:spPr>
          <a:xfrm>
            <a:off x="4347061" y="3103361"/>
            <a:ext cx="3167057" cy="3754640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14" b="100000" l="996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939" t="7085" b="7409"/>
          <a:stretch/>
        </p:blipFill>
        <p:spPr>
          <a:xfrm>
            <a:off x="8830727" y="3322161"/>
            <a:ext cx="3000189" cy="352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7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962579"/>
            <a:ext cx="12192000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s-PE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COMPORTAMIENTOS ASOCIADOS</a:t>
            </a:r>
            <a:endParaRPr kumimoji="0" lang="es-PE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54444" y="1807532"/>
            <a:ext cx="10083114" cy="4939257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Aborda las necesidades reales del cliente, con visión a largo plazo, ayudándole a plasmar sus necesidades y demandas.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Interactúa con sus clientes haciéndoles participes de un determinado nuevo diseño de producto o servicio.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Enfoca su actividad desde la óptica del cliente , dándole solución de manera adecuada a sus necesidades.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Mantiene la ética y la honestidad en cuanto al limite de las posibilidades que están a su alcance para poder resolver realmente las necesidades del cliente.</a:t>
            </a:r>
          </a:p>
        </p:txBody>
      </p:sp>
    </p:spTree>
    <p:extLst>
      <p:ext uri="{BB962C8B-B14F-4D97-AF65-F5344CB8AC3E}">
        <p14:creationId xmlns:p14="http://schemas.microsoft.com/office/powerpoint/2010/main" val="269715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811" y="2886892"/>
            <a:ext cx="4208022" cy="300445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7017" y="444137"/>
            <a:ext cx="11177055" cy="888274"/>
          </a:xfrm>
        </p:spPr>
        <p:txBody>
          <a:bodyPr>
            <a:normAutofit/>
          </a:bodyPr>
          <a:lstStyle/>
          <a:p>
            <a:pPr algn="l"/>
            <a:r>
              <a:rPr lang="es-PE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Claves para una buena orientación al cliente: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20" y="1515291"/>
            <a:ext cx="11072552" cy="4950823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PE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y fidelizar a los clientes </a:t>
            </a:r>
            <a:r>
              <a:rPr lang="es-PE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clave.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PE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Diferenciar a los distintos tipos de clientes.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PE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Inversión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P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Escuchar a nuestros clientes.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55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234" y="3174272"/>
            <a:ext cx="4619829" cy="27143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8457" y="404949"/>
            <a:ext cx="11129554" cy="1005840"/>
          </a:xfrm>
        </p:spPr>
        <p:txBody>
          <a:bodyPr>
            <a:normAutofit/>
          </a:bodyPr>
          <a:lstStyle/>
          <a:p>
            <a:pPr algn="l"/>
            <a:r>
              <a:rPr lang="es-PE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Claves para una buena orientación al cliente</a:t>
            </a:r>
            <a:r>
              <a:rPr lang="es-PE" sz="3600" b="1" dirty="0">
                <a:solidFill>
                  <a:schemeClr val="tx1"/>
                </a:solidFill>
              </a:rPr>
              <a:t>: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8457" y="1711234"/>
            <a:ext cx="11129554" cy="4467497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PE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Almacenamiento </a:t>
            </a:r>
            <a:r>
              <a:rPr lang="es-PE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la </a:t>
            </a:r>
            <a:r>
              <a:rPr lang="es-PE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PE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Definir la estrategia de la </a:t>
            </a:r>
            <a:r>
              <a:rPr lang="es-PE" sz="24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organización.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PE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 orientada al </a:t>
            </a:r>
            <a:r>
              <a:rPr lang="es-PE" sz="24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cliente.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s-PE" sz="2400" b="1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5190309"/>
          </a:xfrm>
        </p:spPr>
        <p:txBody>
          <a:bodyPr>
            <a:normAutofit/>
          </a:bodyPr>
          <a:lstStyle/>
          <a:p>
            <a:pPr algn="ctr"/>
            <a:r>
              <a:rPr lang="es-MX" sz="9600" b="1" dirty="0" smtClean="0"/>
              <a:t>GRACIAS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0886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1" y="458167"/>
            <a:ext cx="4597500" cy="1646302"/>
          </a:xfrm>
        </p:spPr>
        <p:txBody>
          <a:bodyPr/>
          <a:lstStyle/>
          <a:p>
            <a:r>
              <a:rPr lang="es-PE" dirty="0"/>
              <a:t>Creatividad e innovación</a:t>
            </a:r>
          </a:p>
        </p:txBody>
      </p:sp>
      <p:pic>
        <p:nvPicPr>
          <p:cNvPr id="1026" name="Picture 2" descr="Conoces la diferencia entre «Creatividad» e «Innovación»? – Dinngo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86" y="2339601"/>
            <a:ext cx="70485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34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é nos hace ser creativos? – LA REBELIÓN DEL TAL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¿Qué es creatividad?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11949"/>
            <a:ext cx="4952757" cy="5246051"/>
          </a:xfrm>
        </p:spPr>
        <p:txBody>
          <a:bodyPr>
            <a:normAutofit/>
          </a:bodyPr>
          <a:lstStyle/>
          <a:p>
            <a:r>
              <a:rPr lang="es-MX" dirty="0"/>
              <a:t>Nos referimos a creatividad cuando hablamos de procesos para generar nuevas ideas a través de una metodología mental para poder crear nuevos productos o servicios.</a:t>
            </a:r>
          </a:p>
          <a:p>
            <a:r>
              <a:rPr lang="es-MX" dirty="0"/>
              <a:t>La creatividad es parte innata del ser humano, así mismo nos ayuda a solucionar problemas y encontrar nuevas formas de realizar actividades.</a:t>
            </a:r>
          </a:p>
          <a:p>
            <a:r>
              <a:rPr lang="es-MX" dirty="0"/>
              <a:t>mejorar la capacidad de adaptarnos al entorno, desarrollar la comunicación, ayuda a salir de la misma rutina, ayuda a elevar la autoestima y combatir el estrés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999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ez tipos de innovación a tener en cuen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506686" y="1698171"/>
            <a:ext cx="7276011" cy="4258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8728" y="609600"/>
            <a:ext cx="4769877" cy="605246"/>
          </a:xfrm>
        </p:spPr>
        <p:txBody>
          <a:bodyPr>
            <a:normAutofit fontScale="90000"/>
          </a:bodyPr>
          <a:lstStyle/>
          <a:p>
            <a:r>
              <a:rPr lang="es-PE" dirty="0"/>
              <a:t>¿Qué es innovación?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30877" y="1716452"/>
            <a:ext cx="7212632" cy="4292462"/>
          </a:xfrm>
        </p:spPr>
        <p:txBody>
          <a:bodyPr>
            <a:noAutofit/>
          </a:bodyPr>
          <a:lstStyle/>
          <a:p>
            <a:r>
              <a:rPr lang="es-MX" sz="2400" dirty="0"/>
              <a:t>es la acción y efecto de innovar, es decir llevar a cabo la materialización de nuevas ideas en un producto o servicio ya existente o en su creación</a:t>
            </a:r>
          </a:p>
          <a:p>
            <a:r>
              <a:rPr lang="es-MX" sz="2400" dirty="0"/>
              <a:t>impulsa la transformación y el crecimiento de las empresas</a:t>
            </a:r>
          </a:p>
          <a:p>
            <a:r>
              <a:rPr lang="es-MX" sz="2400" dirty="0"/>
              <a:t>aprovecha los recursos de una manera mucho más eficiente, para poder obtener mayores beneficios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02020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5 razones de fracaso en procesos de Innovación Empresa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853" y="4390719"/>
            <a:ext cx="4295401" cy="208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3518" y="313508"/>
            <a:ext cx="6050036" cy="843722"/>
          </a:xfrm>
        </p:spPr>
        <p:txBody>
          <a:bodyPr/>
          <a:lstStyle/>
          <a:p>
            <a:r>
              <a:rPr lang="es-MX" b="1" dirty="0"/>
              <a:t>TIPOS DE INNOVACIONES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81392" y="1477865"/>
            <a:ext cx="4338802" cy="527877"/>
          </a:xfrm>
        </p:spPr>
        <p:txBody>
          <a:bodyPr/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innovación en productos y servicios</a:t>
            </a:r>
            <a:endParaRPr lang="es-P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81392" y="3814568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innovación en marketing</a:t>
            </a:r>
            <a:endParaRPr kumimoji="0" lang="es-PE" sz="2000" b="0" i="0" u="none" strike="noStrike" kern="1200" cap="none" spc="0" normalizeH="0" baseline="0" noProof="0" dirty="0">
              <a:ln>
                <a:noFill/>
              </a:ln>
              <a:solidFill>
                <a:srgbClr val="90C226">
                  <a:lumMod val="60000"/>
                  <a:lumOff val="4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100" name="Picture 4" descr="La innovación y la economía de los servicios | OpenMi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853" y="1682427"/>
            <a:ext cx="4295401" cy="21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texto 2"/>
          <p:cNvSpPr txBox="1">
            <a:spLocks/>
          </p:cNvSpPr>
          <p:nvPr/>
        </p:nvSpPr>
        <p:spPr>
          <a:xfrm>
            <a:off x="481391" y="2098369"/>
            <a:ext cx="5775717" cy="154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Introducción en el mercado de nuevos productos o servicios. Incluye alteraciones significativas en las especificaciones técnicas, en los componentes, en los materiales, la incorporación de software o en otras características funcionales.</a:t>
            </a:r>
            <a:endParaRPr kumimoji="0" lang="es-P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Marcador de texto 2"/>
          <p:cNvSpPr txBox="1">
            <a:spLocks/>
          </p:cNvSpPr>
          <p:nvPr/>
        </p:nvSpPr>
        <p:spPr>
          <a:xfrm>
            <a:off x="481391" y="4520975"/>
            <a:ext cx="5775716" cy="15503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 es la implementación de un nuevo método de comercialización que se caracteriza por importantes mejoras en el diseño del producto o en su envase, presentación o política de posicionamiento, promoción o precio, siempre que sea utilizado por primera vez por la empresa.</a:t>
            </a:r>
            <a:endParaRPr kumimoji="0" lang="es-P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86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3518" y="313508"/>
            <a:ext cx="6050036" cy="843722"/>
          </a:xfrm>
        </p:spPr>
        <p:txBody>
          <a:bodyPr/>
          <a:lstStyle/>
          <a:p>
            <a:r>
              <a:rPr lang="es-MX" b="1" dirty="0"/>
              <a:t>TIPOS DE INNOVACIONES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81392" y="1477865"/>
            <a:ext cx="4338802" cy="527877"/>
          </a:xfrm>
        </p:spPr>
        <p:txBody>
          <a:bodyPr/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innovación organizacional</a:t>
            </a:r>
            <a:endParaRPr lang="es-P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81392" y="3814568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innovación de procesos </a:t>
            </a:r>
            <a:endParaRPr kumimoji="0" lang="es-PE" sz="2000" b="0" i="0" u="none" strike="noStrike" kern="1200" cap="none" spc="0" normalizeH="0" baseline="0" noProof="0" dirty="0">
              <a:ln>
                <a:noFill/>
              </a:ln>
              <a:solidFill>
                <a:srgbClr val="90C226">
                  <a:lumMod val="60000"/>
                  <a:lumOff val="4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Marcador de texto 2"/>
          <p:cNvSpPr txBox="1">
            <a:spLocks/>
          </p:cNvSpPr>
          <p:nvPr/>
        </p:nvSpPr>
        <p:spPr>
          <a:xfrm>
            <a:off x="481391" y="2098369"/>
            <a:ext cx="5775717" cy="154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En concepto son las condiciones necesarias para que una empresa sea capaz de producir innovaciones y las condiciones necesarias para que una empresa sea capaz de producir innovaciones</a:t>
            </a:r>
            <a:endParaRPr kumimoji="0" lang="es-P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Marcador de texto 2"/>
          <p:cNvSpPr txBox="1">
            <a:spLocks/>
          </p:cNvSpPr>
          <p:nvPr/>
        </p:nvSpPr>
        <p:spPr>
          <a:xfrm>
            <a:off x="481391" y="4520975"/>
            <a:ext cx="5775716" cy="15503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 esta tecnología, muchos de estos procesos pueden realizarse en forma cooperativa, reduciendo el tiempo necesario para ejecutarlos y mejorando la calidad de los mismos. Así, la regla “la información sólo puede estar en un solo lugar en un momento dado” se vuelve obsoleta.</a:t>
            </a:r>
            <a:endParaRPr kumimoji="0" lang="es-P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124" name="Picture 4" descr="Innovación de procesos - Soloindustri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853" y="4183900"/>
            <a:ext cx="4295401" cy="21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Qué es la innovación organizativa y cómo desarrollar?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73" y="1682427"/>
            <a:ext cx="4278481" cy="212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67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63717"/>
            <a:ext cx="3854528" cy="1278466"/>
          </a:xfrm>
        </p:spPr>
        <p:txBody>
          <a:bodyPr>
            <a:normAutofit/>
          </a:bodyPr>
          <a:lstStyle/>
          <a:p>
            <a:r>
              <a:rPr lang="es-ES" sz="2800" dirty="0"/>
              <a:t>APP </a:t>
            </a:r>
            <a:r>
              <a:rPr lang="es-ES" sz="2800" dirty="0" err="1"/>
              <a:t>MiFinace</a:t>
            </a:r>
            <a:endParaRPr lang="es-PE" sz="2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77334" y="1942182"/>
            <a:ext cx="3854528" cy="3997441"/>
          </a:xfrm>
        </p:spPr>
        <p:txBody>
          <a:bodyPr>
            <a:normAutofit/>
          </a:bodyPr>
          <a:lstStyle/>
          <a:p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Aplicación para celular que presente información sobre las distintas entidades financieras.</a:t>
            </a:r>
          </a:p>
          <a:p>
            <a:r>
              <a:rPr lang="es-PE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la actualidad se puede encontrar una gran cantidad de entidades financieras que ofrecen ofertas para préstamos, pero al tener tantas opciones y tener tan poco tiempo de tomar una decisión y aparte no tener información a la palma de tu mano se hace tedioso no poder elegir la mejor opción en el mercado.</a:t>
            </a:r>
          </a:p>
          <a:p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99EF4F-3526-49A7-B14A-D46833DA73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188" y="514350"/>
            <a:ext cx="3344712" cy="55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2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ormación Innovación y Creatividad - IC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7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273872" y="836023"/>
            <a:ext cx="3311191" cy="713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CONCLUSION</a:t>
            </a:r>
            <a:endParaRPr kumimoji="0" lang="es-PE" sz="36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361404" y="1931509"/>
            <a:ext cx="7863840" cy="4558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 innovación trae como beneficios la reducción de tiempos y costos a mediano y largo plazo, mejoras de la productividad y calidad en los productos/ servicios, mejora la toma de decisiones trayendo consigo una mejor satisfacción en los clientes.</a:t>
            </a:r>
            <a:endParaRPr kumimoji="0" lang="es-P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8405946" y="3436420"/>
            <a:ext cx="3605351" cy="32657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Estimula y promueve la participación de los trabajadores y poder diferenciarse en el mercado.</a:t>
            </a:r>
            <a:endParaRPr kumimoji="0" lang="es-P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22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retraso 3">
            <a:extLst>
              <a:ext uri="{FF2B5EF4-FFF2-40B4-BE49-F238E27FC236}">
                <a16:creationId xmlns:a16="http://schemas.microsoft.com/office/drawing/2014/main" id="{2123B9CA-2E1D-432B-8853-81F16A259AD0}"/>
              </a:ext>
            </a:extLst>
          </p:cNvPr>
          <p:cNvSpPr/>
          <p:nvPr/>
        </p:nvSpPr>
        <p:spPr>
          <a:xfrm rot="16200000">
            <a:off x="5412418" y="-1482884"/>
            <a:ext cx="1367161" cy="5228948"/>
          </a:xfrm>
          <a:prstGeom prst="flowChartDelay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3B30E8-E61C-4F87-81CE-F3A0A4934FD3}"/>
              </a:ext>
            </a:extLst>
          </p:cNvPr>
          <p:cNvSpPr txBox="1"/>
          <p:nvPr/>
        </p:nvSpPr>
        <p:spPr>
          <a:xfrm>
            <a:off x="3927547" y="648460"/>
            <a:ext cx="49152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ORIENTACION AL CLIENTE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iss Boom" panose="02000503000000000000" pitchFamily="50" charset="0"/>
              <a:ea typeface="+mn-ea"/>
              <a:cs typeface="+mn-cs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0008751-B31F-4DFF-B626-0F2477AA31AE}"/>
              </a:ext>
            </a:extLst>
          </p:cNvPr>
          <p:cNvSpPr/>
          <p:nvPr/>
        </p:nvSpPr>
        <p:spPr>
          <a:xfrm>
            <a:off x="3629446" y="2435977"/>
            <a:ext cx="4562576" cy="13671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Visión de negocio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Actitud permanente que se encarga de satisfacer las necesidades de los clientes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ujer cuidadora de enfermería, mujer de dibujos animados está hablando, personaje  animado, mujer de negocios, niño png | Klipartz">
            <a:extLst>
              <a:ext uri="{FF2B5EF4-FFF2-40B4-BE49-F238E27FC236}">
                <a16:creationId xmlns:a16="http://schemas.microsoft.com/office/drawing/2014/main" id="{6CA2F788-2490-4395-8B78-4222956AF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40" b="89920" l="10000" r="90000">
                        <a14:foregroundMark x1="48090" y1="9120" x2="53632" y2="7165"/>
                        <a14:foregroundMark x1="57981" y1="8155" x2="55955" y2="11040"/>
                        <a14:foregroundMark x1="55955" y1="11040" x2="57416" y2="8640"/>
                        <a14:backgroundMark x1="54157" y1="5920" x2="62472" y2="4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86" y="2255637"/>
            <a:ext cx="5079507" cy="356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ágrima 6">
            <a:extLst>
              <a:ext uri="{FF2B5EF4-FFF2-40B4-BE49-F238E27FC236}">
                <a16:creationId xmlns:a16="http://schemas.microsoft.com/office/drawing/2014/main" id="{A53FA383-3204-4F59-80A1-3F1607EE576D}"/>
              </a:ext>
            </a:extLst>
          </p:cNvPr>
          <p:cNvSpPr/>
          <p:nvPr/>
        </p:nvSpPr>
        <p:spPr>
          <a:xfrm>
            <a:off x="2563707" y="2255637"/>
            <a:ext cx="372862" cy="360678"/>
          </a:xfrm>
          <a:prstGeom prst="teardrop">
            <a:avLst>
              <a:gd name="adj" fmla="val 1904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ágrima 8">
            <a:extLst>
              <a:ext uri="{FF2B5EF4-FFF2-40B4-BE49-F238E27FC236}">
                <a16:creationId xmlns:a16="http://schemas.microsoft.com/office/drawing/2014/main" id="{67EA5184-D4A3-45BE-85CB-8B9EBF3E3226}"/>
              </a:ext>
            </a:extLst>
          </p:cNvPr>
          <p:cNvSpPr/>
          <p:nvPr/>
        </p:nvSpPr>
        <p:spPr>
          <a:xfrm rot="2708203">
            <a:off x="2438330" y="1479907"/>
            <a:ext cx="372862" cy="367869"/>
          </a:xfrm>
          <a:prstGeom prst="teardrop">
            <a:avLst>
              <a:gd name="adj" fmla="val 1904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ágrima 9">
            <a:extLst>
              <a:ext uri="{FF2B5EF4-FFF2-40B4-BE49-F238E27FC236}">
                <a16:creationId xmlns:a16="http://schemas.microsoft.com/office/drawing/2014/main" id="{566067E1-23B8-4D70-8BFF-03EE55D716EA}"/>
              </a:ext>
            </a:extLst>
          </p:cNvPr>
          <p:cNvSpPr/>
          <p:nvPr/>
        </p:nvSpPr>
        <p:spPr>
          <a:xfrm rot="5400000">
            <a:off x="2727575" y="761225"/>
            <a:ext cx="372862" cy="367869"/>
          </a:xfrm>
          <a:prstGeom prst="teardrop">
            <a:avLst>
              <a:gd name="adj" fmla="val 1904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46B0444-A4E1-4F33-B802-876F041C8B3C}"/>
              </a:ext>
            </a:extLst>
          </p:cNvPr>
          <p:cNvSpPr/>
          <p:nvPr/>
        </p:nvSpPr>
        <p:spPr>
          <a:xfrm>
            <a:off x="3731742" y="3983479"/>
            <a:ext cx="5211842" cy="278057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 necesarios estos tres requisitos si queremos orientar a nuestro cliente: </a:t>
            </a:r>
            <a:endParaRPr kumimoji="0" lang="es-P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Conocer las cualidades de los productos y servicios del lugar donde trabajamos.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Detectar necesidades y las prioridades de los clientes.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P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Comunicar a los clientes los beneficios que le damos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637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0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6ECDC2BE-F72F-4BA6-BFC8-68CAB64AEC63}" vid="{3881E53B-E1BB-4672-B9AD-7D4A4BF4FD78}"/>
    </a:ext>
  </a:extLst>
</a:theme>
</file>

<file path=ppt/theme/theme11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6ECDC2BE-F72F-4BA6-BFC8-68CAB64AEC63}" vid="{3881E53B-E1BB-4672-B9AD-7D4A4BF4FD78}"/>
    </a:ext>
  </a:extLst>
</a:theme>
</file>

<file path=ppt/theme/theme12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6ECDC2BE-F72F-4BA6-BFC8-68CAB64AEC63}" vid="{3881E53B-E1BB-4672-B9AD-7D4A4BF4FD78}"/>
    </a:ext>
  </a:extLst>
</a:theme>
</file>

<file path=ppt/theme/theme13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6ECDC2BE-F72F-4BA6-BFC8-68CAB64AEC63}" vid="{3881E53B-E1BB-4672-B9AD-7D4A4BF4FD78}"/>
    </a:ext>
  </a:extLst>
</a:theme>
</file>

<file path=ppt/theme/theme14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6ECDC2BE-F72F-4BA6-BFC8-68CAB64AEC63}" vid="{3881E53B-E1BB-4672-B9AD-7D4A4BF4FD78}"/>
    </a:ext>
  </a:extLst>
</a:theme>
</file>

<file path=ppt/theme/theme15.xml><?xml version="1.0" encoding="utf-8"?>
<a:theme xmlns:a="http://schemas.openxmlformats.org/drawingml/2006/main" name="6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6ECDC2BE-F72F-4BA6-BFC8-68CAB64AEC63}" vid="{3881E53B-E1BB-4672-B9AD-7D4A4BF4FD78}"/>
    </a:ext>
  </a:extLst>
</a:theme>
</file>

<file path=ppt/theme/theme16.xml><?xml version="1.0" encoding="utf-8"?>
<a:theme xmlns:a="http://schemas.openxmlformats.org/drawingml/2006/main" name="7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6ECDC2BE-F72F-4BA6-BFC8-68CAB64AEC63}" vid="{3881E53B-E1BB-4672-B9AD-7D4A4BF4FD78}"/>
    </a:ext>
  </a:extLst>
</a:theme>
</file>

<file path=ppt/theme/theme1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2_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3_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4_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6.xml><?xml version="1.0" encoding="utf-8"?>
<a:theme xmlns:a="http://schemas.openxmlformats.org/drawingml/2006/main" name="5_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7.xml><?xml version="1.0" encoding="utf-8"?>
<a:theme xmlns:a="http://schemas.openxmlformats.org/drawingml/2006/main" name="6_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8.xml><?xml version="1.0" encoding="utf-8"?>
<a:theme xmlns:a="http://schemas.openxmlformats.org/drawingml/2006/main" name="7_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9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6ECDC2BE-F72F-4BA6-BFC8-68CAB64AEC63}" vid="{3881E53B-E1BB-4672-B9AD-7D4A4BF4FD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666</Words>
  <Application>Microsoft Office PowerPoint</Application>
  <PresentationFormat>Panorámica</PresentationFormat>
  <Paragraphs>92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16</vt:i4>
      </vt:variant>
      <vt:variant>
        <vt:lpstr>Títulos de diapositiva</vt:lpstr>
      </vt:variant>
      <vt:variant>
        <vt:i4>16</vt:i4>
      </vt:variant>
    </vt:vector>
  </HeadingPairs>
  <TitlesOfParts>
    <vt:vector size="41" baseType="lpstr">
      <vt:lpstr>Arial</vt:lpstr>
      <vt:lpstr>Calibri</vt:lpstr>
      <vt:lpstr>Calibri Light</vt:lpstr>
      <vt:lpstr>Kiss Boom</vt:lpstr>
      <vt:lpstr>Tahoma</vt:lpstr>
      <vt:lpstr>Times New Roman</vt:lpstr>
      <vt:lpstr>Trebuchet MS</vt:lpstr>
      <vt:lpstr>Wingdings</vt:lpstr>
      <vt:lpstr>Wingdings 3</vt:lpstr>
      <vt:lpstr>Faceta</vt:lpstr>
      <vt:lpstr>1_Faceta</vt:lpstr>
      <vt:lpstr>2_Faceta</vt:lpstr>
      <vt:lpstr>3_Faceta</vt:lpstr>
      <vt:lpstr>4_Faceta</vt:lpstr>
      <vt:lpstr>5_Faceta</vt:lpstr>
      <vt:lpstr>6_Faceta</vt:lpstr>
      <vt:lpstr>7_Faceta</vt:lpstr>
      <vt:lpstr>Tema de Office</vt:lpstr>
      <vt:lpstr>1_Tema de Office</vt:lpstr>
      <vt:lpstr>2_Tema de Office</vt:lpstr>
      <vt:lpstr>3_Tema de Office</vt:lpstr>
      <vt:lpstr>4_Tema de Office</vt:lpstr>
      <vt:lpstr>5_Tema de Office</vt:lpstr>
      <vt:lpstr>6_Tema de Office</vt:lpstr>
      <vt:lpstr>7_Tema de Office</vt:lpstr>
      <vt:lpstr>GRUPO 4 </vt:lpstr>
      <vt:lpstr>Creatividad e innovación</vt:lpstr>
      <vt:lpstr>¿Qué es creatividad?</vt:lpstr>
      <vt:lpstr>¿Qué es innovación?</vt:lpstr>
      <vt:lpstr>TIPOS DE INNOVACIONES</vt:lpstr>
      <vt:lpstr>TIPOS DE INNOVACIONES</vt:lpstr>
      <vt:lpstr>APP MiFinace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Claves para una buena orientación al cliente:</vt:lpstr>
      <vt:lpstr>Claves para una buena orientación al cliente: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4</dc:title>
  <dc:creator>User</dc:creator>
  <cp:lastModifiedBy>User</cp:lastModifiedBy>
  <cp:revision>2</cp:revision>
  <dcterms:created xsi:type="dcterms:W3CDTF">2021-06-07T13:07:30Z</dcterms:created>
  <dcterms:modified xsi:type="dcterms:W3CDTF">2021-06-07T13:11:28Z</dcterms:modified>
</cp:coreProperties>
</file>