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25313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334626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4884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2678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122174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5761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15537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147412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125199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98846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2BCA13-DF22-4880-8882-BCC7D80D1019}" type="datetimeFigureOut">
              <a:rPr lang="es-PE" smtClean="0"/>
              <a:t>4/12/2018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7AA139CE-AC05-4A19-B049-682EABE4F481}" type="slidenum">
              <a:rPr lang="es-PE" smtClean="0"/>
              <a:t>‹Nº›</a:t>
            </a:fld>
            <a:endParaRPr lang="es-PE"/>
          </a:p>
        </p:txBody>
      </p:sp>
    </p:spTree>
    <p:extLst>
      <p:ext uri="{BB962C8B-B14F-4D97-AF65-F5344CB8AC3E}">
        <p14:creationId xmlns:p14="http://schemas.microsoft.com/office/powerpoint/2010/main" val="414955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BCA13-DF22-4880-8882-BCC7D80D1019}" type="datetimeFigureOut">
              <a:rPr lang="es-PE" smtClean="0"/>
              <a:t>4/12/2018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139CE-AC05-4A19-B049-682EABE4F481}" type="slidenum">
              <a:rPr lang="es-PE" smtClean="0"/>
              <a:t>‹Nº›</a:t>
            </a:fld>
            <a:endParaRPr lang="es-PE"/>
          </a:p>
        </p:txBody>
      </p:sp>
    </p:spTree>
    <p:extLst>
      <p:ext uri="{BB962C8B-B14F-4D97-AF65-F5344CB8AC3E}">
        <p14:creationId xmlns:p14="http://schemas.microsoft.com/office/powerpoint/2010/main" val="3423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err="1" smtClean="0"/>
              <a:t>Ingenieria</a:t>
            </a:r>
            <a:r>
              <a:rPr lang="es-PE" dirty="0" smtClean="0"/>
              <a:t> de Software</a:t>
            </a:r>
            <a:endParaRPr lang="es-PE" dirty="0"/>
          </a:p>
        </p:txBody>
      </p:sp>
      <p:sp>
        <p:nvSpPr>
          <p:cNvPr id="3" name="2 Subtítulo"/>
          <p:cNvSpPr>
            <a:spLocks noGrp="1"/>
          </p:cNvSpPr>
          <p:nvPr>
            <p:ph type="subTitle" idx="1"/>
          </p:nvPr>
        </p:nvSpPr>
        <p:spPr/>
        <p:txBody>
          <a:bodyPr/>
          <a:lstStyle/>
          <a:p>
            <a:endParaRPr lang="es-PE"/>
          </a:p>
        </p:txBody>
      </p:sp>
    </p:spTree>
    <p:extLst>
      <p:ext uri="{BB962C8B-B14F-4D97-AF65-F5344CB8AC3E}">
        <p14:creationId xmlns:p14="http://schemas.microsoft.com/office/powerpoint/2010/main" val="345745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Rational</a:t>
            </a:r>
            <a:r>
              <a:rPr lang="es-PE" dirty="0" smtClean="0"/>
              <a:t> </a:t>
            </a:r>
            <a:r>
              <a:rPr lang="es-PE" dirty="0" err="1" smtClean="0"/>
              <a:t>Unified</a:t>
            </a:r>
            <a:r>
              <a:rPr lang="es-PE" dirty="0" smtClean="0"/>
              <a:t> </a:t>
            </a:r>
            <a:r>
              <a:rPr lang="es-PE" dirty="0" err="1" smtClean="0"/>
              <a:t>Process</a:t>
            </a:r>
            <a:r>
              <a:rPr lang="es-PE" dirty="0" smtClean="0"/>
              <a:t> (RUP) </a:t>
            </a:r>
            <a:endParaRPr lang="es-PE" dirty="0"/>
          </a:p>
        </p:txBody>
      </p:sp>
      <p:sp>
        <p:nvSpPr>
          <p:cNvPr id="3" name="2 Marcador de contenido"/>
          <p:cNvSpPr>
            <a:spLocks noGrp="1"/>
          </p:cNvSpPr>
          <p:nvPr>
            <p:ph idx="1"/>
          </p:nvPr>
        </p:nvSpPr>
        <p:spPr/>
        <p:txBody>
          <a:bodyPr>
            <a:normAutofit lnSpcReduction="10000"/>
          </a:bodyPr>
          <a:lstStyle/>
          <a:p>
            <a:r>
              <a:rPr lang="es-PE" dirty="0" smtClean="0"/>
              <a:t>Características esenciales </a:t>
            </a:r>
          </a:p>
          <a:p>
            <a:r>
              <a:rPr lang="es-PE" dirty="0" smtClean="0"/>
              <a:t>Proceso dirigido por Casos de Uso </a:t>
            </a:r>
          </a:p>
          <a:p>
            <a:pPr marL="457200" lvl="1" indent="0" algn="just">
              <a:buNone/>
            </a:pPr>
            <a:r>
              <a:rPr lang="es-ES" dirty="0" smtClean="0"/>
              <a:t>Los Casos de Uso son una técnica de captura de requisitos que fuerza a pensar en términos de importancia para el usuario y no sólo en términos de funciones que seria bueno contemplar. Se define un Caso de Uso como un fragmento de funcionalidad del sistema que proporciona al usuario un valor añadido. Los Casos de Uso representan los requisitos funcionales del sistema. </a:t>
            </a:r>
            <a:endParaRPr lang="es-PE" dirty="0"/>
          </a:p>
        </p:txBody>
      </p:sp>
    </p:spTree>
    <p:extLst>
      <p:ext uri="{BB962C8B-B14F-4D97-AF65-F5344CB8AC3E}">
        <p14:creationId xmlns:p14="http://schemas.microsoft.com/office/powerpoint/2010/main" val="295645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Rational</a:t>
            </a:r>
            <a:r>
              <a:rPr lang="es-PE" dirty="0" smtClean="0"/>
              <a:t> </a:t>
            </a:r>
            <a:r>
              <a:rPr lang="es-PE" dirty="0" err="1" smtClean="0"/>
              <a:t>Unified</a:t>
            </a:r>
            <a:r>
              <a:rPr lang="es-PE" dirty="0" smtClean="0"/>
              <a:t> </a:t>
            </a:r>
            <a:r>
              <a:rPr lang="es-PE" dirty="0" err="1" smtClean="0"/>
              <a:t>Process</a:t>
            </a:r>
            <a:r>
              <a:rPr lang="es-PE" dirty="0" smtClean="0"/>
              <a:t> (RUP) </a:t>
            </a:r>
            <a:endParaRPr lang="es-PE" dirty="0"/>
          </a:p>
        </p:txBody>
      </p:sp>
      <p:sp>
        <p:nvSpPr>
          <p:cNvPr id="3" name="2 Marcador de contenido"/>
          <p:cNvSpPr>
            <a:spLocks noGrp="1"/>
          </p:cNvSpPr>
          <p:nvPr>
            <p:ph idx="1"/>
          </p:nvPr>
        </p:nvSpPr>
        <p:spPr/>
        <p:txBody>
          <a:bodyPr/>
          <a:lstStyle/>
          <a:p>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46178"/>
            <a:ext cx="8319971" cy="28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4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Rational</a:t>
            </a:r>
            <a:r>
              <a:rPr lang="es-PE" dirty="0" smtClean="0"/>
              <a:t> </a:t>
            </a:r>
            <a:r>
              <a:rPr lang="es-PE" dirty="0" err="1" smtClean="0"/>
              <a:t>Unified</a:t>
            </a:r>
            <a:r>
              <a:rPr lang="es-PE" dirty="0" smtClean="0"/>
              <a:t> </a:t>
            </a:r>
            <a:r>
              <a:rPr lang="es-PE" dirty="0" err="1" smtClean="0"/>
              <a:t>Process</a:t>
            </a:r>
            <a:r>
              <a:rPr lang="es-PE" dirty="0" smtClean="0"/>
              <a:t> (RUP) </a:t>
            </a:r>
            <a:endParaRPr lang="es-PE" dirty="0"/>
          </a:p>
        </p:txBody>
      </p:sp>
      <p:sp>
        <p:nvSpPr>
          <p:cNvPr id="3" name="2 Marcador de contenido"/>
          <p:cNvSpPr>
            <a:spLocks noGrp="1"/>
          </p:cNvSpPr>
          <p:nvPr>
            <p:ph idx="1"/>
          </p:nvPr>
        </p:nvSpPr>
        <p:spPr/>
        <p:txBody>
          <a:bodyPr/>
          <a:lstStyle/>
          <a:p>
            <a:r>
              <a:rPr lang="es-ES" dirty="0" smtClean="0"/>
              <a:t>Proceso centrado en la arquitectura </a:t>
            </a:r>
          </a:p>
          <a:p>
            <a:pPr marL="457200" lvl="1" indent="0" algn="just">
              <a:buNone/>
            </a:pPr>
            <a:r>
              <a:rPr lang="es-ES" dirty="0" smtClean="0"/>
              <a:t>La arquitectura de un sistema es la organización o estructura de sus partes más relevantes, lo que permite tener una visión común entre todos los involucrados (desarrolladores y usuarios) y una perspectiva clara del sistema completo, necesaria para controlar el desarrollo </a:t>
            </a:r>
            <a:endParaRPr lang="es-PE" dirty="0"/>
          </a:p>
        </p:txBody>
      </p:sp>
    </p:spTree>
    <p:extLst>
      <p:ext uri="{BB962C8B-B14F-4D97-AF65-F5344CB8AC3E}">
        <p14:creationId xmlns:p14="http://schemas.microsoft.com/office/powerpoint/2010/main" val="325584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Rational</a:t>
            </a:r>
            <a:r>
              <a:rPr lang="es-PE" dirty="0" smtClean="0"/>
              <a:t> </a:t>
            </a:r>
            <a:r>
              <a:rPr lang="es-PE" dirty="0" err="1" smtClean="0"/>
              <a:t>Unified</a:t>
            </a:r>
            <a:r>
              <a:rPr lang="es-PE" dirty="0" smtClean="0"/>
              <a:t> </a:t>
            </a:r>
            <a:r>
              <a:rPr lang="es-PE" dirty="0" err="1" smtClean="0"/>
              <a:t>Process</a:t>
            </a:r>
            <a:r>
              <a:rPr lang="es-PE" dirty="0" smtClean="0"/>
              <a:t> (RUP) </a:t>
            </a:r>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515" y="1600200"/>
            <a:ext cx="7572969" cy="4525963"/>
          </a:xfrm>
        </p:spPr>
      </p:pic>
    </p:spTree>
    <p:extLst>
      <p:ext uri="{BB962C8B-B14F-4D97-AF65-F5344CB8AC3E}">
        <p14:creationId xmlns:p14="http://schemas.microsoft.com/office/powerpoint/2010/main" val="251241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err="1"/>
              <a:t>Rational</a:t>
            </a:r>
            <a:r>
              <a:rPr lang="es-PE" dirty="0"/>
              <a:t> </a:t>
            </a:r>
            <a:r>
              <a:rPr lang="es-PE" dirty="0" err="1"/>
              <a:t>Unified</a:t>
            </a:r>
            <a:r>
              <a:rPr lang="es-PE" dirty="0"/>
              <a:t> </a:t>
            </a:r>
            <a:r>
              <a:rPr lang="es-PE" dirty="0" err="1" smtClean="0"/>
              <a:t>Process</a:t>
            </a:r>
            <a:r>
              <a:rPr lang="es-PE" dirty="0" smtClean="0"/>
              <a:t> </a:t>
            </a:r>
            <a:r>
              <a:rPr lang="es-PE" dirty="0"/>
              <a:t>(RUP) </a:t>
            </a:r>
            <a:r>
              <a:rPr lang="es-PE" dirty="0" smtClean="0"/>
              <a:t/>
            </a:r>
            <a:br>
              <a:rPr lang="es-PE" dirty="0" smtClean="0"/>
            </a:br>
            <a:r>
              <a:rPr lang="es-PE" dirty="0" smtClean="0"/>
              <a:t>Fases</a:t>
            </a:r>
            <a:endParaRPr lang="es-PE" dirty="0"/>
          </a:p>
        </p:txBody>
      </p:sp>
      <p:sp>
        <p:nvSpPr>
          <p:cNvPr id="3" name="2 Marcador de contenido"/>
          <p:cNvSpPr>
            <a:spLocks noGrp="1"/>
          </p:cNvSpPr>
          <p:nvPr>
            <p:ph idx="1"/>
          </p:nvPr>
        </p:nvSpPr>
        <p:spPr/>
        <p:txBody>
          <a:bodyPr>
            <a:normAutofit fontScale="70000" lnSpcReduction="20000"/>
          </a:bodyPr>
          <a:lstStyle/>
          <a:p>
            <a:pPr algn="just"/>
            <a:r>
              <a:rPr lang="es-PE" b="1" dirty="0" smtClean="0"/>
              <a:t>Inicio</a:t>
            </a:r>
            <a:r>
              <a:rPr lang="es-PE" dirty="0" smtClean="0"/>
              <a:t> </a:t>
            </a:r>
            <a:r>
              <a:rPr lang="es-PE" dirty="0"/>
              <a:t>Durante la fase de inicio se define el modelo del negocio y el alcance del proyecto. Se identifican todos los actores y Casos de Uso, y se diseñan los Casos de Uso más esenciales (aproximadamente el 20% del modelo completo). Se desarrolla, un plan de negocio para determinar que recursos deben ser asignados al proyecto. </a:t>
            </a:r>
            <a:endParaRPr lang="es-PE" dirty="0" smtClean="0"/>
          </a:p>
          <a:p>
            <a:pPr algn="just"/>
            <a:endParaRPr lang="es-PE" dirty="0" smtClean="0"/>
          </a:p>
          <a:p>
            <a:pPr algn="just"/>
            <a:r>
              <a:rPr lang="es-PE" b="1" dirty="0" smtClean="0"/>
              <a:t>Elaboración</a:t>
            </a:r>
            <a:r>
              <a:rPr lang="es-PE" dirty="0" smtClean="0"/>
              <a:t> </a:t>
            </a:r>
            <a:r>
              <a:rPr lang="es-PE" dirty="0"/>
              <a:t>El propósito de la fase de elaboración es analizar el dominio del problema, establecer los cimientos de la arquitectura, desarrollar el plan del proyecto y eliminar los mayores riesgos.  En esta fase se construye un prototipo de la arquitectura, que debe evolucionar en iteraciones sucesivas hasta convertirse en el sistema final. Este prototipo debe contener los Casos de Uso críticos identificados en la fase de inicio. También debe demostrarse que se han evitado los riesgos más graves.  </a:t>
            </a:r>
            <a:endParaRPr lang="es-PE" dirty="0" smtClean="0"/>
          </a:p>
        </p:txBody>
      </p:sp>
    </p:spTree>
    <p:extLst>
      <p:ext uri="{BB962C8B-B14F-4D97-AF65-F5344CB8AC3E}">
        <p14:creationId xmlns:p14="http://schemas.microsoft.com/office/powerpoint/2010/main" val="349257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err="1"/>
              <a:t>Rational</a:t>
            </a:r>
            <a:r>
              <a:rPr lang="es-PE" dirty="0"/>
              <a:t> </a:t>
            </a:r>
            <a:r>
              <a:rPr lang="es-PE" dirty="0" err="1"/>
              <a:t>Unified</a:t>
            </a:r>
            <a:r>
              <a:rPr lang="es-PE" dirty="0"/>
              <a:t> </a:t>
            </a:r>
            <a:r>
              <a:rPr lang="es-PE" dirty="0" err="1" smtClean="0"/>
              <a:t>Process</a:t>
            </a:r>
            <a:r>
              <a:rPr lang="es-PE" dirty="0" smtClean="0"/>
              <a:t> </a:t>
            </a:r>
            <a:r>
              <a:rPr lang="es-PE" dirty="0"/>
              <a:t>(RUP) </a:t>
            </a:r>
            <a:r>
              <a:rPr lang="es-PE" dirty="0" smtClean="0"/>
              <a:t/>
            </a:r>
            <a:br>
              <a:rPr lang="es-PE" dirty="0" smtClean="0"/>
            </a:br>
            <a:r>
              <a:rPr lang="es-PE" dirty="0" smtClean="0"/>
              <a:t>Fases</a:t>
            </a:r>
            <a:endParaRPr lang="es-PE" dirty="0"/>
          </a:p>
        </p:txBody>
      </p:sp>
      <p:sp>
        <p:nvSpPr>
          <p:cNvPr id="3" name="2 Marcador de contenido"/>
          <p:cNvSpPr>
            <a:spLocks noGrp="1"/>
          </p:cNvSpPr>
          <p:nvPr>
            <p:ph idx="1"/>
          </p:nvPr>
        </p:nvSpPr>
        <p:spPr/>
        <p:txBody>
          <a:bodyPr>
            <a:normAutofit fontScale="77500" lnSpcReduction="20000"/>
          </a:bodyPr>
          <a:lstStyle/>
          <a:p>
            <a:pPr algn="just"/>
            <a:r>
              <a:rPr lang="es-PE" b="1" dirty="0" smtClean="0"/>
              <a:t>Construcción</a:t>
            </a:r>
            <a:r>
              <a:rPr lang="es-PE" dirty="0" smtClean="0"/>
              <a:t> </a:t>
            </a:r>
            <a:r>
              <a:rPr lang="es-PE" dirty="0"/>
              <a:t>La finalidad principal de esta fase es alcanzar la capacidad operacional del producto de forma incremental a través de las sucesivas iteraciones. Durante esta fase todos los componentes, características y requisitos deben ser implementados, integrados y probados en su totalidad, obteniendo una versión aceptable del producto. </a:t>
            </a:r>
            <a:endParaRPr lang="es-PE" dirty="0" smtClean="0"/>
          </a:p>
          <a:p>
            <a:pPr algn="just"/>
            <a:r>
              <a:rPr lang="es-PE" b="1" dirty="0" smtClean="0"/>
              <a:t>Transición</a:t>
            </a:r>
            <a:r>
              <a:rPr lang="es-PE" dirty="0" smtClean="0"/>
              <a:t> </a:t>
            </a:r>
            <a:r>
              <a:rPr lang="es-PE" dirty="0"/>
              <a:t>La finalidad de la fase de transición es poner el producto en manos de los usuarios finales, para lo que se requiere desarrollar nuevas versiones actualizadas del producto, completar la documentación, entrenar al usuario en el manejo del producto, y en general tareas relacionadas con el ajuste, configuración, instalación y facilidad de uso del producto. </a:t>
            </a:r>
            <a:endParaRPr lang="es-PE" dirty="0"/>
          </a:p>
        </p:txBody>
      </p:sp>
    </p:spTree>
    <p:extLst>
      <p:ext uri="{BB962C8B-B14F-4D97-AF65-F5344CB8AC3E}">
        <p14:creationId xmlns:p14="http://schemas.microsoft.com/office/powerpoint/2010/main" val="245298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GESTION DE PROYECTOS DE SOFTWARE</a:t>
            </a:r>
          </a:p>
        </p:txBody>
      </p:sp>
      <p:sp>
        <p:nvSpPr>
          <p:cNvPr id="3" name="Marcador de contenido 2"/>
          <p:cNvSpPr>
            <a:spLocks noGrp="1"/>
          </p:cNvSpPr>
          <p:nvPr>
            <p:ph idx="1"/>
          </p:nvPr>
        </p:nvSpPr>
        <p:spPr/>
        <p:txBody>
          <a:bodyPr>
            <a:normAutofit fontScale="85000" lnSpcReduction="10000"/>
          </a:bodyPr>
          <a:lstStyle/>
          <a:p>
            <a:pPr marL="0" indent="0" algn="just">
              <a:buNone/>
            </a:pPr>
            <a:r>
              <a:rPr lang="es-PE" dirty="0"/>
              <a:t>En la realización de cualquier proyecto de desarrollo de software, el director del proyecto tiene una importancia vital ya que será responsable de que el proyecto se encamine adecuadamente encargándose así de proveer del personal necesario, y de tomar las decisiones que ayuden a que el proyecto cumpla con los objetivos propuestos. Es por esta razón que es muy importante que quien se encargue de la dirección del proyecto este familiarizado con la gestión de proyectos y todas las técnicas y herramientas que la componen, y que le facilitarán su labor al trabajar en un proyecto. </a:t>
            </a:r>
          </a:p>
        </p:txBody>
      </p:sp>
    </p:spTree>
    <p:extLst>
      <p:ext uri="{BB962C8B-B14F-4D97-AF65-F5344CB8AC3E}">
        <p14:creationId xmlns:p14="http://schemas.microsoft.com/office/powerpoint/2010/main" val="22220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¿Qué es un Proyecto? </a:t>
            </a:r>
          </a:p>
        </p:txBody>
      </p:sp>
      <p:sp>
        <p:nvSpPr>
          <p:cNvPr id="3" name="Marcador de contenido 2"/>
          <p:cNvSpPr>
            <a:spLocks noGrp="1"/>
          </p:cNvSpPr>
          <p:nvPr>
            <p:ph idx="1"/>
          </p:nvPr>
        </p:nvSpPr>
        <p:spPr/>
        <p:txBody>
          <a:bodyPr>
            <a:normAutofit fontScale="92500" lnSpcReduction="20000"/>
          </a:bodyPr>
          <a:lstStyle/>
          <a:p>
            <a:pPr marL="0" indent="0" algn="just">
              <a:buNone/>
            </a:pPr>
            <a:r>
              <a:rPr lang="es-PE" dirty="0"/>
              <a:t>Un proyecto es una empresa temporal que se asume con el fin de crear un producto o servicio único.  Temporal quiere decir que cada proyecto tiene un comienzo y un término definitivos.  Único quiere decir que el producto o servicio es distintivamente diferente de todos los demás productos o servicios. Para muchas organizaciones, los proyectos son una forma de responder a aquellas solicitudes que no se pueden abordar dentro de los límites operacionales normales de la organización. </a:t>
            </a:r>
          </a:p>
        </p:txBody>
      </p:sp>
    </p:spTree>
    <p:extLst>
      <p:ext uri="{BB962C8B-B14F-4D97-AF65-F5344CB8AC3E}">
        <p14:creationId xmlns:p14="http://schemas.microsoft.com/office/powerpoint/2010/main" val="220188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Las Áreas de Conocimiento de la Gestión de Proyectos </a:t>
            </a:r>
          </a:p>
        </p:txBody>
      </p:sp>
      <p:sp>
        <p:nvSpPr>
          <p:cNvPr id="3" name="Marcador de contenido 2"/>
          <p:cNvSpPr>
            <a:spLocks noGrp="1"/>
          </p:cNvSpPr>
          <p:nvPr>
            <p:ph idx="1"/>
          </p:nvPr>
        </p:nvSpPr>
        <p:spPr/>
        <p:txBody>
          <a:bodyPr>
            <a:normAutofit fontScale="92500" lnSpcReduction="20000"/>
          </a:bodyPr>
          <a:lstStyle/>
          <a:p>
            <a:r>
              <a:rPr lang="es-PE" dirty="0"/>
              <a:t>Gestión de Integración de </a:t>
            </a:r>
            <a:r>
              <a:rPr lang="es-PE" dirty="0" smtClean="0"/>
              <a:t>Proyectos</a:t>
            </a:r>
          </a:p>
          <a:p>
            <a:r>
              <a:rPr lang="es-PE" dirty="0"/>
              <a:t>Gestión del Alcance del </a:t>
            </a:r>
            <a:r>
              <a:rPr lang="es-PE" dirty="0" smtClean="0"/>
              <a:t>Proyecto</a:t>
            </a:r>
          </a:p>
          <a:p>
            <a:r>
              <a:rPr lang="es-PE" dirty="0" smtClean="0"/>
              <a:t>Gestión </a:t>
            </a:r>
            <a:r>
              <a:rPr lang="es-PE" dirty="0"/>
              <a:t>de Duración (Tiempo) del </a:t>
            </a:r>
            <a:r>
              <a:rPr lang="es-PE" dirty="0" err="1" smtClean="0"/>
              <a:t>Proyect</a:t>
            </a:r>
            <a:endParaRPr lang="es-PE" dirty="0" smtClean="0"/>
          </a:p>
          <a:p>
            <a:r>
              <a:rPr lang="es-PE" dirty="0" smtClean="0"/>
              <a:t>Gestión </a:t>
            </a:r>
            <a:r>
              <a:rPr lang="es-PE" dirty="0"/>
              <a:t>de Costos del </a:t>
            </a:r>
            <a:r>
              <a:rPr lang="es-PE" dirty="0" smtClean="0"/>
              <a:t>Proyecto</a:t>
            </a:r>
          </a:p>
          <a:p>
            <a:r>
              <a:rPr lang="es-PE" dirty="0"/>
              <a:t>Gestión de Calidad del </a:t>
            </a:r>
            <a:r>
              <a:rPr lang="es-PE" dirty="0" smtClean="0"/>
              <a:t>Proyecto</a:t>
            </a:r>
          </a:p>
          <a:p>
            <a:r>
              <a:rPr lang="es-PE" dirty="0"/>
              <a:t>Gestión de Recursos Humanos del </a:t>
            </a:r>
            <a:r>
              <a:rPr lang="es-PE" dirty="0" smtClean="0"/>
              <a:t>Proyecto</a:t>
            </a:r>
          </a:p>
          <a:p>
            <a:r>
              <a:rPr lang="es-PE" dirty="0"/>
              <a:t>Gestión de Comunicaciones del </a:t>
            </a:r>
            <a:r>
              <a:rPr lang="es-PE" dirty="0" smtClean="0"/>
              <a:t>Proyecto</a:t>
            </a:r>
          </a:p>
          <a:p>
            <a:r>
              <a:rPr lang="es-PE" dirty="0" smtClean="0"/>
              <a:t>Gestión </a:t>
            </a:r>
            <a:r>
              <a:rPr lang="es-PE" dirty="0"/>
              <a:t>de Riesgos del </a:t>
            </a:r>
            <a:r>
              <a:rPr lang="es-PE" dirty="0" smtClean="0"/>
              <a:t>Proyecto</a:t>
            </a:r>
          </a:p>
          <a:p>
            <a:r>
              <a:rPr lang="es-PE" dirty="0" smtClean="0"/>
              <a:t>Gestión </a:t>
            </a:r>
            <a:r>
              <a:rPr lang="es-PE" dirty="0"/>
              <a:t>de Abastecimiento de Proyectos</a:t>
            </a:r>
          </a:p>
        </p:txBody>
      </p:sp>
    </p:spTree>
    <p:extLst>
      <p:ext uri="{BB962C8B-B14F-4D97-AF65-F5344CB8AC3E}">
        <p14:creationId xmlns:p14="http://schemas.microsoft.com/office/powerpoint/2010/main" val="17284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 ¿Qué es la gestión de proyectos de software? </a:t>
            </a:r>
          </a:p>
        </p:txBody>
      </p:sp>
      <p:sp>
        <p:nvSpPr>
          <p:cNvPr id="3" name="Marcador de contenido 2"/>
          <p:cNvSpPr>
            <a:spLocks noGrp="1"/>
          </p:cNvSpPr>
          <p:nvPr>
            <p:ph idx="1"/>
          </p:nvPr>
        </p:nvSpPr>
        <p:spPr/>
        <p:txBody>
          <a:bodyPr>
            <a:normAutofit fontScale="85000" lnSpcReduction="10000"/>
          </a:bodyPr>
          <a:lstStyle/>
          <a:p>
            <a:pPr marL="0" indent="0" algn="just">
              <a:buNone/>
            </a:pPr>
            <a:r>
              <a:rPr lang="es-PE" dirty="0"/>
              <a:t>La gestión de proyectos es el proceso por el cual se planifica, dirige y controla el desarrollo de un sistema aceptable con un costo mínimo y dentro de un período de tiempo especifico.  La gestión de proyectos involucra la aplicación del conocimiento, habilidades, herramientas y técnicas a las actividades del proyecto de forma tal que pueda cumplirse con los requerimientos del proyecto. </a:t>
            </a:r>
            <a:endParaRPr lang="es-PE" dirty="0" smtClean="0"/>
          </a:p>
          <a:p>
            <a:pPr marL="0" indent="0" algn="just">
              <a:buNone/>
            </a:pPr>
            <a:r>
              <a:rPr lang="es-PE" dirty="0"/>
              <a:t>La gestión de proyectos se lleva a cabo mediante el uso de procesos tales como: iniciación, planificación, ejecución, control y término. El equipo del proyecto gestiona el trabajo de los proyectos</a:t>
            </a:r>
          </a:p>
        </p:txBody>
      </p:sp>
    </p:spTree>
    <p:extLst>
      <p:ext uri="{BB962C8B-B14F-4D97-AF65-F5344CB8AC3E}">
        <p14:creationId xmlns:p14="http://schemas.microsoft.com/office/powerpoint/2010/main" val="291305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Metodologías</a:t>
            </a:r>
            <a:endParaRPr lang="es-PE" dirty="0"/>
          </a:p>
        </p:txBody>
      </p:sp>
      <p:sp>
        <p:nvSpPr>
          <p:cNvPr id="3" name="2 Marcador de contenido"/>
          <p:cNvSpPr>
            <a:spLocks noGrp="1"/>
          </p:cNvSpPr>
          <p:nvPr>
            <p:ph idx="1"/>
          </p:nvPr>
        </p:nvSpPr>
        <p:spPr/>
        <p:txBody>
          <a:bodyPr>
            <a:normAutofit fontScale="92500" lnSpcReduction="10000"/>
          </a:bodyPr>
          <a:lstStyle/>
          <a:p>
            <a:pPr marL="0" indent="0">
              <a:buNone/>
            </a:pPr>
            <a:r>
              <a:rPr lang="es-PE" b="1" dirty="0" smtClean="0"/>
              <a:t>Estructuradas</a:t>
            </a:r>
          </a:p>
          <a:p>
            <a:pPr marL="0" indent="0" algn="just">
              <a:buNone/>
            </a:pPr>
            <a:r>
              <a:rPr lang="es-ES" dirty="0" smtClean="0"/>
              <a:t>Comenzaron a desarrollarse a fines de los 70’s con la Programación Estructurada, luego a mediados de los 70’s aparecieron técnicas para el Diseño (por ejemplo: el Diagrama de Estructura) primero y posteriormente para el Análisis (por ejemplo: Diagramas de Flujo de Datos). Estas metodologías son particularmente apropiadas en proyectos que utilizan para la implementación lenguajes de 3ra y 4ta generación</a:t>
            </a:r>
            <a:endParaRPr lang="es-PE" dirty="0"/>
          </a:p>
        </p:txBody>
      </p:sp>
    </p:spTree>
    <p:extLst>
      <p:ext uri="{BB962C8B-B14F-4D97-AF65-F5344CB8AC3E}">
        <p14:creationId xmlns:p14="http://schemas.microsoft.com/office/powerpoint/2010/main" val="3676252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Proyectos </a:t>
            </a:r>
          </a:p>
        </p:txBody>
      </p:sp>
      <p:sp>
        <p:nvSpPr>
          <p:cNvPr id="3" name="Marcador de contenido 2"/>
          <p:cNvSpPr>
            <a:spLocks noGrp="1"/>
          </p:cNvSpPr>
          <p:nvPr>
            <p:ph idx="1"/>
          </p:nvPr>
        </p:nvSpPr>
        <p:spPr/>
        <p:txBody>
          <a:bodyPr>
            <a:normAutofit fontScale="92500"/>
          </a:bodyPr>
          <a:lstStyle/>
          <a:p>
            <a:pPr algn="just"/>
            <a:r>
              <a:rPr lang="es-PE" dirty="0"/>
              <a:t>Proyectos nuevos: Se busca analizar costos, tiempos y cantidad de personas. Es el caso más difícil de </a:t>
            </a:r>
            <a:r>
              <a:rPr lang="es-PE" dirty="0" smtClean="0"/>
              <a:t>todos.</a:t>
            </a:r>
            <a:endParaRPr lang="es-PE" dirty="0"/>
          </a:p>
          <a:p>
            <a:pPr algn="just"/>
            <a:r>
              <a:rPr lang="es-PE" dirty="0" smtClean="0"/>
              <a:t>Replanteo </a:t>
            </a:r>
            <a:r>
              <a:rPr lang="es-PE" dirty="0"/>
              <a:t>de proyectos viejos: Se busaca afinar las metodologías de estimación. Es la principal fuente de información </a:t>
            </a:r>
            <a:endParaRPr lang="es-PE" dirty="0" smtClean="0"/>
          </a:p>
          <a:p>
            <a:pPr algn="just"/>
            <a:r>
              <a:rPr lang="es-PE" dirty="0" smtClean="0"/>
              <a:t>Extensiones</a:t>
            </a:r>
            <a:r>
              <a:rPr lang="es-PE" dirty="0"/>
              <a:t>: O ampliaciones de un proyecto existente. Es un caso intermedio donde se desea tener buena precisión de plazos y costos. </a:t>
            </a:r>
          </a:p>
        </p:txBody>
      </p:sp>
    </p:spTree>
    <p:extLst>
      <p:ext uri="{BB962C8B-B14F-4D97-AF65-F5344CB8AC3E}">
        <p14:creationId xmlns:p14="http://schemas.microsoft.com/office/powerpoint/2010/main" val="297984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Tamaño de los Proyectos</a:t>
            </a:r>
          </a:p>
        </p:txBody>
      </p:sp>
      <p:sp>
        <p:nvSpPr>
          <p:cNvPr id="3" name="Marcador de contenido 2"/>
          <p:cNvSpPr>
            <a:spLocks noGrp="1"/>
          </p:cNvSpPr>
          <p:nvPr>
            <p:ph idx="1"/>
          </p:nvPr>
        </p:nvSpPr>
        <p:spPr/>
        <p:txBody>
          <a:bodyPr>
            <a:normAutofit fontScale="70000" lnSpcReduction="20000"/>
          </a:bodyPr>
          <a:lstStyle/>
          <a:p>
            <a:pPr algn="just"/>
            <a:r>
              <a:rPr lang="es-PE" dirty="0"/>
              <a:t>Proyectos pequeños: Consisten solamente en implementación. No tienen costos indirectos importantes. Los proyectos pequeños poseen menos de un año de tiempo de desarrollo, menos de 25 meses – persona de esfuerzo total, menos de tres personas en el equipo de trabajo</a:t>
            </a:r>
            <a:r>
              <a:rPr lang="es-PE" dirty="0" smtClean="0"/>
              <a:t>.</a:t>
            </a:r>
          </a:p>
          <a:p>
            <a:pPr algn="just"/>
            <a:r>
              <a:rPr lang="es-PE" dirty="0"/>
              <a:t>Proyectos grandes: Poseen además de implementación, gerencia de proyecto, control de calidad, capacitación de personal, hay un plan de mantenimiento, hay documentación importante para uso externo e interno. Se genera información para mercadeo. Los proyectos grandes poseen más de tres años de tiempo de desarrollo, menos de 100 meses – persona de esfuerzo total, más de diez personas en el equipo de trabajo. </a:t>
            </a:r>
            <a:endParaRPr lang="es-PE" dirty="0" smtClean="0"/>
          </a:p>
          <a:p>
            <a:pPr algn="just"/>
            <a:r>
              <a:rPr lang="es-PE" dirty="0" smtClean="0"/>
              <a:t>Proyectos </a:t>
            </a:r>
            <a:r>
              <a:rPr lang="es-PE" dirty="0"/>
              <a:t>medianos: Es un caso intermedio entre los otros dos. </a:t>
            </a:r>
          </a:p>
        </p:txBody>
      </p:sp>
    </p:spTree>
    <p:extLst>
      <p:ext uri="{BB962C8B-B14F-4D97-AF65-F5344CB8AC3E}">
        <p14:creationId xmlns:p14="http://schemas.microsoft.com/office/powerpoint/2010/main" val="119128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Inicio de un </a:t>
            </a:r>
            <a:r>
              <a:rPr lang="es-PE" dirty="0" smtClean="0"/>
              <a:t>proyecto</a:t>
            </a:r>
            <a:endParaRPr lang="es-PE" dirty="0"/>
          </a:p>
        </p:txBody>
      </p:sp>
      <p:sp>
        <p:nvSpPr>
          <p:cNvPr id="3" name="Marcador de contenido 2"/>
          <p:cNvSpPr>
            <a:spLocks noGrp="1"/>
          </p:cNvSpPr>
          <p:nvPr>
            <p:ph idx="1"/>
          </p:nvPr>
        </p:nvSpPr>
        <p:spPr/>
        <p:txBody>
          <a:bodyPr/>
          <a:lstStyle/>
          <a:p>
            <a:pPr algn="just"/>
            <a:r>
              <a:rPr lang="es-PE" dirty="0"/>
              <a:t>Mejorar la capacidad de la </a:t>
            </a:r>
            <a:r>
              <a:rPr lang="es-PE" dirty="0" smtClean="0"/>
              <a:t>empresa</a:t>
            </a:r>
          </a:p>
          <a:p>
            <a:pPr algn="just"/>
            <a:r>
              <a:rPr lang="es-PE" dirty="0"/>
              <a:t>Integrar las funciones individuales </a:t>
            </a:r>
            <a:endParaRPr lang="es-PE" dirty="0" smtClean="0"/>
          </a:p>
          <a:p>
            <a:pPr algn="just"/>
            <a:r>
              <a:rPr lang="es-PE" dirty="0"/>
              <a:t>Control de los costos de Operación en la empresa </a:t>
            </a:r>
            <a:endParaRPr lang="es-PE" dirty="0" smtClean="0"/>
          </a:p>
          <a:p>
            <a:pPr algn="just"/>
            <a:r>
              <a:rPr lang="es-PE" dirty="0" smtClean="0"/>
              <a:t>Lograr </a:t>
            </a:r>
            <a:r>
              <a:rPr lang="es-PE" dirty="0"/>
              <a:t>ventaja competitiva</a:t>
            </a:r>
          </a:p>
        </p:txBody>
      </p:sp>
    </p:spTree>
    <p:extLst>
      <p:ext uri="{BB962C8B-B14F-4D97-AF65-F5344CB8AC3E}">
        <p14:creationId xmlns:p14="http://schemas.microsoft.com/office/powerpoint/2010/main" val="2442735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 Herramientas y técnicas de gestión de proyectos </a:t>
            </a:r>
          </a:p>
        </p:txBody>
      </p:sp>
      <p:sp>
        <p:nvSpPr>
          <p:cNvPr id="3" name="Marcador de contenido 2"/>
          <p:cNvSpPr>
            <a:spLocks noGrp="1"/>
          </p:cNvSpPr>
          <p:nvPr>
            <p:ph idx="1"/>
          </p:nvPr>
        </p:nvSpPr>
        <p:spPr/>
        <p:txBody>
          <a:bodyPr/>
          <a:lstStyle/>
          <a:p>
            <a:r>
              <a:rPr lang="es-PE" dirty="0"/>
              <a:t>Gráficos PERT </a:t>
            </a:r>
            <a:endParaRPr lang="es-PE" dirty="0" smtClean="0"/>
          </a:p>
          <a:p>
            <a:r>
              <a:rPr lang="es-PE" dirty="0"/>
              <a:t>Estimación de los requisitos de tiempo del proyecto y elaboración de un PERT </a:t>
            </a:r>
            <a:endParaRPr lang="es-PE" dirty="0" smtClean="0"/>
          </a:p>
          <a:p>
            <a:r>
              <a:rPr lang="es-PE" dirty="0"/>
              <a:t>Uso de PERT para planificación y control </a:t>
            </a:r>
            <a:endParaRPr lang="es-PE" dirty="0" smtClean="0"/>
          </a:p>
          <a:p>
            <a:r>
              <a:rPr lang="es-PE" dirty="0" err="1"/>
              <a:t>Graficos</a:t>
            </a:r>
            <a:r>
              <a:rPr lang="es-PE" dirty="0"/>
              <a:t> De Gantt </a:t>
            </a:r>
            <a:endParaRPr lang="es-PE" dirty="0" smtClean="0"/>
          </a:p>
          <a:p>
            <a:endParaRPr lang="es-PE" dirty="0"/>
          </a:p>
        </p:txBody>
      </p:sp>
    </p:spTree>
    <p:extLst>
      <p:ext uri="{BB962C8B-B14F-4D97-AF65-F5344CB8AC3E}">
        <p14:creationId xmlns:p14="http://schemas.microsoft.com/office/powerpoint/2010/main" val="263515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 Herramientas y técnicas de gestión de proyectos </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01241"/>
            <a:ext cx="8229600" cy="2723881"/>
          </a:xfrm>
        </p:spPr>
      </p:pic>
    </p:spTree>
    <p:extLst>
      <p:ext uri="{BB962C8B-B14F-4D97-AF65-F5344CB8AC3E}">
        <p14:creationId xmlns:p14="http://schemas.microsoft.com/office/powerpoint/2010/main" val="65696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 Herramientas y técnicas de gestión de proyectos </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109" y="1600200"/>
            <a:ext cx="7365782" cy="4525963"/>
          </a:xfrm>
        </p:spPr>
      </p:pic>
    </p:spTree>
    <p:extLst>
      <p:ext uri="{BB962C8B-B14F-4D97-AF65-F5344CB8AC3E}">
        <p14:creationId xmlns:p14="http://schemas.microsoft.com/office/powerpoint/2010/main" val="110096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lstStyle/>
          <a:p>
            <a:pPr marL="0" indent="0" algn="ctr">
              <a:buNone/>
            </a:pPr>
            <a:endParaRPr lang="es-PE" dirty="0" smtClean="0"/>
          </a:p>
          <a:p>
            <a:pPr marL="0" indent="0" algn="ctr">
              <a:buNone/>
            </a:pPr>
            <a:endParaRPr lang="es-PE" dirty="0"/>
          </a:p>
          <a:p>
            <a:pPr marL="0" indent="0" algn="ctr">
              <a:buNone/>
            </a:pPr>
            <a:endParaRPr lang="es-PE" dirty="0" smtClean="0"/>
          </a:p>
          <a:p>
            <a:pPr marL="0" indent="0" algn="ctr">
              <a:buNone/>
            </a:pPr>
            <a:r>
              <a:rPr lang="es-PE" dirty="0" smtClean="0"/>
              <a:t>GRACIAS</a:t>
            </a:r>
            <a:endParaRPr lang="es-PE" dirty="0"/>
          </a:p>
        </p:txBody>
      </p:sp>
    </p:spTree>
    <p:extLst>
      <p:ext uri="{BB962C8B-B14F-4D97-AF65-F5344CB8AC3E}">
        <p14:creationId xmlns:p14="http://schemas.microsoft.com/office/powerpoint/2010/main" val="138263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Metodologías</a:t>
            </a:r>
            <a:endParaRPr lang="es-PE" dirty="0"/>
          </a:p>
        </p:txBody>
      </p:sp>
      <p:sp>
        <p:nvSpPr>
          <p:cNvPr id="3" name="2 Marcador de contenido"/>
          <p:cNvSpPr>
            <a:spLocks noGrp="1"/>
          </p:cNvSpPr>
          <p:nvPr>
            <p:ph idx="1"/>
          </p:nvPr>
        </p:nvSpPr>
        <p:spPr/>
        <p:txBody>
          <a:bodyPr>
            <a:normAutofit lnSpcReduction="10000"/>
          </a:bodyPr>
          <a:lstStyle/>
          <a:p>
            <a:pPr marL="0" indent="0">
              <a:buNone/>
            </a:pPr>
            <a:r>
              <a:rPr lang="es-PE" b="1" dirty="0" smtClean="0"/>
              <a:t>Metodologías orientadas a objetos </a:t>
            </a:r>
          </a:p>
          <a:p>
            <a:pPr marL="0" indent="0" algn="just">
              <a:buNone/>
            </a:pPr>
            <a:r>
              <a:rPr lang="es-ES" dirty="0" smtClean="0"/>
              <a:t>Su historia va unida a la evolución de los lenguajes de programación orientados a objetos, los más representativos: a fines de los 60’s SIMULA, a fines de los 70’s Smalltalk-80, la primera versión de C++ por </a:t>
            </a:r>
            <a:r>
              <a:rPr lang="es-ES" dirty="0" err="1" smtClean="0"/>
              <a:t>Bjarne</a:t>
            </a:r>
            <a:r>
              <a:rPr lang="es-ES" dirty="0" smtClean="0"/>
              <a:t> </a:t>
            </a:r>
            <a:r>
              <a:rPr lang="es-ES" dirty="0" err="1" smtClean="0"/>
              <a:t>Stroustrup</a:t>
            </a:r>
            <a:r>
              <a:rPr lang="es-ES" dirty="0" smtClean="0"/>
              <a:t> en 1981 y actualmente Java o C# de Microsoft. A fines de los 80’s comenzaron a consolidarse algunas metodologías Orientadas a Objetos.</a:t>
            </a:r>
            <a:endParaRPr lang="es-PE" dirty="0"/>
          </a:p>
        </p:txBody>
      </p:sp>
    </p:spTree>
    <p:extLst>
      <p:ext uri="{BB962C8B-B14F-4D97-AF65-F5344CB8AC3E}">
        <p14:creationId xmlns:p14="http://schemas.microsoft.com/office/powerpoint/2010/main" val="313422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Metodologías</a:t>
            </a:r>
            <a:endParaRPr lang="es-PE" dirty="0"/>
          </a:p>
        </p:txBody>
      </p:sp>
      <p:sp>
        <p:nvSpPr>
          <p:cNvPr id="3" name="2 Marcador de contenido"/>
          <p:cNvSpPr>
            <a:spLocks noGrp="1"/>
          </p:cNvSpPr>
          <p:nvPr>
            <p:ph idx="1"/>
          </p:nvPr>
        </p:nvSpPr>
        <p:spPr/>
        <p:txBody>
          <a:bodyPr>
            <a:normAutofit fontScale="85000" lnSpcReduction="20000"/>
          </a:bodyPr>
          <a:lstStyle/>
          <a:p>
            <a:pPr marL="0" indent="0">
              <a:buNone/>
            </a:pPr>
            <a:r>
              <a:rPr lang="es-PE" b="1" dirty="0" smtClean="0"/>
              <a:t>Metodologías tradicionales (no ágiles)</a:t>
            </a:r>
          </a:p>
          <a:p>
            <a:pPr marL="0" indent="0" algn="just">
              <a:buNone/>
            </a:pPr>
            <a:r>
              <a:rPr lang="es-ES" dirty="0" smtClean="0"/>
              <a:t>Las metodologías no ágiles son aquellas que están guiadas por una fuerte planificación durante todo el proceso de desarrollo; llamadas también metodologías tradicionales o clásicas, donde se realiza una intensa etapa de análisis y diseño antes de la construcción del sistema. Todas las propuestas metodológicas antes indicadas pueden considerarse como metodologías tradicionales. Aunque en el caso particular de RUP, por el especial énfasis que presenta en cuanto a su adaptación a las condiciones del proyecto (mediante su configuración previa a aplicarse), realizando una configuración adecuada, podría considerarse Ágil. </a:t>
            </a:r>
            <a:endParaRPr lang="es-PE" dirty="0"/>
          </a:p>
        </p:txBody>
      </p:sp>
    </p:spTree>
    <p:extLst>
      <p:ext uri="{BB962C8B-B14F-4D97-AF65-F5344CB8AC3E}">
        <p14:creationId xmlns:p14="http://schemas.microsoft.com/office/powerpoint/2010/main" val="1266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Metodologías</a:t>
            </a:r>
            <a:endParaRPr lang="es-PE" dirty="0"/>
          </a:p>
        </p:txBody>
      </p:sp>
      <p:sp>
        <p:nvSpPr>
          <p:cNvPr id="3" name="2 Marcador de contenido"/>
          <p:cNvSpPr>
            <a:spLocks noGrp="1"/>
          </p:cNvSpPr>
          <p:nvPr>
            <p:ph idx="1"/>
          </p:nvPr>
        </p:nvSpPr>
        <p:spPr/>
        <p:txBody>
          <a:bodyPr>
            <a:normAutofit fontScale="77500" lnSpcReduction="20000"/>
          </a:bodyPr>
          <a:lstStyle/>
          <a:p>
            <a:pPr marL="0" indent="0">
              <a:buNone/>
            </a:pPr>
            <a:r>
              <a:rPr lang="es-PE" b="1" dirty="0" smtClean="0"/>
              <a:t>Metodologías ágiles</a:t>
            </a:r>
          </a:p>
          <a:p>
            <a:endParaRPr lang="es-ES" dirty="0" smtClean="0"/>
          </a:p>
          <a:p>
            <a:pPr marL="0" indent="0" algn="just">
              <a:buNone/>
            </a:pPr>
            <a:r>
              <a:rPr lang="es-ES" dirty="0" smtClean="0"/>
              <a:t> Un proceso es ágil cuando el desarrollo de software es incremental (entregas pequeñas de software, con ciclos rápidos), cooperativo (cliente y desarrolladores trabajan juntos constantemente con una cercana comunicación), sencillo (el método en sí mismo es fácil de aprender y modificar, bien documentado), y adaptable (permite realizar cambios de último momento) Algunas metodologías ágiles son: Extreme </a:t>
            </a:r>
            <a:r>
              <a:rPr lang="es-ES" dirty="0" err="1" smtClean="0"/>
              <a:t>Programming</a:t>
            </a:r>
            <a:r>
              <a:rPr lang="es-ES" dirty="0" smtClean="0"/>
              <a:t>, </a:t>
            </a:r>
            <a:r>
              <a:rPr lang="es-ES" dirty="0" err="1" smtClean="0"/>
              <a:t>Scrum</a:t>
            </a:r>
            <a:r>
              <a:rPr lang="es-ES" dirty="0" smtClean="0"/>
              <a:t>, Familia de Metodologías Cristal, </a:t>
            </a:r>
            <a:r>
              <a:rPr lang="es-ES" dirty="0" err="1" smtClean="0"/>
              <a:t>Feature</a:t>
            </a:r>
            <a:r>
              <a:rPr lang="es-ES" dirty="0" smtClean="0"/>
              <a:t> </a:t>
            </a:r>
            <a:r>
              <a:rPr lang="es-ES" dirty="0" err="1" smtClean="0"/>
              <a:t>Driven</a:t>
            </a:r>
            <a:r>
              <a:rPr lang="es-ES" dirty="0" smtClean="0"/>
              <a:t> </a:t>
            </a:r>
            <a:r>
              <a:rPr lang="es-ES" dirty="0" err="1" smtClean="0"/>
              <a:t>Development</a:t>
            </a:r>
            <a:r>
              <a:rPr lang="es-ES" dirty="0" smtClean="0"/>
              <a:t>, Proceso Unificado </a:t>
            </a:r>
            <a:r>
              <a:rPr lang="es-ES" dirty="0" err="1" smtClean="0"/>
              <a:t>Rational</a:t>
            </a:r>
            <a:r>
              <a:rPr lang="es-ES" dirty="0" smtClean="0"/>
              <a:t>, una configuración ágil, </a:t>
            </a:r>
            <a:r>
              <a:rPr lang="es-ES" dirty="0" err="1" smtClean="0"/>
              <a:t>Dynamic</a:t>
            </a:r>
            <a:r>
              <a:rPr lang="es-ES" dirty="0" smtClean="0"/>
              <a:t> </a:t>
            </a:r>
            <a:r>
              <a:rPr lang="es-ES" dirty="0" err="1" smtClean="0"/>
              <a:t>Systems</a:t>
            </a:r>
            <a:r>
              <a:rPr lang="es-ES" dirty="0" smtClean="0"/>
              <a:t> </a:t>
            </a:r>
            <a:r>
              <a:rPr lang="es-ES" dirty="0" err="1" smtClean="0"/>
              <a:t>Development</a:t>
            </a:r>
            <a:r>
              <a:rPr lang="es-ES" dirty="0" smtClean="0"/>
              <a:t> </a:t>
            </a:r>
            <a:r>
              <a:rPr lang="es-ES" dirty="0" err="1" smtClean="0"/>
              <a:t>Method</a:t>
            </a:r>
            <a:r>
              <a:rPr lang="es-ES" dirty="0" smtClean="0"/>
              <a:t>, </a:t>
            </a:r>
            <a:r>
              <a:rPr lang="es-ES" dirty="0" err="1" smtClean="0"/>
              <a:t>Adaptive</a:t>
            </a:r>
            <a:r>
              <a:rPr lang="es-ES" dirty="0" smtClean="0"/>
              <a:t> Software </a:t>
            </a:r>
            <a:r>
              <a:rPr lang="es-ES" dirty="0" err="1" smtClean="0"/>
              <a:t>Development</a:t>
            </a:r>
            <a:r>
              <a:rPr lang="es-ES" dirty="0" smtClean="0"/>
              <a:t>, Open </a:t>
            </a:r>
            <a:r>
              <a:rPr lang="es-ES" dirty="0" err="1" smtClean="0"/>
              <a:t>Source</a:t>
            </a:r>
            <a:r>
              <a:rPr lang="es-ES" dirty="0" smtClean="0"/>
              <a:t> Software </a:t>
            </a:r>
            <a:r>
              <a:rPr lang="es-ES" dirty="0" err="1" smtClean="0"/>
              <a:t>Development</a:t>
            </a:r>
            <a:r>
              <a:rPr lang="es-ES" dirty="0" smtClean="0"/>
              <a:t>.</a:t>
            </a:r>
            <a:endParaRPr lang="es-PE" dirty="0"/>
          </a:p>
        </p:txBody>
      </p:sp>
    </p:spTree>
    <p:extLst>
      <p:ext uri="{BB962C8B-B14F-4D97-AF65-F5344CB8AC3E}">
        <p14:creationId xmlns:p14="http://schemas.microsoft.com/office/powerpoint/2010/main" val="52419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Métrica V3</a:t>
            </a:r>
            <a:endParaRPr lang="es-PE" dirty="0"/>
          </a:p>
        </p:txBody>
      </p:sp>
      <p:sp>
        <p:nvSpPr>
          <p:cNvPr id="3" name="2 Marcador de contenido"/>
          <p:cNvSpPr>
            <a:spLocks noGrp="1"/>
          </p:cNvSpPr>
          <p:nvPr>
            <p:ph idx="1"/>
          </p:nvPr>
        </p:nvSpPr>
        <p:spPr/>
        <p:txBody>
          <a:bodyPr>
            <a:normAutofit fontScale="77500" lnSpcReduction="20000"/>
          </a:bodyPr>
          <a:lstStyle/>
          <a:p>
            <a:r>
              <a:rPr lang="es-ES" dirty="0" smtClean="0"/>
              <a:t>La metodología MÉTRICA Versión 3 ofrece a las Organizaciones un instrumento útil para la sistematización de las actividades que dan soporte al ciclo de vida del software </a:t>
            </a:r>
          </a:p>
          <a:p>
            <a:r>
              <a:rPr lang="es-ES" dirty="0" smtClean="0"/>
              <a:t>Procesos Principales</a:t>
            </a:r>
          </a:p>
          <a:p>
            <a:pPr lvl="1"/>
            <a:r>
              <a:rPr lang="es-ES" dirty="0" smtClean="0"/>
              <a:t>Planificación de Sistemas de Información (PSI) </a:t>
            </a:r>
          </a:p>
          <a:p>
            <a:pPr lvl="1"/>
            <a:r>
              <a:rPr lang="es-ES" dirty="0" smtClean="0"/>
              <a:t>Desarrollo de Sistemas de Información </a:t>
            </a:r>
          </a:p>
          <a:p>
            <a:pPr lvl="2"/>
            <a:r>
              <a:rPr lang="es-ES" dirty="0" smtClean="0"/>
              <a:t>Estudio de Viabilidad del Sistema (EVS) </a:t>
            </a:r>
          </a:p>
          <a:p>
            <a:pPr lvl="2"/>
            <a:r>
              <a:rPr lang="es-ES" dirty="0" smtClean="0"/>
              <a:t>Análisis del Sistema de Información (ASI) </a:t>
            </a:r>
          </a:p>
          <a:p>
            <a:pPr lvl="2"/>
            <a:r>
              <a:rPr lang="es-ES" dirty="0" smtClean="0"/>
              <a:t>Diseño del Sistema de Información (DSI) </a:t>
            </a:r>
          </a:p>
          <a:p>
            <a:pPr lvl="2"/>
            <a:r>
              <a:rPr lang="es-ES" dirty="0" smtClean="0"/>
              <a:t>Construcción del Sistema de Información (CSI) </a:t>
            </a:r>
          </a:p>
          <a:p>
            <a:pPr lvl="2"/>
            <a:r>
              <a:rPr lang="es-ES" dirty="0" smtClean="0"/>
              <a:t>La construcción del Sistema de Información (CSI) </a:t>
            </a:r>
          </a:p>
          <a:p>
            <a:pPr lvl="2"/>
            <a:r>
              <a:rPr lang="es-ES" dirty="0" smtClean="0"/>
              <a:t>Implantación y Aceptación del Sistema (IAS) </a:t>
            </a:r>
          </a:p>
          <a:p>
            <a:pPr lvl="1"/>
            <a:r>
              <a:rPr lang="es-ES" dirty="0" smtClean="0"/>
              <a:t>Mantenimiento de Sistemas de Información (MSI)  </a:t>
            </a:r>
          </a:p>
          <a:p>
            <a:pPr lvl="1"/>
            <a:endParaRPr lang="es-PE" dirty="0"/>
          </a:p>
        </p:txBody>
      </p:sp>
    </p:spTree>
    <p:extLst>
      <p:ext uri="{BB962C8B-B14F-4D97-AF65-F5344CB8AC3E}">
        <p14:creationId xmlns:p14="http://schemas.microsoft.com/office/powerpoint/2010/main" val="15273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Programación Extrema (</a:t>
            </a:r>
            <a:r>
              <a:rPr lang="es-ES" dirty="0" err="1" smtClean="0"/>
              <a:t>eXtreme</a:t>
            </a:r>
            <a:r>
              <a:rPr lang="es-ES" dirty="0" smtClean="0"/>
              <a:t> </a:t>
            </a:r>
            <a:r>
              <a:rPr lang="es-ES" dirty="0" err="1" smtClean="0"/>
              <a:t>Programming</a:t>
            </a:r>
            <a:r>
              <a:rPr lang="es-ES" dirty="0" smtClean="0"/>
              <a:t>, XP) </a:t>
            </a:r>
            <a:endParaRPr lang="es-PE" dirty="0"/>
          </a:p>
        </p:txBody>
      </p:sp>
      <p:sp>
        <p:nvSpPr>
          <p:cNvPr id="3" name="2 Marcador de contenido"/>
          <p:cNvSpPr>
            <a:spLocks noGrp="1"/>
          </p:cNvSpPr>
          <p:nvPr>
            <p:ph idx="1"/>
          </p:nvPr>
        </p:nvSpPr>
        <p:spPr/>
        <p:txBody>
          <a:bodyPr>
            <a:normAutofit fontScale="85000" lnSpcReduction="20000"/>
          </a:bodyPr>
          <a:lstStyle/>
          <a:p>
            <a:pPr marL="0" indent="0" algn="just">
              <a:buNone/>
            </a:pPr>
            <a:r>
              <a:rPr lang="es-ES" dirty="0" smtClean="0"/>
              <a:t>XP es una metodología ágil centrada en potenciar las relaciones interpersonales como clave para el éxito en desarrollo de software, promoviendo el trabajo en equipo, preocupándose por el aprendizaje de los desarrolladores, y propiciando un buen clima de trabajo. XP se basa en realimentación continua entre el cliente y el equipo de desarrollo, comunicación fluida entre todos los participantes, simplicidad en las soluciones implementadas y coraje para enfrentar los cambios. XP es especialmente adecuada para proyectos con requisitos imprecisos y muy cambiantes, y donde existe un alto riesgo técnico. </a:t>
            </a:r>
            <a:endParaRPr lang="es-PE" dirty="0"/>
          </a:p>
        </p:txBody>
      </p:sp>
    </p:spTree>
    <p:extLst>
      <p:ext uri="{BB962C8B-B14F-4D97-AF65-F5344CB8AC3E}">
        <p14:creationId xmlns:p14="http://schemas.microsoft.com/office/powerpoint/2010/main" val="120953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Características esenciales de XP</a:t>
            </a:r>
            <a:endParaRPr lang="es-PE" dirty="0"/>
          </a:p>
        </p:txBody>
      </p:sp>
      <p:sp>
        <p:nvSpPr>
          <p:cNvPr id="3" name="2 Marcador de contenido"/>
          <p:cNvSpPr>
            <a:spLocks noGrp="1"/>
          </p:cNvSpPr>
          <p:nvPr>
            <p:ph idx="1"/>
          </p:nvPr>
        </p:nvSpPr>
        <p:spPr/>
        <p:txBody>
          <a:bodyPr>
            <a:normAutofit fontScale="92500" lnSpcReduction="20000"/>
          </a:bodyPr>
          <a:lstStyle/>
          <a:p>
            <a:r>
              <a:rPr lang="es-PE" dirty="0" smtClean="0"/>
              <a:t>Las Historias de Usuario </a:t>
            </a:r>
          </a:p>
          <a:p>
            <a:r>
              <a:rPr lang="es-PE" dirty="0" smtClean="0"/>
              <a:t>Roles XP</a:t>
            </a:r>
          </a:p>
          <a:p>
            <a:r>
              <a:rPr lang="es-PE" dirty="0" smtClean="0"/>
              <a:t>Proceso XP </a:t>
            </a:r>
          </a:p>
          <a:p>
            <a:r>
              <a:rPr lang="es-ES" dirty="0" smtClean="0"/>
              <a:t>El ciclo de vida ideal de XP</a:t>
            </a:r>
          </a:p>
          <a:p>
            <a:pPr lvl="1"/>
            <a:r>
              <a:rPr lang="es-PE" dirty="0" smtClean="0"/>
              <a:t>Fase I: Exploración </a:t>
            </a:r>
          </a:p>
          <a:p>
            <a:pPr lvl="1"/>
            <a:r>
              <a:rPr lang="es-ES" dirty="0" smtClean="0"/>
              <a:t>Fase II: Planificación de la Entrega</a:t>
            </a:r>
          </a:p>
          <a:p>
            <a:pPr lvl="1"/>
            <a:r>
              <a:rPr lang="es-PE" dirty="0" smtClean="0"/>
              <a:t>Fase III: Iteraciones </a:t>
            </a:r>
          </a:p>
          <a:p>
            <a:pPr lvl="1"/>
            <a:r>
              <a:rPr lang="es-PE" dirty="0" smtClean="0"/>
              <a:t>Fase IV: Producción </a:t>
            </a:r>
          </a:p>
          <a:p>
            <a:pPr lvl="1"/>
            <a:r>
              <a:rPr lang="es-PE" dirty="0" smtClean="0"/>
              <a:t>Fase V: Mantenimiento </a:t>
            </a:r>
          </a:p>
          <a:p>
            <a:pPr lvl="1"/>
            <a:r>
              <a:rPr lang="es-ES" dirty="0" smtClean="0"/>
              <a:t>Fase VI: Muerte del Proyecto </a:t>
            </a:r>
            <a:endParaRPr lang="es-PE" dirty="0"/>
          </a:p>
        </p:txBody>
      </p:sp>
    </p:spTree>
    <p:extLst>
      <p:ext uri="{BB962C8B-B14F-4D97-AF65-F5344CB8AC3E}">
        <p14:creationId xmlns:p14="http://schemas.microsoft.com/office/powerpoint/2010/main" val="303187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Rational</a:t>
            </a:r>
            <a:r>
              <a:rPr lang="es-PE" dirty="0" smtClean="0"/>
              <a:t> </a:t>
            </a:r>
            <a:r>
              <a:rPr lang="es-PE" dirty="0" err="1" smtClean="0"/>
              <a:t>Unified</a:t>
            </a:r>
            <a:r>
              <a:rPr lang="es-PE" dirty="0" smtClean="0"/>
              <a:t> </a:t>
            </a:r>
            <a:r>
              <a:rPr lang="es-PE" dirty="0" err="1" smtClean="0"/>
              <a:t>Process</a:t>
            </a:r>
            <a:r>
              <a:rPr lang="es-PE" dirty="0" smtClean="0"/>
              <a:t> (RUP) </a:t>
            </a:r>
            <a:endParaRPr lang="es-PE" dirty="0"/>
          </a:p>
        </p:txBody>
      </p:sp>
      <p:sp>
        <p:nvSpPr>
          <p:cNvPr id="3" name="2 Marcador de contenido"/>
          <p:cNvSpPr>
            <a:spLocks noGrp="1"/>
          </p:cNvSpPr>
          <p:nvPr>
            <p:ph idx="1"/>
          </p:nvPr>
        </p:nvSpPr>
        <p:spPr/>
        <p:txBody>
          <a:bodyPr>
            <a:normAutofit fontScale="85000" lnSpcReduction="10000"/>
          </a:bodyPr>
          <a:lstStyle/>
          <a:p>
            <a:pPr marL="0" indent="0" algn="just">
              <a:buNone/>
            </a:pPr>
            <a:r>
              <a:rPr lang="es-ES" dirty="0" smtClean="0"/>
              <a:t>RUP es un producto comercial desarrollado y comercializado por </a:t>
            </a:r>
            <a:r>
              <a:rPr lang="es-ES" dirty="0" err="1" smtClean="0"/>
              <a:t>Rational</a:t>
            </a:r>
            <a:r>
              <a:rPr lang="es-ES" dirty="0" smtClean="0"/>
              <a:t> Software, una compañía de IBM. </a:t>
            </a:r>
          </a:p>
          <a:p>
            <a:pPr marL="0" indent="0" algn="just">
              <a:buNone/>
            </a:pPr>
            <a:r>
              <a:rPr lang="es-ES" dirty="0" smtClean="0"/>
              <a:t>La Figura 3.2 ilustra la historia de RUP. El antecedente más importante se ubica en 1967 con la Metodología Ericsson (Ericsson </a:t>
            </a:r>
            <a:r>
              <a:rPr lang="es-ES" dirty="0" err="1" smtClean="0"/>
              <a:t>Approach</a:t>
            </a:r>
            <a:r>
              <a:rPr lang="es-ES" dirty="0" smtClean="0"/>
              <a:t>) elaborada por </a:t>
            </a:r>
            <a:r>
              <a:rPr lang="es-ES" dirty="0" err="1" smtClean="0"/>
              <a:t>Ivar</a:t>
            </a:r>
            <a:r>
              <a:rPr lang="es-ES" dirty="0" smtClean="0"/>
              <a:t> Jacobson, una aproximación de desarrollo basada en componentes, que introdujo el concepto de Caso de Uso. Entre los años de 1987 a 1995 Jacobson fundó la compañía </a:t>
            </a:r>
            <a:r>
              <a:rPr lang="es-ES" dirty="0" err="1" smtClean="0"/>
              <a:t>Objectory</a:t>
            </a:r>
            <a:r>
              <a:rPr lang="es-ES" dirty="0" smtClean="0"/>
              <a:t> AB y lanza el proceso de desarrollo </a:t>
            </a:r>
            <a:r>
              <a:rPr lang="es-ES" dirty="0" err="1" smtClean="0"/>
              <a:t>Objectory</a:t>
            </a:r>
            <a:r>
              <a:rPr lang="es-ES" dirty="0" smtClean="0"/>
              <a:t> (abreviación de </a:t>
            </a:r>
            <a:r>
              <a:rPr lang="es-ES" dirty="0" err="1" smtClean="0"/>
              <a:t>Object</a:t>
            </a:r>
            <a:r>
              <a:rPr lang="es-ES" dirty="0" smtClean="0"/>
              <a:t> Factory). </a:t>
            </a:r>
            <a:endParaRPr lang="es-PE" dirty="0"/>
          </a:p>
        </p:txBody>
      </p:sp>
    </p:spTree>
    <p:extLst>
      <p:ext uri="{BB962C8B-B14F-4D97-AF65-F5344CB8AC3E}">
        <p14:creationId xmlns:p14="http://schemas.microsoft.com/office/powerpoint/2010/main" val="37576528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1777</Words>
  <Application>Microsoft Office PowerPoint</Application>
  <PresentationFormat>Presentación en pantalla (4:3)</PresentationFormat>
  <Paragraphs>99</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Calibri</vt:lpstr>
      <vt:lpstr>Tema de Office</vt:lpstr>
      <vt:lpstr>Ingenieria de Software</vt:lpstr>
      <vt:lpstr>Metodologías</vt:lpstr>
      <vt:lpstr>Metodologías</vt:lpstr>
      <vt:lpstr>Metodologías</vt:lpstr>
      <vt:lpstr>Metodologías</vt:lpstr>
      <vt:lpstr>Métrica V3</vt:lpstr>
      <vt:lpstr>Programación Extrema (eXtreme Programming, XP) </vt:lpstr>
      <vt:lpstr>Características esenciales de XP</vt:lpstr>
      <vt:lpstr>Rational Unified Process (RUP) </vt:lpstr>
      <vt:lpstr>Rational Unified Process (RUP) </vt:lpstr>
      <vt:lpstr>Rational Unified Process (RUP) </vt:lpstr>
      <vt:lpstr>Rational Unified Process (RUP) </vt:lpstr>
      <vt:lpstr>Rational Unified Process (RUP) </vt:lpstr>
      <vt:lpstr>Rational Unified Process (RUP)  Fases</vt:lpstr>
      <vt:lpstr>Rational Unified Process (RUP)  Fases</vt:lpstr>
      <vt:lpstr>GESTION DE PROYECTOS DE SOFTWARE</vt:lpstr>
      <vt:lpstr>¿Qué es un Proyecto? </vt:lpstr>
      <vt:lpstr>Las Áreas de Conocimiento de la Gestión de Proyectos </vt:lpstr>
      <vt:lpstr> ¿Qué es la gestión de proyectos de software? </vt:lpstr>
      <vt:lpstr>Tipos de Proyectos </vt:lpstr>
      <vt:lpstr> Tamaño de los Proyectos</vt:lpstr>
      <vt:lpstr>Inicio de un proyecto</vt:lpstr>
      <vt:lpstr> Herramientas y técnicas de gestión de proyectos </vt:lpstr>
      <vt:lpstr> Herramientas y técnicas de gestión de proyectos </vt:lpstr>
      <vt:lpstr> Herramientas y técnicas de gestión de proyectos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Software</dc:title>
  <dc:creator>Usuario</dc:creator>
  <cp:lastModifiedBy>usuario</cp:lastModifiedBy>
  <cp:revision>10</cp:revision>
  <dcterms:created xsi:type="dcterms:W3CDTF">2018-11-28T14:20:35Z</dcterms:created>
  <dcterms:modified xsi:type="dcterms:W3CDTF">2018-12-04T17:50:48Z</dcterms:modified>
</cp:coreProperties>
</file>