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92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21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6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306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931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422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70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30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62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70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0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90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506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52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76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4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84133C-204E-49AC-8552-08B61DFD7911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166FF4-A6E5-44DD-83E3-670694C824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3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692396" y="1688251"/>
            <a:ext cx="6815669" cy="1515533"/>
          </a:xfrm>
        </p:spPr>
        <p:txBody>
          <a:bodyPr/>
          <a:lstStyle/>
          <a:p>
            <a:r>
              <a:rPr lang="es-MX" dirty="0" smtClean="0">
                <a:latin typeface="Comic Sans MS" panose="030F0702030302020204" pitchFamily="66" charset="0"/>
              </a:rPr>
              <a:t>Fe y Razón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2396" y="3474717"/>
            <a:ext cx="6815669" cy="1320802"/>
          </a:xfrm>
        </p:spPr>
        <p:txBody>
          <a:bodyPr>
            <a:noAutofit/>
          </a:bodyPr>
          <a:lstStyle/>
          <a:p>
            <a:pPr algn="l"/>
            <a:r>
              <a:rPr lang="es-MX" sz="1400" b="1" dirty="0" smtClean="0">
                <a:latin typeface="Comic Sans MS" panose="030F0702030302020204" pitchFamily="66" charset="0"/>
              </a:rPr>
              <a:t>Integrantes: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Comic Sans MS" panose="030F0702030302020204" pitchFamily="66" charset="0"/>
              </a:rPr>
              <a:t>Luisa Arenas Carpio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Comic Sans MS" panose="030F0702030302020204" pitchFamily="66" charset="0"/>
              </a:rPr>
              <a:t>Karen Díaz Quispe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Comic Sans MS" panose="030F0702030302020204" pitchFamily="66" charset="0"/>
              </a:rPr>
              <a:t>Elena </a:t>
            </a:r>
            <a:r>
              <a:rPr lang="es-MX" sz="1400" dirty="0" err="1" smtClean="0">
                <a:latin typeface="Comic Sans MS" panose="030F0702030302020204" pitchFamily="66" charset="0"/>
              </a:rPr>
              <a:t>Hualpa</a:t>
            </a:r>
            <a:r>
              <a:rPr lang="es-MX" sz="1400" dirty="0" smtClean="0">
                <a:latin typeface="Comic Sans MS" panose="030F0702030302020204" pitchFamily="66" charset="0"/>
              </a:rPr>
              <a:t> López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Comic Sans MS" panose="030F0702030302020204" pitchFamily="66" charset="0"/>
              </a:rPr>
              <a:t>Marco Antonio Paredes Puma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 smtClean="0">
                <a:latin typeface="Comic Sans MS" panose="030F0702030302020204" pitchFamily="66" charset="0"/>
              </a:rPr>
              <a:t>Christian Vilca </a:t>
            </a: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12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3738781"/>
            <a:ext cx="9609668" cy="1468800"/>
          </a:xfrm>
        </p:spPr>
        <p:txBody>
          <a:bodyPr>
            <a:normAutofit fontScale="90000"/>
          </a:bodyPr>
          <a:lstStyle/>
          <a:p>
            <a:r>
              <a:rPr lang="es-MX" b="1" dirty="0">
                <a:latin typeface="Comic Sans MS" panose="030F0702030302020204" pitchFamily="66" charset="0"/>
              </a:rPr>
              <a:t>La fe tiene que ser suficientemente oscura para ser meritoria y lo suficientemente razonable para no ser  </a:t>
            </a:r>
            <a:r>
              <a:rPr lang="es-MX" b="1" dirty="0" smtClean="0">
                <a:latin typeface="Comic Sans MS" panose="030F0702030302020204" pitchFamily="66" charset="0"/>
              </a:rPr>
              <a:t>arbitraria.</a:t>
            </a:r>
            <a:r>
              <a:rPr lang="en-US" dirty="0"/>
              <a:t/>
            </a:r>
            <a:br>
              <a:rPr lang="en-US" dirty="0"/>
            </a:b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s-PE" b="1" dirty="0" smtClean="0">
                <a:latin typeface="Comic Sans MS" panose="030F0702030302020204" pitchFamily="66" charset="0"/>
              </a:rPr>
              <a:t>Beato</a:t>
            </a:r>
            <a:r>
              <a:rPr lang="en-US" b="1" dirty="0" smtClean="0">
                <a:latin typeface="Comic Sans MS" panose="030F0702030302020204" pitchFamily="66" charset="0"/>
              </a:rPr>
              <a:t> </a:t>
            </a:r>
            <a:r>
              <a:rPr lang="en-US" b="1" dirty="0">
                <a:latin typeface="Comic Sans MS" panose="030F0702030302020204" pitchFamily="66" charset="0"/>
              </a:rPr>
              <a:t>John Henry  </a:t>
            </a:r>
          </a:p>
          <a:p>
            <a:pPr algn="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2814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latin typeface="Comic Sans MS" panose="030F0702030302020204" pitchFamily="66" charset="0"/>
              </a:rPr>
              <a:t>Paradigma del yo y el hombre huérfano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556932"/>
            <a:ext cx="5340530" cy="331893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MX" dirty="0" smtClean="0">
                <a:latin typeface="Comic Sans MS" panose="030F0702030302020204" pitchFamily="66" charset="0"/>
              </a:rPr>
              <a:t> </a:t>
            </a:r>
            <a:r>
              <a:rPr lang="es-MX" dirty="0">
                <a:latin typeface="Comic Sans MS" panose="030F0702030302020204" pitchFamily="66" charset="0"/>
              </a:rPr>
              <a:t>El subjetivismo hace que el sujeto se desligue de su contexto y se pretende entenderlo como el centro de toda la realidad</a:t>
            </a:r>
            <a:r>
              <a:rPr lang="es-MX" dirty="0" smtClean="0">
                <a:latin typeface="Comic Sans MS" panose="030F0702030302020204" pitchFamily="66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MX" dirty="0" smtClean="0">
                <a:latin typeface="Comic Sans MS" panose="030F0702030302020204" pitchFamily="66" charset="0"/>
              </a:rPr>
              <a:t> El </a:t>
            </a:r>
            <a:r>
              <a:rPr lang="es-MX" dirty="0">
                <a:latin typeface="Comic Sans MS" panose="030F0702030302020204" pitchFamily="66" charset="0"/>
              </a:rPr>
              <a:t>hombre se hace así mismo entonces no necesita de nada y mucho menos de Dios. </a:t>
            </a:r>
            <a:endParaRPr lang="es-MX" dirty="0" smtClean="0">
              <a:latin typeface="Comic Sans MS" panose="030F0702030302020204" pitchFamily="66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s-MX" dirty="0" smtClean="0">
                <a:latin typeface="Comic Sans MS" panose="030F0702030302020204" pitchFamily="66" charset="0"/>
              </a:rPr>
              <a:t>Así </a:t>
            </a:r>
            <a:r>
              <a:rPr lang="es-MX" dirty="0">
                <a:latin typeface="Comic Sans MS" panose="030F0702030302020204" pitchFamily="66" charset="0"/>
              </a:rPr>
              <a:t>el hombre se queda huérfano ya que poco a poco se va prescindiendo de Dios, se niega la posibilidad de la razón de llegar a las verdades metafísicas.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Shape 85"/>
          <p:cNvSpPr/>
          <p:nvPr/>
        </p:nvSpPr>
        <p:spPr>
          <a:xfrm>
            <a:off x="7457258" y="2556932"/>
            <a:ext cx="2953838" cy="2488611"/>
          </a:xfrm>
          <a:custGeom>
            <a:avLst/>
            <a:gdLst/>
            <a:ahLst/>
            <a:cxnLst/>
            <a:rect l="0" t="0" r="0" b="0"/>
            <a:pathLst>
              <a:path w="2110740" h="1751074">
                <a:moveTo>
                  <a:pt x="1071073" y="4417"/>
                </a:moveTo>
                <a:cubicBezTo>
                  <a:pt x="1220029" y="6424"/>
                  <a:pt x="1370528" y="38804"/>
                  <a:pt x="1509395" y="104646"/>
                </a:cubicBezTo>
                <a:cubicBezTo>
                  <a:pt x="1953768" y="315338"/>
                  <a:pt x="2110740" y="788922"/>
                  <a:pt x="1860042" y="1162301"/>
                </a:cubicBezTo>
                <a:cubicBezTo>
                  <a:pt x="1675003" y="1437892"/>
                  <a:pt x="1309243" y="1591435"/>
                  <a:pt x="935863" y="1550540"/>
                </a:cubicBezTo>
                <a:lnTo>
                  <a:pt x="670433" y="1751074"/>
                </a:lnTo>
                <a:lnTo>
                  <a:pt x="601345" y="1456814"/>
                </a:lnTo>
                <a:cubicBezTo>
                  <a:pt x="156972" y="1246122"/>
                  <a:pt x="0" y="772665"/>
                  <a:pt x="250698" y="399286"/>
                </a:cubicBezTo>
                <a:cubicBezTo>
                  <a:pt x="423140" y="142587"/>
                  <a:pt x="743370" y="0"/>
                  <a:pt x="1071073" y="4417"/>
                </a:cubicBezTo>
                <a:close/>
              </a:path>
            </a:pathLst>
          </a:custGeom>
          <a:ln w="0" cap="flat">
            <a:miter lim="127000"/>
          </a:ln>
        </p:spPr>
        <p:style>
          <a:lnRef idx="0">
            <a:srgbClr val="000000">
              <a:alpha val="0"/>
            </a:srgbClr>
          </a:lnRef>
          <a:fillRef idx="1">
            <a:srgbClr val="ED7D31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US"/>
          </a:p>
        </p:txBody>
      </p:sp>
      <p:sp>
        <p:nvSpPr>
          <p:cNvPr id="6" name="Rectangle 87"/>
          <p:cNvSpPr/>
          <p:nvPr/>
        </p:nvSpPr>
        <p:spPr>
          <a:xfrm>
            <a:off x="8011069" y="3160712"/>
            <a:ext cx="1812199" cy="40544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4000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Century Gothic" panose="020B0502020202020204" pitchFamily="34" charset="0"/>
              </a:rPr>
              <a:t>René</a:t>
            </a:r>
            <a:r>
              <a:rPr lang="en-US" sz="1400" spc="50" dirty="0">
                <a:solidFill>
                  <a:srgbClr val="FFFFFF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Century Gothic" panose="020B0502020202020204" pitchFamily="34" charset="0"/>
              </a:rPr>
              <a:t> </a:t>
            </a:r>
            <a:r>
              <a:rPr lang="en-US" sz="1400" dirty="0" smtClean="0">
                <a:solidFill>
                  <a:srgbClr val="FFFFFF"/>
                </a:solidFill>
                <a:effectLst/>
                <a:latin typeface="Comic Sans MS" panose="030F0702030302020204" pitchFamily="66" charset="0"/>
                <a:ea typeface="Calibri" panose="020F0502020204030204" pitchFamily="34" charset="0"/>
                <a:cs typeface="Century Gothic" panose="020B0502020202020204" pitchFamily="34" charset="0"/>
              </a:rPr>
              <a:t>Descartes</a:t>
            </a:r>
          </a:p>
          <a:p>
            <a:pPr marL="4000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200" dirty="0" smtClean="0">
                <a:solidFill>
                  <a:srgbClr val="FFFFFF"/>
                </a:solidFill>
                <a:latin typeface="Comic Sans MS" panose="030F0702030302020204" pitchFamily="66" charset="0"/>
                <a:ea typeface="Century Gothic" panose="020B0502020202020204" pitchFamily="34" charset="0"/>
                <a:cs typeface="Century Gothic" panose="020B0502020202020204" pitchFamily="34" charset="0"/>
              </a:rPr>
              <a:t>Maquiavelo</a:t>
            </a:r>
          </a:p>
          <a:p>
            <a:pPr marL="4000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200" dirty="0" smtClean="0">
                <a:solidFill>
                  <a:srgbClr val="FFFFFF"/>
                </a:solidFill>
                <a:effectLst/>
                <a:latin typeface="Comic Sans MS" panose="030F0702030302020204" pitchFamily="66" charset="0"/>
                <a:ea typeface="Century Gothic" panose="020B0502020202020204" pitchFamily="34" charset="0"/>
                <a:cs typeface="Century Gothic" panose="020B0502020202020204" pitchFamily="34" charset="0"/>
              </a:rPr>
              <a:t>Pedro Lombardo</a:t>
            </a:r>
          </a:p>
          <a:p>
            <a:pPr marL="400050" indent="-171450" algn="l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MX" sz="1200" dirty="0" err="1" smtClean="0">
                <a:solidFill>
                  <a:srgbClr val="FFFFFF"/>
                </a:solidFill>
                <a:latin typeface="Comic Sans MS" panose="030F0702030302020204" pitchFamily="66" charset="0"/>
                <a:ea typeface="Century Gothic" panose="020B0502020202020204" pitchFamily="34" charset="0"/>
                <a:cs typeface="Century Gothic" panose="020B0502020202020204" pitchFamily="34" charset="0"/>
              </a:rPr>
              <a:t>Rosellino</a:t>
            </a:r>
            <a:r>
              <a:rPr lang="es-MX" sz="1200" dirty="0" smtClean="0">
                <a:solidFill>
                  <a:srgbClr val="FFFFFF"/>
                </a:solidFill>
                <a:latin typeface="Comic Sans MS" panose="030F0702030302020204" pitchFamily="66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  <a:endParaRPr lang="en-US" sz="1200" dirty="0">
              <a:solidFill>
                <a:srgbClr val="000000"/>
              </a:solidFill>
              <a:effectLst/>
              <a:latin typeface="Comic Sans MS" panose="030F0702030302020204" pitchFamily="66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58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Comic Sans MS" panose="030F0702030302020204" pitchFamily="66" charset="0"/>
              </a:rPr>
              <a:t>El agnosticismo funciona y fe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>
              <a:buFont typeface="Wingdings" panose="05000000000000000000" pitchFamily="2" charset="2"/>
              <a:buChar char="ü"/>
            </a:pPr>
            <a:r>
              <a:rPr lang="es-MX" b="1" u="sng" dirty="0">
                <a:latin typeface="Comic Sans MS" panose="030F0702030302020204" pitchFamily="66" charset="0"/>
              </a:rPr>
              <a:t>Iglesia sin Cristo: </a:t>
            </a:r>
            <a:r>
              <a:rPr lang="es-MX" dirty="0">
                <a:latin typeface="Comic Sans MS" panose="030F0702030302020204" pitchFamily="66" charset="0"/>
              </a:rPr>
              <a:t> La fe se convierte en una fe emotiva, donde lo que importa son los sentimientos, sentirse bien, antes que una profundo conversión de vida antes en encuentro con Cristo. </a:t>
            </a:r>
            <a:r>
              <a:rPr lang="es-MX" b="1" dirty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es-MX" b="1" u="sng" dirty="0">
                <a:latin typeface="Comic Sans MS" panose="030F0702030302020204" pitchFamily="66" charset="0"/>
              </a:rPr>
              <a:t>Cristianismo sin Iglesia:</a:t>
            </a:r>
            <a:r>
              <a:rPr lang="es-MX" dirty="0">
                <a:latin typeface="Comic Sans MS" panose="030F0702030302020204" pitchFamily="66" charset="0"/>
              </a:rPr>
              <a:t> Se pretende seguir a Cristo de manera individualista. Ya no se afirma que la iglesia ha sido fundada por Jesucristo, si no que ha sido producto de la comunidad primitiva.</a:t>
            </a:r>
            <a:r>
              <a:rPr lang="es-MX" b="1" dirty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  <a:p>
            <a:pPr lvl="0" fontAlgn="base">
              <a:buFont typeface="Wingdings" panose="05000000000000000000" pitchFamily="2" charset="2"/>
              <a:buChar char="ü"/>
            </a:pPr>
            <a:r>
              <a:rPr lang="es-MX" b="1" u="sng" dirty="0">
                <a:latin typeface="Comic Sans MS" panose="030F0702030302020204" pitchFamily="66" charset="0"/>
              </a:rPr>
              <a:t>Religión sin Dios: </a:t>
            </a:r>
            <a:r>
              <a:rPr lang="es-MX" dirty="0">
                <a:latin typeface="Comic Sans MS" panose="030F0702030302020204" pitchFamily="66" charset="0"/>
              </a:rPr>
              <a:t>Un cristianismo sin Cristo y sin iglesia, se convierte en una religión que se confunde con la energía con fuerzas espirituales.  </a:t>
            </a:r>
            <a:r>
              <a:rPr lang="es-MX" b="1" dirty="0">
                <a:latin typeface="Comic Sans MS" panose="030F0702030302020204" pitchFamily="66" charset="0"/>
              </a:rPr>
              <a:t> 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0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>
                <a:latin typeface="Comic Sans MS" panose="030F0702030302020204" pitchFamily="66" charset="0"/>
              </a:rPr>
              <a:t>La fe y la razón 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382963" y="320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n-US" sz="11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 </a:t>
            </a:r>
            <a:endParaRPr kumimoji="0" lang="es-PE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988342"/>
              </p:ext>
            </p:extLst>
          </p:nvPr>
        </p:nvGraphicFramePr>
        <p:xfrm>
          <a:off x="1586754" y="3012137"/>
          <a:ext cx="9211235" cy="259528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42247">
                  <a:extLst>
                    <a:ext uri="{9D8B030D-6E8A-4147-A177-3AD203B41FA5}">
                      <a16:colId xmlns:a16="http://schemas.microsoft.com/office/drawing/2014/main" val="1155426222"/>
                    </a:ext>
                  </a:extLst>
                </a:gridCol>
                <a:gridCol w="1842247">
                  <a:extLst>
                    <a:ext uri="{9D8B030D-6E8A-4147-A177-3AD203B41FA5}">
                      <a16:colId xmlns:a16="http://schemas.microsoft.com/office/drawing/2014/main" val="1301695504"/>
                    </a:ext>
                  </a:extLst>
                </a:gridCol>
                <a:gridCol w="1842247">
                  <a:extLst>
                    <a:ext uri="{9D8B030D-6E8A-4147-A177-3AD203B41FA5}">
                      <a16:colId xmlns:a16="http://schemas.microsoft.com/office/drawing/2014/main" val="1815345064"/>
                    </a:ext>
                  </a:extLst>
                </a:gridCol>
                <a:gridCol w="1842247">
                  <a:extLst>
                    <a:ext uri="{9D8B030D-6E8A-4147-A177-3AD203B41FA5}">
                      <a16:colId xmlns:a16="http://schemas.microsoft.com/office/drawing/2014/main" val="1441571278"/>
                    </a:ext>
                  </a:extLst>
                </a:gridCol>
                <a:gridCol w="1842247">
                  <a:extLst>
                    <a:ext uri="{9D8B030D-6E8A-4147-A177-3AD203B41FA5}">
                      <a16:colId xmlns:a16="http://schemas.microsoft.com/office/drawing/2014/main" val="4153629597"/>
                    </a:ext>
                  </a:extLst>
                </a:gridCol>
              </a:tblGrid>
              <a:tr h="9732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omic Sans MS" panose="030F0702030302020204" pitchFamily="66" charset="0"/>
                        </a:rPr>
                        <a:t>Principio</a:t>
                      </a:r>
                      <a:r>
                        <a:rPr lang="es-MX" baseline="0" dirty="0" smtClean="0">
                          <a:latin typeface="Comic Sans MS" panose="030F0702030302020204" pitchFamily="66" charset="0"/>
                        </a:rPr>
                        <a:t> de certeza 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omic Sans MS" panose="030F0702030302020204" pitchFamily="66" charset="0"/>
                        </a:rPr>
                        <a:t>Certeza del conocimiento 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omic Sans MS" panose="030F0702030302020204" pitchFamily="66" charset="0"/>
                        </a:rPr>
                        <a:t>Origen 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omic Sans MS" panose="030F0702030302020204" pitchFamily="66" charset="0"/>
                        </a:rPr>
                        <a:t>Objeto</a:t>
                      </a:r>
                      <a:r>
                        <a:rPr lang="es-MX" baseline="0" dirty="0" smtClean="0">
                          <a:latin typeface="Comic Sans MS" panose="030F0702030302020204" pitchFamily="66" charset="0"/>
                        </a:rPr>
                        <a:t> 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058871"/>
                  </a:ext>
                </a:extLst>
              </a:tr>
              <a:tr h="811027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latin typeface="Comic Sans MS" panose="030F0702030302020204" pitchFamily="66" charset="0"/>
                        </a:rPr>
                        <a:t>Conocimiento natural 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omic Sans MS" panose="030F0702030302020204" pitchFamily="66" charset="0"/>
                        </a:rPr>
                        <a:t>Razón natural 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Comic Sans MS" panose="030F0702030302020204" pitchFamily="66" charset="0"/>
                        </a:rPr>
                        <a:t>Evidencia de la razón 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omic Sans MS" panose="030F0702030302020204" pitchFamily="66" charset="0"/>
                        </a:rPr>
                        <a:t>Sentidos, experiencia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omic Sans MS" panose="030F0702030302020204" pitchFamily="66" charset="0"/>
                        </a:rPr>
                        <a:t>Natural 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91703"/>
                  </a:ext>
                </a:extLst>
              </a:tr>
              <a:tr h="811027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>
                          <a:latin typeface="Comic Sans MS" panose="030F0702030302020204" pitchFamily="66" charset="0"/>
                        </a:rPr>
                        <a:t>Conocimiento</a:t>
                      </a:r>
                      <a:r>
                        <a:rPr lang="es-MX" b="1" baseline="0" dirty="0" smtClean="0">
                          <a:latin typeface="Comic Sans MS" panose="030F0702030302020204" pitchFamily="66" charset="0"/>
                        </a:rPr>
                        <a:t> sobrenatural </a:t>
                      </a:r>
                      <a:endParaRPr lang="en-US" b="1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omic Sans MS" panose="030F0702030302020204" pitchFamily="66" charset="0"/>
                        </a:rPr>
                        <a:t>Fe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latin typeface="Comic Sans MS" panose="030F0702030302020204" pitchFamily="66" charset="0"/>
                        </a:rPr>
                        <a:t>Autoridad de Dios 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omic Sans MS" panose="030F0702030302020204" pitchFamily="66" charset="0"/>
                        </a:rPr>
                        <a:t>Revelación 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>
                          <a:latin typeface="Comic Sans MS" panose="030F0702030302020204" pitchFamily="66" charset="0"/>
                        </a:rPr>
                        <a:t>Sobrenatural</a:t>
                      </a:r>
                      <a:r>
                        <a:rPr lang="es-MX" baseline="0" dirty="0" smtClean="0">
                          <a:latin typeface="Comic Sans MS" panose="030F0702030302020204" pitchFamily="66" charset="0"/>
                        </a:rPr>
                        <a:t> 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787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70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2522" y="4040101"/>
            <a:ext cx="9609668" cy="1468800"/>
          </a:xfrm>
        </p:spPr>
        <p:txBody>
          <a:bodyPr/>
          <a:lstStyle/>
          <a:p>
            <a:r>
              <a:rPr lang="es-MX" b="1" dirty="0" smtClean="0">
                <a:latin typeface="Comic Sans MS" panose="030F0702030302020204" pitchFamily="66" charset="0"/>
              </a:rPr>
              <a:t>El hombre es capaz de escuchar a Dios </a:t>
            </a:r>
            <a:endParaRPr lang="en-US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1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latin typeface="Comic Sans MS" panose="030F0702030302020204" pitchFamily="66" charset="0"/>
              </a:rPr>
              <a:t>El problema de la existencia de Dios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5401" y="2556931"/>
            <a:ext cx="4308565" cy="2707399"/>
          </a:xfrm>
        </p:spPr>
        <p:txBody>
          <a:bodyPr>
            <a:normAutofit fontScale="85000" lnSpcReduction="20000"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La existencia de Dios, constituyen uno de los mejores intentos de la mente humana para salir del mundo e ir más allá del ámbito sensible o fenomenal de experiencia. 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s-MX" dirty="0" smtClean="0">
                <a:latin typeface="Comic Sans MS" panose="030F0702030302020204" pitchFamily="66" charset="0"/>
              </a:rPr>
              <a:t>Hay </a:t>
            </a:r>
            <a:r>
              <a:rPr lang="es-MX" dirty="0">
                <a:latin typeface="Comic Sans MS" panose="030F0702030302020204" pitchFamily="66" charset="0"/>
              </a:rPr>
              <a:t>tres maneras se puede argumentar la existencia de </a:t>
            </a:r>
            <a:r>
              <a:rPr lang="es-MX" dirty="0" smtClean="0">
                <a:latin typeface="Comic Sans MS" panose="030F0702030302020204" pitchFamily="66" charset="0"/>
              </a:rPr>
              <a:t>Dios</a:t>
            </a:r>
            <a:r>
              <a:rPr lang="es-MX" dirty="0">
                <a:latin typeface="Comic Sans MS" panose="030F0702030302020204" pitchFamily="66" charset="0"/>
              </a:rPr>
              <a:t>:</a:t>
            </a:r>
            <a:endParaRPr lang="en-US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  <p:sp>
        <p:nvSpPr>
          <p:cNvPr id="4" name="Pentágono 3"/>
          <p:cNvSpPr/>
          <p:nvPr/>
        </p:nvSpPr>
        <p:spPr>
          <a:xfrm>
            <a:off x="5331005" y="2442753"/>
            <a:ext cx="3238229" cy="1802677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b="1" dirty="0" smtClean="0">
                <a:latin typeface="Comic Sans MS" panose="030F0702030302020204" pitchFamily="66" charset="0"/>
              </a:rPr>
              <a:t>1°lugar;</a:t>
            </a:r>
            <a:r>
              <a:rPr lang="es-MX" sz="1600" dirty="0" smtClean="0">
                <a:latin typeface="Comic Sans MS" panose="030F0702030302020204" pitchFamily="66" charset="0"/>
              </a:rPr>
              <a:t> </a:t>
            </a:r>
            <a:r>
              <a:rPr lang="es-MX" sz="1600" dirty="0">
                <a:latin typeface="Comic Sans MS" panose="030F0702030302020204" pitchFamily="66" charset="0"/>
              </a:rPr>
              <a:t>el enfoque a priori argumenta a partir de una concepción de Dios como un ser tan perfecto que su no existencia es inconcebible. 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5" name="Pentágono 4"/>
          <p:cNvSpPr/>
          <p:nvPr/>
        </p:nvSpPr>
        <p:spPr>
          <a:xfrm>
            <a:off x="8660676" y="3344091"/>
            <a:ext cx="3122022" cy="2116663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b="1" dirty="0">
                <a:latin typeface="Comic Sans MS" panose="030F0702030302020204" pitchFamily="66" charset="0"/>
              </a:rPr>
              <a:t>2</a:t>
            </a:r>
            <a:r>
              <a:rPr lang="es-MX" sz="1600" b="1" dirty="0" smtClean="0">
                <a:latin typeface="Comic Sans MS" panose="030F0702030302020204" pitchFamily="66" charset="0"/>
              </a:rPr>
              <a:t>°lugar;</a:t>
            </a:r>
            <a:r>
              <a:rPr lang="es-MX" sz="1600" dirty="0" smtClean="0">
                <a:latin typeface="Comic Sans MS" panose="030F0702030302020204" pitchFamily="66" charset="0"/>
              </a:rPr>
              <a:t> </a:t>
            </a:r>
            <a:r>
              <a:rPr lang="es-MX" sz="1600" dirty="0">
                <a:latin typeface="Comic Sans MS" panose="030F0702030302020204" pitchFamily="66" charset="0"/>
              </a:rPr>
              <a:t>el enfoque a posteriori da evidencia del mundo, del universo observable, empírica, insistiendo en que Dios es necesario explicar ciertas características del cosmos</a:t>
            </a:r>
            <a:r>
              <a:rPr lang="es-MX" sz="1600" dirty="0"/>
              <a:t>. 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8" name="Pentágono 7"/>
          <p:cNvSpPr/>
          <p:nvPr/>
        </p:nvSpPr>
        <p:spPr>
          <a:xfrm>
            <a:off x="5331004" y="4362991"/>
            <a:ext cx="3042287" cy="1672049"/>
          </a:xfrm>
          <a:prstGeom prst="homePlat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sz="1600" b="1" dirty="0">
                <a:latin typeface="Comic Sans MS" panose="030F0702030302020204" pitchFamily="66" charset="0"/>
              </a:rPr>
              <a:t>3</a:t>
            </a:r>
            <a:r>
              <a:rPr lang="es-MX" sz="1600" b="1" dirty="0" smtClean="0">
                <a:latin typeface="Comic Sans MS" panose="030F0702030302020204" pitchFamily="66" charset="0"/>
              </a:rPr>
              <a:t>°lugar</a:t>
            </a:r>
            <a:r>
              <a:rPr lang="es-MX" sz="1400" b="1" dirty="0" smtClean="0">
                <a:latin typeface="Comic Sans MS" panose="030F0702030302020204" pitchFamily="66" charset="0"/>
              </a:rPr>
              <a:t>;</a:t>
            </a:r>
            <a:r>
              <a:rPr lang="es-MX" sz="1400" dirty="0" smtClean="0">
                <a:latin typeface="Comic Sans MS" panose="030F0702030302020204" pitchFamily="66" charset="0"/>
              </a:rPr>
              <a:t> </a:t>
            </a:r>
            <a:r>
              <a:rPr lang="es-MX" sz="1600" dirty="0">
                <a:latin typeface="Comic Sans MS" panose="030F0702030302020204" pitchFamily="66" charset="0"/>
              </a:rPr>
              <a:t>el enfoque existencial afirma experiencia directa de Dios por medio de la revelación personal. </a:t>
            </a:r>
            <a:endParaRPr lang="en-US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8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latin typeface="Comic Sans MS" panose="030F0702030302020204" pitchFamily="66" charset="0"/>
              </a:rPr>
              <a:t>¿Se puede conocer a Dios mediante la inteligencia?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>
                <a:latin typeface="Comic Sans MS" panose="030F0702030302020204" pitchFamily="66" charset="0"/>
              </a:rPr>
              <a:t>Las pruebas sobre la existencia de Dios se basan en principios de casualidad y viene de fundarse no en un deseo sino en una exigencia de la realidad misma que nos rodea.  </a:t>
            </a:r>
            <a:endParaRPr lang="es-MX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dirty="0" smtClean="0">
                <a:latin typeface="Comic Sans MS" panose="030F0702030302020204" pitchFamily="66" charset="0"/>
              </a:rPr>
              <a:t>         </a:t>
            </a:r>
            <a:r>
              <a:rPr lang="es-MX" b="1" dirty="0" smtClean="0">
                <a:latin typeface="Comic Sans MS" panose="030F0702030302020204" pitchFamily="66" charset="0"/>
              </a:rPr>
              <a:t>-La prueba del orden: </a:t>
            </a:r>
            <a:r>
              <a:rPr lang="es-MX" dirty="0">
                <a:latin typeface="Comic Sans MS" panose="030F0702030302020204" pitchFamily="66" charset="0"/>
              </a:rPr>
              <a:t>La orden del universo: Ahí hay una función, un proyecto, una idea, necesariamente tiene que haber una inteligencia que lo haya pensado.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s-MX" dirty="0" smtClean="0">
                <a:latin typeface="Comic Sans MS" panose="030F0702030302020204" pitchFamily="66" charset="0"/>
              </a:rPr>
              <a:t>         </a:t>
            </a:r>
            <a:r>
              <a:rPr lang="es-MX" b="1" dirty="0" smtClean="0">
                <a:latin typeface="Comic Sans MS" panose="030F0702030302020204" pitchFamily="66" charset="0"/>
              </a:rPr>
              <a:t>-La razón ante el orden: </a:t>
            </a:r>
            <a:r>
              <a:rPr lang="es-MX" dirty="0">
                <a:latin typeface="Comic Sans MS" panose="030F0702030302020204" pitchFamily="66" charset="0"/>
              </a:rPr>
              <a:t>Este es el orden increíble de la naturaleza. No entramos a hablar acerca del cerebro humano, porque todavía es un misterio para la ciencia. 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7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3333" y="888275"/>
            <a:ext cx="9938656" cy="5290457"/>
          </a:xfrm>
        </p:spPr>
        <p:txBody>
          <a:bodyPr>
            <a:normAutofit fontScale="90000"/>
          </a:bodyPr>
          <a:lstStyle/>
          <a:p>
            <a:pPr lvl="0" fontAlgn="base"/>
            <a:r>
              <a:rPr lang="es-MX" sz="3100" dirty="0" smtClean="0">
                <a:latin typeface="Comic Sans MS" panose="030F0702030302020204" pitchFamily="66" charset="0"/>
              </a:rPr>
              <a:t>Algunos argumentos del conocimiento de Dios por la razón:</a:t>
            </a:r>
            <a:br>
              <a:rPr lang="es-MX" sz="3100" dirty="0" smtClean="0">
                <a:latin typeface="Comic Sans MS" panose="030F0702030302020204" pitchFamily="66" charset="0"/>
              </a:rPr>
            </a:br>
            <a:r>
              <a:rPr lang="es-MX" sz="3100" dirty="0" smtClean="0">
                <a:latin typeface="Comic Sans MS" panose="030F0702030302020204" pitchFamily="66" charset="0"/>
              </a:rPr>
              <a:t>-</a:t>
            </a:r>
            <a:r>
              <a:rPr lang="en-US" sz="2200" b="1" dirty="0" smtClean="0">
                <a:latin typeface="Comic Sans MS" panose="030F0702030302020204" pitchFamily="66" charset="0"/>
              </a:rPr>
              <a:t>CASUALIDAD</a:t>
            </a:r>
            <a:r>
              <a:rPr lang="en-US" sz="2200" b="1" dirty="0">
                <a:latin typeface="Comic Sans MS" panose="030F0702030302020204" pitchFamily="66" charset="0"/>
              </a:rPr>
              <a:t>:  </a:t>
            </a:r>
            <a:r>
              <a:rPr lang="en-US" sz="2200" dirty="0">
                <a:latin typeface="Comic Sans MS" panose="030F0702030302020204" pitchFamily="66" charset="0"/>
              </a:rPr>
              <a:t/>
            </a:r>
            <a:br>
              <a:rPr lang="en-US" sz="2200" dirty="0">
                <a:latin typeface="Comic Sans MS" panose="030F0702030302020204" pitchFamily="66" charset="0"/>
              </a:rPr>
            </a:br>
            <a:r>
              <a:rPr lang="es-MX" sz="2200" dirty="0">
                <a:latin typeface="Comic Sans MS" panose="030F0702030302020204" pitchFamily="66" charset="0"/>
              </a:rPr>
              <a:t>Ninguno se ha causado a sí mismo, porque si no sería anterior a sí mismo, lo cual es absurdo ya que debería existir para causar y no existir para ser causado.  </a:t>
            </a:r>
            <a:r>
              <a:rPr lang="en-US" sz="2200" dirty="0">
                <a:latin typeface="Comic Sans MS" panose="030F0702030302020204" pitchFamily="66" charset="0"/>
              </a:rPr>
              <a:t/>
            </a:r>
            <a:br>
              <a:rPr lang="en-US" sz="2200" dirty="0">
                <a:latin typeface="Comic Sans MS" panose="030F0702030302020204" pitchFamily="66" charset="0"/>
              </a:rPr>
            </a:br>
            <a:r>
              <a:rPr lang="en-US" sz="2200" dirty="0" smtClean="0">
                <a:latin typeface="Comic Sans MS" panose="030F0702030302020204" pitchFamily="66" charset="0"/>
              </a:rPr>
              <a:t>-</a:t>
            </a:r>
            <a:r>
              <a:rPr lang="en-US" sz="2200" b="1" dirty="0" smtClean="0">
                <a:latin typeface="Comic Sans MS" panose="030F0702030302020204" pitchFamily="66" charset="0"/>
              </a:rPr>
              <a:t>GRADOS </a:t>
            </a:r>
            <a:r>
              <a:rPr lang="en-US" sz="2200" b="1" dirty="0">
                <a:latin typeface="Comic Sans MS" panose="030F0702030302020204" pitchFamily="66" charset="0"/>
              </a:rPr>
              <a:t>DE PERFECCION:</a:t>
            </a:r>
            <a:r>
              <a:rPr lang="en-US" sz="2200" dirty="0">
                <a:latin typeface="Comic Sans MS" panose="030F0702030302020204" pitchFamily="66" charset="0"/>
              </a:rPr>
              <a:t>  </a:t>
            </a:r>
            <a:br>
              <a:rPr lang="en-US" sz="2200" dirty="0">
                <a:latin typeface="Comic Sans MS" panose="030F0702030302020204" pitchFamily="66" charset="0"/>
              </a:rPr>
            </a:br>
            <a:r>
              <a:rPr lang="es-MX" sz="2200" dirty="0">
                <a:latin typeface="Comic Sans MS" panose="030F0702030302020204" pitchFamily="66" charset="0"/>
              </a:rPr>
              <a:t>Vemos seres más y menos perfectos. Lomas y lo menos se refieren a un máximo Existe un ser perfecto de por sí que puede participar a los demás seres de las perfecciones  </a:t>
            </a:r>
            <a:r>
              <a:rPr lang="en-US" sz="2200" dirty="0">
                <a:latin typeface="Comic Sans MS" panose="030F0702030302020204" pitchFamily="66" charset="0"/>
              </a:rPr>
              <a:t/>
            </a:r>
            <a:br>
              <a:rPr lang="en-US" sz="2200" dirty="0">
                <a:latin typeface="Comic Sans MS" panose="030F0702030302020204" pitchFamily="66" charset="0"/>
              </a:rPr>
            </a:br>
            <a:r>
              <a:rPr lang="en-US" sz="2200" dirty="0" smtClean="0">
                <a:latin typeface="Comic Sans MS" panose="030F0702030302020204" pitchFamily="66" charset="0"/>
              </a:rPr>
              <a:t>-</a:t>
            </a:r>
            <a:r>
              <a:rPr lang="es-MX" sz="2200" b="1" dirty="0" smtClean="0">
                <a:latin typeface="Comic Sans MS" panose="030F0702030302020204" pitchFamily="66" charset="0"/>
              </a:rPr>
              <a:t>PRIMER </a:t>
            </a:r>
            <a:r>
              <a:rPr lang="es-MX" sz="2200" b="1" dirty="0">
                <a:latin typeface="Comic Sans MS" panose="030F0702030302020204" pitchFamily="66" charset="0"/>
              </a:rPr>
              <a:t>MOTOR INMOVIL O MOVIMIENTO:  </a:t>
            </a:r>
            <a:r>
              <a:rPr lang="en-US" sz="2200" dirty="0">
                <a:latin typeface="Comic Sans MS" panose="030F0702030302020204" pitchFamily="66" charset="0"/>
              </a:rPr>
              <a:t/>
            </a:r>
            <a:br>
              <a:rPr lang="en-US" sz="2200" dirty="0">
                <a:latin typeface="Comic Sans MS" panose="030F0702030302020204" pitchFamily="66" charset="0"/>
              </a:rPr>
            </a:br>
            <a:r>
              <a:rPr lang="es-MX" sz="2200" dirty="0">
                <a:latin typeface="Comic Sans MS" panose="030F0702030302020204" pitchFamily="66" charset="0"/>
              </a:rPr>
              <a:t>Sin un primero no hay intermedios. Todo lo que se mueve es movido por otro. </a:t>
            </a:r>
            <a:r>
              <a:rPr lang="en-US" dirty="0">
                <a:latin typeface="Comic Sans MS" panose="030F0702030302020204" pitchFamily="66" charset="0"/>
              </a:rPr>
              <a:t/>
            </a:r>
            <a:br>
              <a:rPr lang="en-US" dirty="0">
                <a:latin typeface="Comic Sans MS" panose="030F0702030302020204" pitchFamily="66" charset="0"/>
              </a:rPr>
            </a:br>
            <a:r>
              <a:rPr lang="es-MX" dirty="0" smtClean="0">
                <a:latin typeface="Comic Sans MS" panose="030F0702030302020204" pitchFamily="66" charset="0"/>
              </a:rPr>
              <a:t/>
            </a:r>
            <a:br>
              <a:rPr lang="es-MX" dirty="0" smtClean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6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 smtClean="0">
                <a:latin typeface="Comic Sans MS" panose="030F0702030302020204" pitchFamily="66" charset="0"/>
              </a:rPr>
              <a:t>Alma y espíritu irreductibles a la materia</a:t>
            </a:r>
            <a:endParaRPr 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7964" y="2429690"/>
            <a:ext cx="9956071" cy="3735978"/>
          </a:xfrm>
        </p:spPr>
        <p:txBody>
          <a:bodyPr>
            <a:normAutofit fontScale="25000" lnSpcReduction="20000"/>
          </a:bodyPr>
          <a:lstStyle/>
          <a:p>
            <a:r>
              <a:rPr lang="es-MX" sz="5600" dirty="0">
                <a:latin typeface="Comic Sans MS" panose="030F0702030302020204" pitchFamily="66" charset="0"/>
              </a:rPr>
              <a:t>Vemos que el hombre es un ser que busca el anhelo de la felicidad, el amor,  deseos profundos de realización. </a:t>
            </a:r>
            <a:r>
              <a:rPr lang="es-PE" sz="5600" dirty="0" smtClean="0">
                <a:latin typeface="Comic Sans MS" panose="030F0702030302020204" pitchFamily="66" charset="0"/>
              </a:rPr>
              <a:t>Ninguna</a:t>
            </a:r>
            <a:r>
              <a:rPr lang="en-US" sz="5600" dirty="0" smtClean="0">
                <a:latin typeface="Comic Sans MS" panose="030F0702030302020204" pitchFamily="66" charset="0"/>
              </a:rPr>
              <a:t> </a:t>
            </a:r>
            <a:r>
              <a:rPr lang="es-PE" sz="5600" dirty="0" smtClean="0">
                <a:latin typeface="Comic Sans MS" panose="030F0702030302020204" pitchFamily="66" charset="0"/>
              </a:rPr>
              <a:t>cosa</a:t>
            </a:r>
            <a:r>
              <a:rPr lang="en-US" sz="5600" dirty="0" smtClean="0">
                <a:latin typeface="Comic Sans MS" panose="030F0702030302020204" pitchFamily="66" charset="0"/>
              </a:rPr>
              <a:t> </a:t>
            </a:r>
            <a:r>
              <a:rPr lang="en-US" sz="5600" dirty="0">
                <a:latin typeface="Comic Sans MS" panose="030F0702030302020204" pitchFamily="66" charset="0"/>
              </a:rPr>
              <a:t>o material </a:t>
            </a:r>
            <a:r>
              <a:rPr lang="es-PE" sz="5600" dirty="0" smtClean="0">
                <a:latin typeface="Comic Sans MS" panose="030F0702030302020204" pitchFamily="66" charset="0"/>
              </a:rPr>
              <a:t>puede</a:t>
            </a:r>
            <a:r>
              <a:rPr lang="en-US" sz="5600" dirty="0" smtClean="0">
                <a:latin typeface="Comic Sans MS" panose="030F0702030302020204" pitchFamily="66" charset="0"/>
              </a:rPr>
              <a:t> </a:t>
            </a:r>
            <a:r>
              <a:rPr lang="es-PE" sz="5600" dirty="0" smtClean="0">
                <a:latin typeface="Comic Sans MS" panose="030F0702030302020204" pitchFamily="66" charset="0"/>
              </a:rPr>
              <a:t>saciarlo</a:t>
            </a:r>
            <a:r>
              <a:rPr lang="en-US" sz="5600" dirty="0" smtClean="0">
                <a:latin typeface="Comic Sans MS" panose="030F0702030302020204" pitchFamily="66" charset="0"/>
              </a:rPr>
              <a:t>.</a:t>
            </a:r>
            <a:endParaRPr lang="en-US" sz="5600" dirty="0">
              <a:latin typeface="Comic Sans MS" panose="030F0702030302020204" pitchFamily="66" charset="0"/>
            </a:endParaRPr>
          </a:p>
          <a:p>
            <a:r>
              <a:rPr lang="es-PE" sz="5600" b="1" dirty="0" smtClean="0">
                <a:latin typeface="Comic Sans MS" panose="030F0702030302020204" pitchFamily="66" charset="0"/>
              </a:rPr>
              <a:t>Conocimiento</a:t>
            </a:r>
            <a:r>
              <a:rPr lang="en-US" sz="5600" b="1" dirty="0" smtClean="0">
                <a:latin typeface="Comic Sans MS" panose="030F0702030302020204" pitchFamily="66" charset="0"/>
              </a:rPr>
              <a:t> </a:t>
            </a:r>
            <a:r>
              <a:rPr lang="es-PE" sz="5600" b="1" dirty="0" smtClean="0">
                <a:latin typeface="Comic Sans MS" panose="030F0702030302020204" pitchFamily="66" charset="0"/>
              </a:rPr>
              <a:t>Intelectual:</a:t>
            </a:r>
            <a:r>
              <a:rPr lang="es-MX" sz="5600" dirty="0" smtClean="0">
                <a:latin typeface="Comic Sans MS" panose="030F0702030302020204" pitchFamily="66" charset="0"/>
              </a:rPr>
              <a:t>El </a:t>
            </a:r>
            <a:r>
              <a:rPr lang="es-MX" sz="5600" dirty="0">
                <a:latin typeface="Comic Sans MS" panose="030F0702030302020204" pitchFamily="66" charset="0"/>
              </a:rPr>
              <a:t>conocimiento del hombre percibe las manifestaciones  sensibles, pero trasciende  dicho conocimiento ya que percibe con su inteligencia la realidad como tal y dice: </a:t>
            </a:r>
            <a:r>
              <a:rPr lang="es-MX" sz="5600" i="1" dirty="0">
                <a:latin typeface="Comic Sans MS" panose="030F0702030302020204" pitchFamily="66" charset="0"/>
              </a:rPr>
              <a:t>ahí hay realidad;</a:t>
            </a:r>
            <a:r>
              <a:rPr lang="es-MX" sz="5600" dirty="0">
                <a:latin typeface="Comic Sans MS" panose="030F0702030302020204" pitchFamily="66" charset="0"/>
              </a:rPr>
              <a:t> por lo tanto afirma lo que percibe y lo hace con su intuición intelectual. </a:t>
            </a:r>
            <a:endParaRPr lang="en-US" sz="5600" dirty="0">
              <a:latin typeface="Comic Sans MS" panose="030F0702030302020204" pitchFamily="66" charset="0"/>
            </a:endParaRPr>
          </a:p>
          <a:p>
            <a:pPr lvl="0" fontAlgn="base"/>
            <a:r>
              <a:rPr lang="es-PE" sz="5600" b="1" dirty="0" smtClean="0">
                <a:latin typeface="Comic Sans MS" panose="030F0702030302020204" pitchFamily="66" charset="0"/>
              </a:rPr>
              <a:t>Lenguaje</a:t>
            </a:r>
            <a:r>
              <a:rPr lang="en-US" sz="5600" b="1" dirty="0" smtClean="0">
                <a:latin typeface="Comic Sans MS" panose="030F0702030302020204" pitchFamily="66" charset="0"/>
              </a:rPr>
              <a:t>: </a:t>
            </a:r>
            <a:r>
              <a:rPr lang="es-MX" sz="5600" dirty="0" smtClean="0">
                <a:latin typeface="Comic Sans MS" panose="030F0702030302020204" pitchFamily="66" charset="0"/>
              </a:rPr>
              <a:t>Las </a:t>
            </a:r>
            <a:r>
              <a:rPr lang="es-MX" sz="5600" dirty="0">
                <a:latin typeface="Comic Sans MS" panose="030F0702030302020204" pitchFamily="66" charset="0"/>
              </a:rPr>
              <a:t>palabras pueden usarse porque unen el </a:t>
            </a:r>
            <a:r>
              <a:rPr lang="es-MX" sz="5600" i="1" dirty="0">
                <a:latin typeface="Comic Sans MS" panose="030F0702030302020204" pitchFamily="66" charset="0"/>
              </a:rPr>
              <a:t>significante</a:t>
            </a:r>
            <a:r>
              <a:rPr lang="es-MX" sz="5600" dirty="0">
                <a:latin typeface="Comic Sans MS" panose="030F0702030302020204" pitchFamily="66" charset="0"/>
              </a:rPr>
              <a:t> IMAGEN con el </a:t>
            </a:r>
            <a:r>
              <a:rPr lang="es-MX" sz="5600" i="1" dirty="0">
                <a:latin typeface="Comic Sans MS" panose="030F0702030302020204" pitchFamily="66" charset="0"/>
              </a:rPr>
              <a:t>significado</a:t>
            </a:r>
            <a:r>
              <a:rPr lang="es-MX" sz="5600" dirty="0">
                <a:latin typeface="Comic Sans MS" panose="030F0702030302020204" pitchFamily="66" charset="0"/>
              </a:rPr>
              <a:t> CONCEPTO </a:t>
            </a:r>
            <a:endParaRPr lang="en-US" sz="5600" dirty="0">
              <a:latin typeface="Comic Sans MS" panose="030F0702030302020204" pitchFamily="66" charset="0"/>
            </a:endParaRPr>
          </a:p>
          <a:p>
            <a:pPr lvl="0" fontAlgn="base"/>
            <a:r>
              <a:rPr lang="es-PE" sz="5600" b="1" dirty="0" smtClean="0">
                <a:latin typeface="Comic Sans MS" panose="030F0702030302020204" pitchFamily="66" charset="0"/>
              </a:rPr>
              <a:t>Progreso</a:t>
            </a:r>
            <a:r>
              <a:rPr lang="en-US" sz="5600" b="1" dirty="0" smtClean="0">
                <a:latin typeface="Comic Sans MS" panose="030F0702030302020204" pitchFamily="66" charset="0"/>
              </a:rPr>
              <a:t>: </a:t>
            </a:r>
            <a:r>
              <a:rPr lang="es-MX" sz="5600" dirty="0" smtClean="0">
                <a:latin typeface="Comic Sans MS" panose="030F0702030302020204" pitchFamily="66" charset="0"/>
              </a:rPr>
              <a:t>Es </a:t>
            </a:r>
            <a:r>
              <a:rPr lang="es-MX" sz="5600" dirty="0">
                <a:latin typeface="Comic Sans MS" panose="030F0702030302020204" pitchFamily="66" charset="0"/>
              </a:rPr>
              <a:t>la manifestación de la libertad y la racionalidad humana, de su creatividad; el ser humano puede progresar en cambio un animal no. </a:t>
            </a:r>
            <a:r>
              <a:rPr lang="es-MX" sz="5600" dirty="0" smtClean="0">
                <a:latin typeface="Comic Sans MS" panose="030F0702030302020204" pitchFamily="66" charset="0"/>
              </a:rPr>
              <a:t>El </a:t>
            </a:r>
            <a:r>
              <a:rPr lang="es-MX" sz="5600" dirty="0">
                <a:latin typeface="Comic Sans MS" panose="030F0702030302020204" pitchFamily="66" charset="0"/>
              </a:rPr>
              <a:t>hombre progresa ya que es capaz de abstraer de modos particulares las cosas y llegar mediante un progreso abstractivo conociendo la inducción del principio general. </a:t>
            </a:r>
            <a:endParaRPr lang="en-US" sz="5600" dirty="0">
              <a:latin typeface="Comic Sans MS" panose="030F0702030302020204" pitchFamily="66" charset="0"/>
            </a:endParaRPr>
          </a:p>
          <a:p>
            <a:pPr lvl="0" fontAlgn="base"/>
            <a:r>
              <a:rPr lang="en-US" sz="5600" b="1" dirty="0" smtClean="0">
                <a:latin typeface="Comic Sans MS" panose="030F0702030302020204" pitchFamily="66" charset="0"/>
              </a:rPr>
              <a:t>Arte: </a:t>
            </a:r>
            <a:r>
              <a:rPr lang="es-MX" sz="5600" dirty="0" smtClean="0">
                <a:latin typeface="Comic Sans MS" panose="030F0702030302020204" pitchFamily="66" charset="0"/>
              </a:rPr>
              <a:t>Es </a:t>
            </a:r>
            <a:r>
              <a:rPr lang="es-MX" sz="5600" dirty="0">
                <a:latin typeface="Comic Sans MS" panose="030F0702030302020204" pitchFamily="66" charset="0"/>
              </a:rPr>
              <a:t>consecuencia de las  potencias y actividades espirituales; nace a través del reconocimiento espiritual de la belleza en la realidad. </a:t>
            </a:r>
            <a:endParaRPr lang="en-US" sz="5600" dirty="0">
              <a:latin typeface="Comic Sans MS" panose="030F0702030302020204" pitchFamily="66" charset="0"/>
            </a:endParaRPr>
          </a:p>
          <a:p>
            <a:pPr lvl="0" fontAlgn="base"/>
            <a:r>
              <a:rPr lang="es-PE" sz="5600" b="1" dirty="0" smtClean="0">
                <a:latin typeface="Comic Sans MS" panose="030F0702030302020204" pitchFamily="66" charset="0"/>
              </a:rPr>
              <a:t>Ética</a:t>
            </a:r>
            <a:r>
              <a:rPr lang="en-US" sz="5600" b="1" dirty="0" smtClean="0">
                <a:latin typeface="Comic Sans MS" panose="030F0702030302020204" pitchFamily="66" charset="0"/>
              </a:rPr>
              <a:t>: </a:t>
            </a:r>
            <a:r>
              <a:rPr lang="es-MX" sz="5600" dirty="0" smtClean="0">
                <a:latin typeface="Comic Sans MS" panose="030F0702030302020204" pitchFamily="66" charset="0"/>
              </a:rPr>
              <a:t>Existe </a:t>
            </a:r>
            <a:r>
              <a:rPr lang="es-MX" sz="5600" dirty="0">
                <a:latin typeface="Comic Sans MS" panose="030F0702030302020204" pitchFamily="66" charset="0"/>
              </a:rPr>
              <a:t>la conciencia del hombre  el que  le hace convencer y actuar de acuerdo al bien moral; y si fuera el caso que no hago el bien moral experimento el remordimiento en mi conciencia. </a:t>
            </a:r>
            <a:endParaRPr lang="en-US" sz="5600" dirty="0">
              <a:latin typeface="Comic Sans MS" panose="030F0702030302020204" pitchFamily="66" charset="0"/>
            </a:endParaRPr>
          </a:p>
          <a:p>
            <a:pPr lvl="0" fontAlgn="base"/>
            <a:r>
              <a:rPr lang="en-US" sz="5600" b="1" dirty="0">
                <a:latin typeface="Comic Sans MS" panose="030F0702030302020204" pitchFamily="66" charset="0"/>
              </a:rPr>
              <a:t>A </a:t>
            </a:r>
            <a:r>
              <a:rPr lang="es-PE" sz="5600" b="1" dirty="0" smtClean="0">
                <a:latin typeface="Comic Sans MS" panose="030F0702030302020204" pitchFamily="66" charset="0"/>
              </a:rPr>
              <a:t>modo</a:t>
            </a:r>
            <a:r>
              <a:rPr lang="en-US" sz="5600" b="1" dirty="0" smtClean="0">
                <a:latin typeface="Comic Sans MS" panose="030F0702030302020204" pitchFamily="66" charset="0"/>
              </a:rPr>
              <a:t> </a:t>
            </a:r>
            <a:r>
              <a:rPr lang="en-US" sz="5600" b="1" dirty="0">
                <a:latin typeface="Comic Sans MS" panose="030F0702030302020204" pitchFamily="66" charset="0"/>
              </a:rPr>
              <a:t>de </a:t>
            </a:r>
            <a:r>
              <a:rPr lang="es-PE" sz="5600" b="1" dirty="0" smtClean="0">
                <a:latin typeface="Comic Sans MS" panose="030F0702030302020204" pitchFamily="66" charset="0"/>
              </a:rPr>
              <a:t>síntesis</a:t>
            </a:r>
            <a:r>
              <a:rPr lang="en-US" sz="5600" b="1" dirty="0" smtClean="0">
                <a:latin typeface="Comic Sans MS" panose="030F0702030302020204" pitchFamily="66" charset="0"/>
              </a:rPr>
              <a:t>: </a:t>
            </a:r>
            <a:r>
              <a:rPr lang="es-MX" sz="5600" dirty="0" smtClean="0">
                <a:latin typeface="Comic Sans MS" panose="030F0702030302020204" pitchFamily="66" charset="0"/>
              </a:rPr>
              <a:t>Mediante </a:t>
            </a:r>
            <a:r>
              <a:rPr lang="es-MX" sz="5600" dirty="0">
                <a:latin typeface="Comic Sans MS" panose="030F0702030302020204" pitchFamily="66" charset="0"/>
              </a:rPr>
              <a:t>la razón el hombre puede de manera razonable afirmar la existencia de Dios; ya  que si se tiene una experiencia personal con el creador esto te hace tener fe en lo sobrenatural y  Reconocer que no se proviene de una evolución material sino que somos producto de la creación de Dios. </a:t>
            </a:r>
            <a:endParaRPr lang="en-US" sz="5600" dirty="0">
              <a:latin typeface="Comic Sans MS" panose="030F0702030302020204" pitchFamily="66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18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795</Words>
  <Application>Microsoft Office PowerPoint</Application>
  <PresentationFormat>Panorámica</PresentationFormat>
  <Paragraphs>58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Comic Sans MS</vt:lpstr>
      <vt:lpstr>Garamond</vt:lpstr>
      <vt:lpstr>Wingdings</vt:lpstr>
      <vt:lpstr>Orgánico</vt:lpstr>
      <vt:lpstr>Fe y Razón</vt:lpstr>
      <vt:lpstr>Paradigma del yo y el hombre huérfano </vt:lpstr>
      <vt:lpstr>El agnosticismo funciona y fe </vt:lpstr>
      <vt:lpstr>La fe y la razón </vt:lpstr>
      <vt:lpstr>El hombre es capaz de escuchar a Dios </vt:lpstr>
      <vt:lpstr>El problema de la existencia de Dios</vt:lpstr>
      <vt:lpstr>¿Se puede conocer a Dios mediante la inteligencia?</vt:lpstr>
      <vt:lpstr>Algunos argumentos del conocimiento de Dios por la razón: -CASUALIDAD:   Ninguno se ha causado a sí mismo, porque si no sería anterior a sí mismo, lo cual es absurdo ya que debería existir para causar y no existir para ser causado.   -GRADOS DE PERFECCION:   Vemos seres más y menos perfectos. Lomas y lo menos se refieren a un máximo Existe un ser perfecto de por sí que puede participar a los demás seres de las perfecciones   -PRIMER MOTOR INMOVIL O MOVIMIENTO:   Sin un primero no hay intermedios. Todo lo que se mueve es movido por otro.   </vt:lpstr>
      <vt:lpstr>Alma y espíritu irreductibles a la materia</vt:lpstr>
      <vt:lpstr>La fe tiene que ser suficientemente oscura para ser meritoria y lo suficientemente razonable para no ser  arbitraria.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 y Razón</dc:title>
  <dc:creator>Toshiba</dc:creator>
  <cp:lastModifiedBy>Toshiba</cp:lastModifiedBy>
  <cp:revision>5</cp:revision>
  <dcterms:created xsi:type="dcterms:W3CDTF">2019-05-21T01:34:08Z</dcterms:created>
  <dcterms:modified xsi:type="dcterms:W3CDTF">2019-05-21T02:14:39Z</dcterms:modified>
</cp:coreProperties>
</file>