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16"/>
  </p:notesMasterIdLst>
  <p:sldIdLst>
    <p:sldId id="474" r:id="rId2"/>
    <p:sldId id="478" r:id="rId3"/>
    <p:sldId id="479" r:id="rId4"/>
    <p:sldId id="475" r:id="rId5"/>
    <p:sldId id="480" r:id="rId6"/>
    <p:sldId id="481" r:id="rId7"/>
    <p:sldId id="482" r:id="rId8"/>
    <p:sldId id="466" r:id="rId9"/>
    <p:sldId id="467" r:id="rId10"/>
    <p:sldId id="468" r:id="rId11"/>
    <p:sldId id="469" r:id="rId12"/>
    <p:sldId id="470" r:id="rId13"/>
    <p:sldId id="472" r:id="rId14"/>
    <p:sldId id="473"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3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358098-A276-4F90-9072-A0402836CF12}">
  <a:tblStyle styleId="{6E358098-A276-4F90-9072-A0402836C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9" d="100"/>
          <a:sy n="69" d="100"/>
        </p:scale>
        <p:origin x="123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50642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green">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4" name="Google Shape;14;p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blue">
  <p:cSld name="TITLE_2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20" name="Google Shape;20;p5"/>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a:endParaRPr/>
          </a:p>
        </p:txBody>
      </p:sp>
      <p:sp>
        <p:nvSpPr>
          <p:cNvPr id="33" name="Google Shape;33;p8"/>
          <p:cNvSpPr txBox="1">
            <a:spLocks noGrp="1"/>
          </p:cNvSpPr>
          <p:nvPr>
            <p:ph type="body" idx="1"/>
          </p:nvPr>
        </p:nvSpPr>
        <p:spPr>
          <a:xfrm>
            <a:off x="1070325" y="1918650"/>
            <a:ext cx="7056300" cy="4083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4" name="Google Shape;34;p8"/>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5" name="Google Shape;35;p8"/>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6" name="Google Shape;36;p8"/>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4550" y="689775"/>
            <a:ext cx="7547700" cy="9105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7" name="Google Shape;7;p1"/>
          <p:cNvSpPr txBox="1">
            <a:spLocks noGrp="1"/>
          </p:cNvSpPr>
          <p:nvPr>
            <p:ph type="body" idx="1"/>
          </p:nvPr>
        </p:nvSpPr>
        <p:spPr>
          <a:xfrm>
            <a:off x="1070325" y="1918650"/>
            <a:ext cx="7056300" cy="4083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marL="914400" lvl="1"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marL="1371600" lvl="2"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marL="1828800" lvl="3"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marL="2286000" lvl="4"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marL="2743200" lvl="5"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marL="3200400" lvl="6"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marL="3657600" lvl="7"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marL="4114800" lvl="8"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348076" y="6383554"/>
            <a:ext cx="548700" cy="398700"/>
          </a:xfrm>
          <a:prstGeom prst="rect">
            <a:avLst/>
          </a:prstGeom>
          <a:noFill/>
          <a:ln>
            <a:noFill/>
          </a:ln>
        </p:spPr>
        <p:txBody>
          <a:bodyPr spcFirstLastPara="1" wrap="square" lIns="91425" tIns="91425" rIns="91425" bIns="91425" anchor="t" anchorCtr="0">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4"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6B58E0-F57C-4317-9135-A673CBAEA4E7}"/>
              </a:ext>
            </a:extLst>
          </p:cNvPr>
          <p:cNvSpPr>
            <a:spLocks noGrp="1"/>
          </p:cNvSpPr>
          <p:nvPr>
            <p:ph type="ctrTitle"/>
          </p:nvPr>
        </p:nvSpPr>
        <p:spPr/>
        <p:txBody>
          <a:bodyPr/>
          <a:lstStyle/>
          <a:p>
            <a:r>
              <a:rPr lang="es-MX" sz="4800" b="1" dirty="0">
                <a:effectLst>
                  <a:outerShdw blurRad="38100" dist="38100" dir="2700000" algn="tl">
                    <a:srgbClr val="000000">
                      <a:alpha val="43137"/>
                    </a:srgbClr>
                  </a:outerShdw>
                </a:effectLst>
              </a:rPr>
              <a:t>Flujos de trabajo de RUP (Actividades)</a:t>
            </a:r>
            <a:endParaRPr lang="es-PE" sz="4800" dirty="0">
              <a:effectLst>
                <a:outerShdw blurRad="38100" dist="38100" dir="2700000" algn="tl">
                  <a:srgbClr val="000000">
                    <a:alpha val="43137"/>
                  </a:srgbClr>
                </a:outerShdw>
              </a:effectLst>
            </a:endParaRPr>
          </a:p>
        </p:txBody>
      </p:sp>
      <p:sp>
        <p:nvSpPr>
          <p:cNvPr id="3" name="Marcador de número de diapositiva 2">
            <a:extLst>
              <a:ext uri="{FF2B5EF4-FFF2-40B4-BE49-F238E27FC236}">
                <a16:creationId xmlns:a16="http://schemas.microsoft.com/office/drawing/2014/main" id="{4422B6BD-CE6F-4A18-B2D4-158797BD52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a:t>
            </a:fld>
            <a:endParaRPr lang="es-PE"/>
          </a:p>
        </p:txBody>
      </p:sp>
    </p:spTree>
    <p:extLst>
      <p:ext uri="{BB962C8B-B14F-4D97-AF65-F5344CB8AC3E}">
        <p14:creationId xmlns:p14="http://schemas.microsoft.com/office/powerpoint/2010/main" val="4470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2ED78-CE8C-41A3-9479-F5824993EC70}"/>
              </a:ext>
            </a:extLst>
          </p:cNvPr>
          <p:cNvSpPr>
            <a:spLocks noGrp="1"/>
          </p:cNvSpPr>
          <p:nvPr>
            <p:ph type="title"/>
          </p:nvPr>
        </p:nvSpPr>
        <p:spPr/>
        <p:txBody>
          <a:bodyPr/>
          <a:lstStyle/>
          <a:p>
            <a:r>
              <a:rPr lang="es-PE" b="1" dirty="0"/>
              <a:t>Gestión de requisitos</a:t>
            </a:r>
          </a:p>
        </p:txBody>
      </p:sp>
      <p:sp>
        <p:nvSpPr>
          <p:cNvPr id="3" name="Marcador de texto 2">
            <a:extLst>
              <a:ext uri="{FF2B5EF4-FFF2-40B4-BE49-F238E27FC236}">
                <a16:creationId xmlns:a16="http://schemas.microsoft.com/office/drawing/2014/main" id="{AD0623C6-BAF8-420F-857E-77A54F4F0806}"/>
              </a:ext>
            </a:extLst>
          </p:cNvPr>
          <p:cNvSpPr>
            <a:spLocks noGrp="1"/>
          </p:cNvSpPr>
          <p:nvPr>
            <p:ph type="body" idx="1"/>
          </p:nvPr>
        </p:nvSpPr>
        <p:spPr/>
        <p:txBody>
          <a:bodyPr/>
          <a:lstStyle/>
          <a:p>
            <a:pPr algn="just"/>
            <a:r>
              <a:rPr lang="es-MX" sz="2800" dirty="0"/>
              <a:t>RUP brinda una guía para encontrar, organizar, documentar, y seguir los cambios de los requisitos funcionales y restricciones. Utiliza una notación de Caso de Uso y escenarios para representar los requisitos.</a:t>
            </a:r>
            <a:endParaRPr lang="es-PE" sz="2800" dirty="0"/>
          </a:p>
        </p:txBody>
      </p:sp>
      <p:sp>
        <p:nvSpPr>
          <p:cNvPr id="4" name="Marcador de número de diapositiva 3">
            <a:extLst>
              <a:ext uri="{FF2B5EF4-FFF2-40B4-BE49-F238E27FC236}">
                <a16:creationId xmlns:a16="http://schemas.microsoft.com/office/drawing/2014/main" id="{0D02ED00-DA98-4170-812E-E06393C305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10</a:t>
            </a:fld>
            <a:endParaRPr lang="es-PE"/>
          </a:p>
        </p:txBody>
      </p:sp>
    </p:spTree>
    <p:extLst>
      <p:ext uri="{BB962C8B-B14F-4D97-AF65-F5344CB8AC3E}">
        <p14:creationId xmlns:p14="http://schemas.microsoft.com/office/powerpoint/2010/main" val="308179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AA6B3-29A3-4691-9BC8-49F8C3904FBF}"/>
              </a:ext>
            </a:extLst>
          </p:cNvPr>
          <p:cNvSpPr>
            <a:spLocks noGrp="1"/>
          </p:cNvSpPr>
          <p:nvPr>
            <p:ph type="title"/>
          </p:nvPr>
        </p:nvSpPr>
        <p:spPr/>
        <p:txBody>
          <a:bodyPr/>
          <a:lstStyle/>
          <a:p>
            <a:r>
              <a:rPr lang="es-PE" b="1" dirty="0"/>
              <a:t>Desarrollo de software iterativo</a:t>
            </a:r>
          </a:p>
        </p:txBody>
      </p:sp>
      <p:sp>
        <p:nvSpPr>
          <p:cNvPr id="3" name="Marcador de texto 2">
            <a:extLst>
              <a:ext uri="{FF2B5EF4-FFF2-40B4-BE49-F238E27FC236}">
                <a16:creationId xmlns:a16="http://schemas.microsoft.com/office/drawing/2014/main" id="{DB83C86A-8D7F-43DC-A0C9-46D0E7ECDF0A}"/>
              </a:ext>
            </a:extLst>
          </p:cNvPr>
          <p:cNvSpPr>
            <a:spLocks noGrp="1"/>
          </p:cNvSpPr>
          <p:nvPr>
            <p:ph type="body" idx="1"/>
          </p:nvPr>
        </p:nvSpPr>
        <p:spPr/>
        <p:txBody>
          <a:bodyPr/>
          <a:lstStyle/>
          <a:p>
            <a:pPr algn="just"/>
            <a:r>
              <a:rPr lang="es-MX" sz="2800" dirty="0"/>
              <a:t>Desarrollo del producto mediante iteraciones con hitos bien definidos, en las cuales se repiten las actividades pero con distinto énfasis, según la fase del proyecto.</a:t>
            </a:r>
            <a:endParaRPr lang="es-PE" sz="2800" dirty="0"/>
          </a:p>
        </p:txBody>
      </p:sp>
      <p:sp>
        <p:nvSpPr>
          <p:cNvPr id="4" name="Marcador de número de diapositiva 3">
            <a:extLst>
              <a:ext uri="{FF2B5EF4-FFF2-40B4-BE49-F238E27FC236}">
                <a16:creationId xmlns:a16="http://schemas.microsoft.com/office/drawing/2014/main" id="{528A7358-EC3D-49C4-A952-77B977D1C26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11</a:t>
            </a:fld>
            <a:endParaRPr lang="es-PE"/>
          </a:p>
        </p:txBody>
      </p:sp>
    </p:spTree>
    <p:extLst>
      <p:ext uri="{BB962C8B-B14F-4D97-AF65-F5344CB8AC3E}">
        <p14:creationId xmlns:p14="http://schemas.microsoft.com/office/powerpoint/2010/main" val="338203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2FA02-AF53-46B5-9473-06950D64F5FC}"/>
              </a:ext>
            </a:extLst>
          </p:cNvPr>
          <p:cNvSpPr>
            <a:spLocks noGrp="1"/>
          </p:cNvSpPr>
          <p:nvPr>
            <p:ph type="title"/>
          </p:nvPr>
        </p:nvSpPr>
        <p:spPr/>
        <p:txBody>
          <a:bodyPr/>
          <a:lstStyle/>
          <a:p>
            <a:r>
              <a:rPr lang="es-PE" b="1" dirty="0"/>
              <a:t>Desarrollo basado en componentes</a:t>
            </a:r>
          </a:p>
        </p:txBody>
      </p:sp>
      <p:sp>
        <p:nvSpPr>
          <p:cNvPr id="3" name="Marcador de texto 2">
            <a:extLst>
              <a:ext uri="{FF2B5EF4-FFF2-40B4-BE49-F238E27FC236}">
                <a16:creationId xmlns:a16="http://schemas.microsoft.com/office/drawing/2014/main" id="{1595E6D2-B863-4450-B676-D5750F120DF1}"/>
              </a:ext>
            </a:extLst>
          </p:cNvPr>
          <p:cNvSpPr>
            <a:spLocks noGrp="1"/>
          </p:cNvSpPr>
          <p:nvPr>
            <p:ph type="body" idx="1"/>
          </p:nvPr>
        </p:nvSpPr>
        <p:spPr>
          <a:xfrm>
            <a:off x="1059750" y="1877087"/>
            <a:ext cx="7056300" cy="4083000"/>
          </a:xfrm>
        </p:spPr>
        <p:txBody>
          <a:bodyPr/>
          <a:lstStyle/>
          <a:p>
            <a:pPr algn="just"/>
            <a:r>
              <a:rPr lang="es-MX" dirty="0"/>
              <a:t>La creación de sistemas intensivos en software requiere dividir el sistema en componentes con interfaces bien definidas, que posteriormente serán ensamblados para generar el sistema. Esta característica en un proceso de desarrollo permite que el sistema se vaya creando a medida que se obtienen o se desarrollan sus componentes.</a:t>
            </a:r>
            <a:endParaRPr lang="es-PE" dirty="0"/>
          </a:p>
        </p:txBody>
      </p:sp>
      <p:sp>
        <p:nvSpPr>
          <p:cNvPr id="4" name="Marcador de número de diapositiva 3">
            <a:extLst>
              <a:ext uri="{FF2B5EF4-FFF2-40B4-BE49-F238E27FC236}">
                <a16:creationId xmlns:a16="http://schemas.microsoft.com/office/drawing/2014/main" id="{ABA95C3A-B438-4BCA-A517-503F1AC0A6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12</a:t>
            </a:fld>
            <a:endParaRPr lang="es-PE"/>
          </a:p>
        </p:txBody>
      </p:sp>
    </p:spTree>
    <p:extLst>
      <p:ext uri="{BB962C8B-B14F-4D97-AF65-F5344CB8AC3E}">
        <p14:creationId xmlns:p14="http://schemas.microsoft.com/office/powerpoint/2010/main" val="40727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70C6F-14CF-46B3-BCF3-61A223D0AE13}"/>
              </a:ext>
            </a:extLst>
          </p:cNvPr>
          <p:cNvSpPr>
            <a:spLocks noGrp="1"/>
          </p:cNvSpPr>
          <p:nvPr>
            <p:ph type="title"/>
          </p:nvPr>
        </p:nvSpPr>
        <p:spPr/>
        <p:txBody>
          <a:bodyPr/>
          <a:lstStyle/>
          <a:p>
            <a:r>
              <a:rPr lang="es-MX" b="1" dirty="0"/>
              <a:t>Verificación continua de la calidad</a:t>
            </a:r>
            <a:endParaRPr lang="es-PE" b="1" dirty="0"/>
          </a:p>
        </p:txBody>
      </p:sp>
      <p:sp>
        <p:nvSpPr>
          <p:cNvPr id="3" name="Marcador de texto 2">
            <a:extLst>
              <a:ext uri="{FF2B5EF4-FFF2-40B4-BE49-F238E27FC236}">
                <a16:creationId xmlns:a16="http://schemas.microsoft.com/office/drawing/2014/main" id="{3BCE90F1-94B4-492B-A3F1-6C98F2DA9C08}"/>
              </a:ext>
            </a:extLst>
          </p:cNvPr>
          <p:cNvSpPr>
            <a:spLocks noGrp="1"/>
          </p:cNvSpPr>
          <p:nvPr>
            <p:ph type="body" idx="1"/>
          </p:nvPr>
        </p:nvSpPr>
        <p:spPr/>
        <p:txBody>
          <a:bodyPr/>
          <a:lstStyle/>
          <a:p>
            <a:pPr algn="just"/>
            <a:r>
              <a:rPr lang="es-MX" sz="2800" dirty="0"/>
              <a:t>Es importante que la calidad se evalúe en varios puntos durante el proceso de desarrollo, especialmente al final de cada iteración. En esta verificación las pruebas juegan un papel fundamental y se integran a lo largo de todo el proceso.</a:t>
            </a:r>
            <a:endParaRPr lang="es-PE" sz="2800" dirty="0"/>
          </a:p>
        </p:txBody>
      </p:sp>
      <p:sp>
        <p:nvSpPr>
          <p:cNvPr id="4" name="Marcador de número de diapositiva 3">
            <a:extLst>
              <a:ext uri="{FF2B5EF4-FFF2-40B4-BE49-F238E27FC236}">
                <a16:creationId xmlns:a16="http://schemas.microsoft.com/office/drawing/2014/main" id="{4F0AC2F2-B1EF-4A5D-9DDB-83063FADFF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13</a:t>
            </a:fld>
            <a:endParaRPr lang="es-PE"/>
          </a:p>
        </p:txBody>
      </p:sp>
    </p:spTree>
    <p:extLst>
      <p:ext uri="{BB962C8B-B14F-4D97-AF65-F5344CB8AC3E}">
        <p14:creationId xmlns:p14="http://schemas.microsoft.com/office/powerpoint/2010/main" val="2819571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02ED2E-F592-4253-80DE-B4E5277A7733}"/>
              </a:ext>
            </a:extLst>
          </p:cNvPr>
          <p:cNvSpPr>
            <a:spLocks noGrp="1"/>
          </p:cNvSpPr>
          <p:nvPr>
            <p:ph type="title"/>
          </p:nvPr>
        </p:nvSpPr>
        <p:spPr/>
        <p:txBody>
          <a:bodyPr/>
          <a:lstStyle/>
          <a:p>
            <a:r>
              <a:rPr lang="es-PE" b="1" dirty="0"/>
              <a:t>Gestión de los cambios</a:t>
            </a:r>
          </a:p>
        </p:txBody>
      </p:sp>
      <p:sp>
        <p:nvSpPr>
          <p:cNvPr id="3" name="Marcador de texto 2">
            <a:extLst>
              <a:ext uri="{FF2B5EF4-FFF2-40B4-BE49-F238E27FC236}">
                <a16:creationId xmlns:a16="http://schemas.microsoft.com/office/drawing/2014/main" id="{11788D27-4549-4AC4-BF32-4B9D32008976}"/>
              </a:ext>
            </a:extLst>
          </p:cNvPr>
          <p:cNvSpPr>
            <a:spLocks noGrp="1"/>
          </p:cNvSpPr>
          <p:nvPr>
            <p:ph type="body" idx="1"/>
          </p:nvPr>
        </p:nvSpPr>
        <p:spPr/>
        <p:txBody>
          <a:bodyPr/>
          <a:lstStyle/>
          <a:p>
            <a:pPr algn="just"/>
            <a:r>
              <a:rPr lang="es-MX" sz="1800" dirty="0"/>
              <a:t>El cambio es un factor de riesgo crítico en los proyectos de software. El software cambia no sólo debido a acciones de mantenimiento posteriores a la entrega del producto, sino que durante el proceso de desarrollo, especialmente importantes por su posible impacto son los cambios en los requisitos. </a:t>
            </a:r>
          </a:p>
          <a:p>
            <a:pPr algn="just"/>
            <a:r>
              <a:rPr lang="es-MX" sz="1800" dirty="0"/>
              <a:t>Por otra parte, otro gran desafío que debe abordarse es la construcción de software con la participación de múltiples desarrolladores, trabajando a la vez en una </a:t>
            </a:r>
            <a:r>
              <a:rPr lang="es-MX" sz="1800" dirty="0" err="1"/>
              <a:t>release</a:t>
            </a:r>
            <a:r>
              <a:rPr lang="es-MX" sz="1800" dirty="0"/>
              <a:t>, y quizás en distintas plataformas. </a:t>
            </a:r>
          </a:p>
          <a:p>
            <a:pPr algn="just"/>
            <a:r>
              <a:rPr lang="es-MX" sz="1800" dirty="0"/>
              <a:t>La ausencia de disciplina rápidamente conduciría al caos. La Gestión de Cambios y de Configuración es la disciplina de RUP encargada de este aspecto.</a:t>
            </a:r>
            <a:endParaRPr lang="es-PE" sz="1800" dirty="0"/>
          </a:p>
        </p:txBody>
      </p:sp>
      <p:sp>
        <p:nvSpPr>
          <p:cNvPr id="4" name="Marcador de número de diapositiva 3">
            <a:extLst>
              <a:ext uri="{FF2B5EF4-FFF2-40B4-BE49-F238E27FC236}">
                <a16:creationId xmlns:a16="http://schemas.microsoft.com/office/drawing/2014/main" id="{35CDBF57-178C-43C5-A3A7-0C710DEF18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14</a:t>
            </a:fld>
            <a:endParaRPr lang="es-PE"/>
          </a:p>
        </p:txBody>
      </p:sp>
    </p:spTree>
    <p:extLst>
      <p:ext uri="{BB962C8B-B14F-4D97-AF65-F5344CB8AC3E}">
        <p14:creationId xmlns:p14="http://schemas.microsoft.com/office/powerpoint/2010/main" val="1140782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D62FCE4-20D5-4B66-B611-9027BBC58D6E}"/>
              </a:ext>
            </a:extLst>
          </p:cNvPr>
          <p:cNvSpPr>
            <a:spLocks noGrp="1"/>
          </p:cNvSpPr>
          <p:nvPr>
            <p:ph type="title"/>
          </p:nvPr>
        </p:nvSpPr>
        <p:spPr/>
        <p:txBody>
          <a:bodyPr/>
          <a:lstStyle/>
          <a:p>
            <a:r>
              <a:rPr lang="es-PE" b="1" dirty="0"/>
              <a:t>Actividades</a:t>
            </a:r>
          </a:p>
        </p:txBody>
      </p:sp>
      <p:sp>
        <p:nvSpPr>
          <p:cNvPr id="3" name="Marcador de número de diapositiva 2">
            <a:extLst>
              <a:ext uri="{FF2B5EF4-FFF2-40B4-BE49-F238E27FC236}">
                <a16:creationId xmlns:a16="http://schemas.microsoft.com/office/drawing/2014/main" id="{6486F8A3-5ADC-4577-852B-7CB27A65E3F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a:t>
            </a:fld>
            <a:endParaRPr lang="es-PE"/>
          </a:p>
        </p:txBody>
      </p:sp>
      <p:pic>
        <p:nvPicPr>
          <p:cNvPr id="6" name="Imagen 5">
            <a:extLst>
              <a:ext uri="{FF2B5EF4-FFF2-40B4-BE49-F238E27FC236}">
                <a16:creationId xmlns:a16="http://schemas.microsoft.com/office/drawing/2014/main" id="{24894186-F45E-436A-843C-C3AEC0F22D35}"/>
              </a:ext>
            </a:extLst>
          </p:cNvPr>
          <p:cNvPicPr>
            <a:picLocks noChangeAspect="1"/>
          </p:cNvPicPr>
          <p:nvPr/>
        </p:nvPicPr>
        <p:blipFill>
          <a:blip r:embed="rId2"/>
          <a:stretch>
            <a:fillRect/>
          </a:stretch>
        </p:blipFill>
        <p:spPr>
          <a:xfrm>
            <a:off x="1049879" y="2410692"/>
            <a:ext cx="7066171" cy="3169608"/>
          </a:xfrm>
          <a:prstGeom prst="rect">
            <a:avLst/>
          </a:prstGeom>
        </p:spPr>
      </p:pic>
    </p:spTree>
    <p:extLst>
      <p:ext uri="{BB962C8B-B14F-4D97-AF65-F5344CB8AC3E}">
        <p14:creationId xmlns:p14="http://schemas.microsoft.com/office/powerpoint/2010/main" val="228623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BF603-E59B-4F3C-BB03-886CECDDC978}"/>
              </a:ext>
            </a:extLst>
          </p:cNvPr>
          <p:cNvSpPr>
            <a:spLocks noGrp="1"/>
          </p:cNvSpPr>
          <p:nvPr>
            <p:ph type="title"/>
          </p:nvPr>
        </p:nvSpPr>
        <p:spPr/>
        <p:txBody>
          <a:bodyPr/>
          <a:lstStyle/>
          <a:p>
            <a:r>
              <a:rPr lang="es-PE" b="1" dirty="0"/>
              <a:t>Asignación de Actividades</a:t>
            </a:r>
          </a:p>
        </p:txBody>
      </p:sp>
      <p:sp>
        <p:nvSpPr>
          <p:cNvPr id="4" name="Marcador de número de diapositiva 3">
            <a:extLst>
              <a:ext uri="{FF2B5EF4-FFF2-40B4-BE49-F238E27FC236}">
                <a16:creationId xmlns:a16="http://schemas.microsoft.com/office/drawing/2014/main" id="{E65D3FCF-23A3-4809-A980-E4005AD5BC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a:t>
            </a:fld>
            <a:endParaRPr lang="es-PE"/>
          </a:p>
        </p:txBody>
      </p:sp>
      <p:pic>
        <p:nvPicPr>
          <p:cNvPr id="5" name="Imagen 4">
            <a:extLst>
              <a:ext uri="{FF2B5EF4-FFF2-40B4-BE49-F238E27FC236}">
                <a16:creationId xmlns:a16="http://schemas.microsoft.com/office/drawing/2014/main" id="{F7724DB5-C0A7-4E3D-9048-BA46CCCD7209}"/>
              </a:ext>
            </a:extLst>
          </p:cNvPr>
          <p:cNvPicPr>
            <a:picLocks noChangeAspect="1"/>
          </p:cNvPicPr>
          <p:nvPr/>
        </p:nvPicPr>
        <p:blipFill>
          <a:blip r:embed="rId2"/>
          <a:stretch>
            <a:fillRect/>
          </a:stretch>
        </p:blipFill>
        <p:spPr>
          <a:xfrm>
            <a:off x="1196348" y="2110221"/>
            <a:ext cx="6751303" cy="3902652"/>
          </a:xfrm>
          <a:prstGeom prst="rect">
            <a:avLst/>
          </a:prstGeom>
        </p:spPr>
      </p:pic>
    </p:spTree>
    <p:extLst>
      <p:ext uri="{BB962C8B-B14F-4D97-AF65-F5344CB8AC3E}">
        <p14:creationId xmlns:p14="http://schemas.microsoft.com/office/powerpoint/2010/main" val="224735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2E09DBE-A320-4BDD-B482-8038DFF73FA0}"/>
              </a:ext>
            </a:extLst>
          </p:cNvPr>
          <p:cNvSpPr>
            <a:spLocks noGrp="1"/>
          </p:cNvSpPr>
          <p:nvPr>
            <p:ph type="title"/>
          </p:nvPr>
        </p:nvSpPr>
        <p:spPr/>
        <p:txBody>
          <a:bodyPr/>
          <a:lstStyle/>
          <a:p>
            <a:r>
              <a:rPr lang="es-MX" sz="3200" b="1" dirty="0"/>
              <a:t>Flujos de trabajo de RUP (Actividades)</a:t>
            </a:r>
            <a:endParaRPr lang="es-PE" dirty="0"/>
          </a:p>
        </p:txBody>
      </p:sp>
      <p:sp>
        <p:nvSpPr>
          <p:cNvPr id="5" name="Marcador de texto 4">
            <a:extLst>
              <a:ext uri="{FF2B5EF4-FFF2-40B4-BE49-F238E27FC236}">
                <a16:creationId xmlns:a16="http://schemas.microsoft.com/office/drawing/2014/main" id="{371F9791-47DE-4377-BE0D-464C2790C963}"/>
              </a:ext>
            </a:extLst>
          </p:cNvPr>
          <p:cNvSpPr>
            <a:spLocks noGrp="1"/>
          </p:cNvSpPr>
          <p:nvPr>
            <p:ph type="body" idx="1"/>
          </p:nvPr>
        </p:nvSpPr>
        <p:spPr/>
        <p:txBody>
          <a:bodyPr/>
          <a:lstStyle/>
          <a:p>
            <a:pPr algn="just"/>
            <a:r>
              <a:rPr lang="es-MX" sz="1800" dirty="0"/>
              <a:t>En RUP se han agrupado las actividades en grupos lógicos definiéndose 9 flujos de trabajo principales, los 6 primeros son conocidos como flujos de ingeniería y los tres últimos como flujos de apoyo. </a:t>
            </a:r>
          </a:p>
          <a:p>
            <a:pPr algn="just"/>
            <a:endParaRPr lang="es-MX" sz="1800" dirty="0"/>
          </a:p>
          <a:p>
            <a:pPr lvl="1" algn="just"/>
            <a:r>
              <a:rPr lang="es-PE" sz="1800" dirty="0"/>
              <a:t>Modelamiento del negocio.</a:t>
            </a:r>
          </a:p>
          <a:p>
            <a:pPr lvl="1" algn="just"/>
            <a:r>
              <a:rPr lang="es-PE" sz="1800" dirty="0"/>
              <a:t>Requerimientos.</a:t>
            </a:r>
          </a:p>
          <a:p>
            <a:pPr lvl="1" algn="just"/>
            <a:r>
              <a:rPr lang="es-PE" sz="1800" dirty="0"/>
              <a:t>Análisis y diseño.</a:t>
            </a:r>
          </a:p>
          <a:p>
            <a:pPr lvl="1" algn="just"/>
            <a:r>
              <a:rPr lang="es-PE" sz="1800" dirty="0"/>
              <a:t>Implementación.</a:t>
            </a:r>
          </a:p>
          <a:p>
            <a:pPr lvl="1" algn="just"/>
            <a:r>
              <a:rPr lang="es-PE" sz="1800" dirty="0"/>
              <a:t>Prueba (Testeo).</a:t>
            </a:r>
          </a:p>
          <a:p>
            <a:pPr lvl="1" algn="just"/>
            <a:r>
              <a:rPr lang="es-PE" sz="1800" dirty="0"/>
              <a:t>Administración del proyecto.</a:t>
            </a:r>
          </a:p>
          <a:p>
            <a:pPr lvl="1" algn="just"/>
            <a:r>
              <a:rPr lang="es-MX" sz="1800" dirty="0"/>
              <a:t>Administración de configuración y cambios.</a:t>
            </a:r>
          </a:p>
          <a:p>
            <a:pPr lvl="1" algn="just"/>
            <a:r>
              <a:rPr lang="es-PE" sz="1800" dirty="0"/>
              <a:t>Ambiente.</a:t>
            </a:r>
            <a:endParaRPr lang="es-PE" sz="1400" dirty="0"/>
          </a:p>
        </p:txBody>
      </p:sp>
      <p:sp>
        <p:nvSpPr>
          <p:cNvPr id="3" name="Marcador de número de diapositiva 2">
            <a:extLst>
              <a:ext uri="{FF2B5EF4-FFF2-40B4-BE49-F238E27FC236}">
                <a16:creationId xmlns:a16="http://schemas.microsoft.com/office/drawing/2014/main" id="{90E6BEA0-E5D5-4813-ABC7-4E87143CB4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a:t>
            </a:fld>
            <a:endParaRPr lang="es-PE"/>
          </a:p>
        </p:txBody>
      </p:sp>
    </p:spTree>
    <p:extLst>
      <p:ext uri="{BB962C8B-B14F-4D97-AF65-F5344CB8AC3E}">
        <p14:creationId xmlns:p14="http://schemas.microsoft.com/office/powerpoint/2010/main" val="43992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48C14-BFEF-4711-AA44-5616D111DBB7}"/>
              </a:ext>
            </a:extLst>
          </p:cNvPr>
          <p:cNvSpPr>
            <a:spLocks noGrp="1"/>
          </p:cNvSpPr>
          <p:nvPr>
            <p:ph type="title"/>
          </p:nvPr>
        </p:nvSpPr>
        <p:spPr/>
        <p:txBody>
          <a:bodyPr/>
          <a:lstStyle/>
          <a:p>
            <a:r>
              <a:rPr lang="es-MX" sz="2800" b="1" dirty="0"/>
              <a:t>Flujos de trabajo de RUP (Actividades)</a:t>
            </a:r>
            <a:endParaRPr lang="es-PE" dirty="0"/>
          </a:p>
        </p:txBody>
      </p:sp>
      <p:sp>
        <p:nvSpPr>
          <p:cNvPr id="3" name="Marcador de texto 2">
            <a:extLst>
              <a:ext uri="{FF2B5EF4-FFF2-40B4-BE49-F238E27FC236}">
                <a16:creationId xmlns:a16="http://schemas.microsoft.com/office/drawing/2014/main" id="{5C3DB42B-7AD2-4917-838D-02D0AD6689E7}"/>
              </a:ext>
            </a:extLst>
          </p:cNvPr>
          <p:cNvSpPr>
            <a:spLocks noGrp="1"/>
          </p:cNvSpPr>
          <p:nvPr>
            <p:ph type="body" idx="1"/>
          </p:nvPr>
        </p:nvSpPr>
        <p:spPr/>
        <p:txBody>
          <a:bodyPr/>
          <a:lstStyle/>
          <a:p>
            <a:r>
              <a:rPr lang="es-MX" sz="2000" b="1" dirty="0"/>
              <a:t>Modelamiento del negocio: </a:t>
            </a:r>
            <a:r>
              <a:rPr lang="es-MX" sz="2000" dirty="0"/>
              <a:t>Describe los procesos de negocio, identificando quiénes participan y las actividades que requieren automatización.</a:t>
            </a:r>
          </a:p>
          <a:p>
            <a:endParaRPr lang="es-MX" sz="1000" dirty="0"/>
          </a:p>
          <a:p>
            <a:r>
              <a:rPr lang="es-MX" sz="2000" b="1" dirty="0"/>
              <a:t>Requerimientos: </a:t>
            </a:r>
            <a:r>
              <a:rPr lang="es-MX" sz="2000" dirty="0"/>
              <a:t>Define qué es lo que el sistema debe hacer, para lo cual se identifican las funcionalidades requeridas y las restricciones que se imponen.</a:t>
            </a:r>
          </a:p>
          <a:p>
            <a:endParaRPr lang="es-MX" sz="1000" dirty="0"/>
          </a:p>
          <a:p>
            <a:r>
              <a:rPr lang="es-MX" sz="2000" b="1" dirty="0"/>
              <a:t>Análisis y diseño: </a:t>
            </a:r>
            <a:r>
              <a:rPr lang="es-MX" sz="2000" dirty="0"/>
              <a:t>Describe cómo el sistema será realizado a partir de la funcionalidad prevista y las restricciones impuestas (requerimientos), por lo que indica con precisión lo que se debe programar.</a:t>
            </a:r>
          </a:p>
        </p:txBody>
      </p:sp>
      <p:sp>
        <p:nvSpPr>
          <p:cNvPr id="4" name="Marcador de número de diapositiva 3">
            <a:extLst>
              <a:ext uri="{FF2B5EF4-FFF2-40B4-BE49-F238E27FC236}">
                <a16:creationId xmlns:a16="http://schemas.microsoft.com/office/drawing/2014/main" id="{C33160D6-C2DE-48A0-A932-BCA16CEA7F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a:t>
            </a:fld>
            <a:endParaRPr lang="es-PE"/>
          </a:p>
        </p:txBody>
      </p:sp>
    </p:spTree>
    <p:extLst>
      <p:ext uri="{BB962C8B-B14F-4D97-AF65-F5344CB8AC3E}">
        <p14:creationId xmlns:p14="http://schemas.microsoft.com/office/powerpoint/2010/main" val="142715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33839-655D-4BBB-BC04-11A21E4EE394}"/>
              </a:ext>
            </a:extLst>
          </p:cNvPr>
          <p:cNvSpPr>
            <a:spLocks noGrp="1"/>
          </p:cNvSpPr>
          <p:nvPr>
            <p:ph type="title"/>
          </p:nvPr>
        </p:nvSpPr>
        <p:spPr/>
        <p:txBody>
          <a:bodyPr/>
          <a:lstStyle/>
          <a:p>
            <a:r>
              <a:rPr lang="es-MX" sz="2800" b="1" dirty="0"/>
              <a:t>Flujos de trabajo de RUP (Actividades)</a:t>
            </a:r>
            <a:endParaRPr lang="es-PE" dirty="0"/>
          </a:p>
        </p:txBody>
      </p:sp>
      <p:sp>
        <p:nvSpPr>
          <p:cNvPr id="3" name="Marcador de texto 2">
            <a:extLst>
              <a:ext uri="{FF2B5EF4-FFF2-40B4-BE49-F238E27FC236}">
                <a16:creationId xmlns:a16="http://schemas.microsoft.com/office/drawing/2014/main" id="{6BB3A4D7-D030-4D8F-BB9C-3A52681EC5C3}"/>
              </a:ext>
            </a:extLst>
          </p:cNvPr>
          <p:cNvSpPr>
            <a:spLocks noGrp="1"/>
          </p:cNvSpPr>
          <p:nvPr>
            <p:ph type="body" idx="1"/>
          </p:nvPr>
        </p:nvSpPr>
        <p:spPr/>
        <p:txBody>
          <a:bodyPr/>
          <a:lstStyle/>
          <a:p>
            <a:pPr algn="just"/>
            <a:r>
              <a:rPr lang="es-MX" sz="2000" b="1" dirty="0"/>
              <a:t>Implementación: </a:t>
            </a:r>
            <a:r>
              <a:rPr lang="es-MX" sz="2000" dirty="0"/>
              <a:t>Define cómo se organizan las clases y objetos en componentes, cuáles nodos se utilizarán y la ubicación en ellos de los componentes y la estructura de capas de la aplicación.</a:t>
            </a:r>
          </a:p>
          <a:p>
            <a:pPr algn="just"/>
            <a:endParaRPr lang="es-MX" sz="2000" dirty="0"/>
          </a:p>
          <a:p>
            <a:pPr algn="just"/>
            <a:r>
              <a:rPr lang="es-MX" sz="2000" b="1" dirty="0"/>
              <a:t>Prueba (Testeo):</a:t>
            </a:r>
            <a:r>
              <a:rPr lang="es-MX" sz="2000" dirty="0"/>
              <a:t> Busca los defectos a lo largo del ciclo de vida.</a:t>
            </a:r>
          </a:p>
          <a:p>
            <a:pPr algn="just"/>
            <a:endParaRPr lang="es-MX" sz="2000" dirty="0"/>
          </a:p>
          <a:p>
            <a:pPr algn="just"/>
            <a:r>
              <a:rPr lang="es-MX" sz="2000" b="1" dirty="0"/>
              <a:t>Instalación: </a:t>
            </a:r>
            <a:r>
              <a:rPr lang="es-MX" sz="2000" dirty="0"/>
              <a:t>Realiza actividades (empaque, instalación, asistencia a usuarios, etc.) para entregar el software a los usuarios finales.</a:t>
            </a:r>
          </a:p>
          <a:p>
            <a:pPr algn="just"/>
            <a:endParaRPr lang="es-PE" sz="2000" dirty="0"/>
          </a:p>
        </p:txBody>
      </p:sp>
      <p:sp>
        <p:nvSpPr>
          <p:cNvPr id="4" name="Marcador de número de diapositiva 3">
            <a:extLst>
              <a:ext uri="{FF2B5EF4-FFF2-40B4-BE49-F238E27FC236}">
                <a16:creationId xmlns:a16="http://schemas.microsoft.com/office/drawing/2014/main" id="{1BF3050D-5092-4275-AAFE-8E6107976C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6</a:t>
            </a:fld>
            <a:endParaRPr lang="es-PE"/>
          </a:p>
        </p:txBody>
      </p:sp>
    </p:spTree>
    <p:extLst>
      <p:ext uri="{BB962C8B-B14F-4D97-AF65-F5344CB8AC3E}">
        <p14:creationId xmlns:p14="http://schemas.microsoft.com/office/powerpoint/2010/main" val="4172591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F509D-6940-44D8-A6B5-E56CF9FFBC6A}"/>
              </a:ext>
            </a:extLst>
          </p:cNvPr>
          <p:cNvSpPr>
            <a:spLocks noGrp="1"/>
          </p:cNvSpPr>
          <p:nvPr>
            <p:ph type="title"/>
          </p:nvPr>
        </p:nvSpPr>
        <p:spPr/>
        <p:txBody>
          <a:bodyPr/>
          <a:lstStyle/>
          <a:p>
            <a:r>
              <a:rPr lang="es-MX" sz="2800" b="1" dirty="0"/>
              <a:t>Flujos de trabajo de RUP (Actividades)</a:t>
            </a:r>
            <a:endParaRPr lang="es-PE" dirty="0"/>
          </a:p>
        </p:txBody>
      </p:sp>
      <p:sp>
        <p:nvSpPr>
          <p:cNvPr id="3" name="Marcador de texto 2">
            <a:extLst>
              <a:ext uri="{FF2B5EF4-FFF2-40B4-BE49-F238E27FC236}">
                <a16:creationId xmlns:a16="http://schemas.microsoft.com/office/drawing/2014/main" id="{426017AB-B061-470F-B76B-5DD71F7C0386}"/>
              </a:ext>
            </a:extLst>
          </p:cNvPr>
          <p:cNvSpPr>
            <a:spLocks noGrp="1"/>
          </p:cNvSpPr>
          <p:nvPr>
            <p:ph type="body" idx="1"/>
          </p:nvPr>
        </p:nvSpPr>
        <p:spPr/>
        <p:txBody>
          <a:bodyPr/>
          <a:lstStyle/>
          <a:p>
            <a:pPr algn="just"/>
            <a:r>
              <a:rPr lang="es-MX" sz="1800" b="1" dirty="0"/>
              <a:t>Administración del proyecto: </a:t>
            </a:r>
            <a:r>
              <a:rPr lang="es-MX" sz="1800" dirty="0"/>
              <a:t>Involucra actividades con las que se busca producir un producto que satisfaga las necesidades de los clientes.</a:t>
            </a:r>
          </a:p>
          <a:p>
            <a:pPr algn="just"/>
            <a:endParaRPr lang="es-MX" sz="1000" dirty="0"/>
          </a:p>
          <a:p>
            <a:pPr algn="just"/>
            <a:r>
              <a:rPr lang="es-MX" sz="1800" b="1" dirty="0"/>
              <a:t>Administración de configuración y cambios: </a:t>
            </a:r>
            <a:r>
              <a:rPr lang="es-MX" sz="1800" dirty="0"/>
              <a:t>Describe cómo controlar los elementos producidos por todos los integrantes del equipo de proyecto en cuanto a la utilización/actualización concurrente de elementos, control de versiones, etc.</a:t>
            </a:r>
          </a:p>
          <a:p>
            <a:pPr algn="just"/>
            <a:endParaRPr lang="es-MX" sz="1000" dirty="0"/>
          </a:p>
          <a:p>
            <a:pPr algn="just"/>
            <a:r>
              <a:rPr lang="es-MX" sz="1800" b="1" dirty="0"/>
              <a:t>Ambiente:</a:t>
            </a:r>
            <a:r>
              <a:rPr lang="es-MX" sz="1800" dirty="0"/>
              <a:t> Contiene actividades que describen los procesos y herramientas que soportarán el equipo de trabajo del proyecto, así como el procedimiento para implementar el proceso en una organización.</a:t>
            </a:r>
          </a:p>
        </p:txBody>
      </p:sp>
      <p:sp>
        <p:nvSpPr>
          <p:cNvPr id="4" name="Marcador de número de diapositiva 3">
            <a:extLst>
              <a:ext uri="{FF2B5EF4-FFF2-40B4-BE49-F238E27FC236}">
                <a16:creationId xmlns:a16="http://schemas.microsoft.com/office/drawing/2014/main" id="{32622E66-99C2-4EB7-BCE1-156E7E9BFC0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7</a:t>
            </a:fld>
            <a:endParaRPr lang="es-PE"/>
          </a:p>
        </p:txBody>
      </p:sp>
    </p:spTree>
    <p:extLst>
      <p:ext uri="{BB962C8B-B14F-4D97-AF65-F5344CB8AC3E}">
        <p14:creationId xmlns:p14="http://schemas.microsoft.com/office/powerpoint/2010/main" val="124840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EF41B1B-20F0-4674-BEC2-BE931C2D5BA7}"/>
              </a:ext>
            </a:extLst>
          </p:cNvPr>
          <p:cNvSpPr>
            <a:spLocks noGrp="1"/>
          </p:cNvSpPr>
          <p:nvPr>
            <p:ph type="ctrTitle"/>
          </p:nvPr>
        </p:nvSpPr>
        <p:spPr/>
        <p:txBody>
          <a:bodyPr/>
          <a:lstStyle/>
          <a:p>
            <a:r>
              <a:rPr lang="es-PE" sz="4800" b="1" dirty="0">
                <a:effectLst>
                  <a:outerShdw blurRad="38100" dist="38100" dir="2700000" algn="tl">
                    <a:srgbClr val="000000">
                      <a:alpha val="43137"/>
                    </a:srgbClr>
                  </a:outerShdw>
                </a:effectLst>
              </a:rPr>
              <a:t>Mejores Practicas en RUP</a:t>
            </a:r>
          </a:p>
        </p:txBody>
      </p:sp>
      <p:sp>
        <p:nvSpPr>
          <p:cNvPr id="4" name="Marcador de número de diapositiva 3">
            <a:extLst>
              <a:ext uri="{FF2B5EF4-FFF2-40B4-BE49-F238E27FC236}">
                <a16:creationId xmlns:a16="http://schemas.microsoft.com/office/drawing/2014/main" id="{320E475A-0EAE-4586-8C08-5A669AA307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8</a:t>
            </a:fld>
            <a:endParaRPr lang="es-PE"/>
          </a:p>
        </p:txBody>
      </p:sp>
    </p:spTree>
    <p:extLst>
      <p:ext uri="{BB962C8B-B14F-4D97-AF65-F5344CB8AC3E}">
        <p14:creationId xmlns:p14="http://schemas.microsoft.com/office/powerpoint/2010/main" val="169804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283F8C7-D14F-4F84-82E6-F84BDE52E395}"/>
              </a:ext>
            </a:extLst>
          </p:cNvPr>
          <p:cNvSpPr>
            <a:spLocks noGrp="1"/>
          </p:cNvSpPr>
          <p:nvPr>
            <p:ph type="title"/>
          </p:nvPr>
        </p:nvSpPr>
        <p:spPr/>
        <p:txBody>
          <a:bodyPr/>
          <a:lstStyle/>
          <a:p>
            <a:r>
              <a:rPr lang="es-PE" b="1" dirty="0"/>
              <a:t>Mejores Practicas en RUP</a:t>
            </a:r>
          </a:p>
        </p:txBody>
      </p:sp>
      <p:sp>
        <p:nvSpPr>
          <p:cNvPr id="5" name="Marcador de texto 4">
            <a:extLst>
              <a:ext uri="{FF2B5EF4-FFF2-40B4-BE49-F238E27FC236}">
                <a16:creationId xmlns:a16="http://schemas.microsoft.com/office/drawing/2014/main" id="{2462D415-9626-4511-BAE8-4CFBF021AF73}"/>
              </a:ext>
            </a:extLst>
          </p:cNvPr>
          <p:cNvSpPr>
            <a:spLocks noGrp="1"/>
          </p:cNvSpPr>
          <p:nvPr>
            <p:ph type="body" idx="1"/>
          </p:nvPr>
        </p:nvSpPr>
        <p:spPr/>
        <p:txBody>
          <a:bodyPr/>
          <a:lstStyle/>
          <a:p>
            <a:pPr algn="just"/>
            <a:r>
              <a:rPr lang="es-MX" dirty="0"/>
              <a:t>RUP identifica 6 mejores practicas con las que define una forma efectiva de trabajar para los equipos de desarrollo de software.</a:t>
            </a:r>
          </a:p>
          <a:p>
            <a:pPr lvl="1" algn="just"/>
            <a:r>
              <a:rPr lang="es-PE" dirty="0"/>
              <a:t>Gestión de requisitos.</a:t>
            </a:r>
          </a:p>
          <a:p>
            <a:pPr lvl="1" algn="just"/>
            <a:r>
              <a:rPr lang="es-PE" dirty="0"/>
              <a:t>Desarrollo de software iterativo.</a:t>
            </a:r>
          </a:p>
          <a:p>
            <a:pPr lvl="1" algn="just"/>
            <a:r>
              <a:rPr lang="es-PE" dirty="0"/>
              <a:t>Desarrollo basado en componentes.</a:t>
            </a:r>
          </a:p>
          <a:p>
            <a:pPr lvl="1" algn="just"/>
            <a:r>
              <a:rPr lang="es-PE" dirty="0"/>
              <a:t>Modelado visual (usando UML).</a:t>
            </a:r>
          </a:p>
          <a:p>
            <a:pPr lvl="1" algn="just"/>
            <a:r>
              <a:rPr lang="es-MX" dirty="0"/>
              <a:t>Verificación continua de la calidad.</a:t>
            </a:r>
          </a:p>
          <a:p>
            <a:pPr lvl="1" algn="just"/>
            <a:r>
              <a:rPr lang="es-PE" dirty="0"/>
              <a:t>Gestión de los cambios.</a:t>
            </a:r>
          </a:p>
        </p:txBody>
      </p:sp>
      <p:sp>
        <p:nvSpPr>
          <p:cNvPr id="3" name="Marcador de número de diapositiva 2">
            <a:extLst>
              <a:ext uri="{FF2B5EF4-FFF2-40B4-BE49-F238E27FC236}">
                <a16:creationId xmlns:a16="http://schemas.microsoft.com/office/drawing/2014/main" id="{1F936BA4-DCB0-4AB8-BD41-C4E41CC485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9</a:t>
            </a:fld>
            <a:endParaRPr lang="es-PE"/>
          </a:p>
        </p:txBody>
      </p:sp>
    </p:spTree>
    <p:extLst>
      <p:ext uri="{BB962C8B-B14F-4D97-AF65-F5344CB8AC3E}">
        <p14:creationId xmlns:p14="http://schemas.microsoft.com/office/powerpoint/2010/main" val="2824607863"/>
      </p:ext>
    </p:extLst>
  </p:cSld>
  <p:clrMapOvr>
    <a:masterClrMapping/>
  </p:clrMapOvr>
</p:sld>
</file>

<file path=ppt/theme/theme1.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480</Words>
  <Application>Microsoft Office PowerPoint</Application>
  <PresentationFormat>Presentación en pantalla (4:3)</PresentationFormat>
  <Paragraphs>67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Shadows Into Light</vt:lpstr>
      <vt:lpstr>Varela Round</vt:lpstr>
      <vt:lpstr>Trinculo template</vt:lpstr>
      <vt:lpstr>Flujos de trabajo de RUP (Actividades)</vt:lpstr>
      <vt:lpstr>Actividades</vt:lpstr>
      <vt:lpstr>Asignación de Actividades</vt:lpstr>
      <vt:lpstr>Flujos de trabajo de RUP (Actividades)</vt:lpstr>
      <vt:lpstr>Flujos de trabajo de RUP (Actividades)</vt:lpstr>
      <vt:lpstr>Flujos de trabajo de RUP (Actividades)</vt:lpstr>
      <vt:lpstr>Flujos de trabajo de RUP (Actividades)</vt:lpstr>
      <vt:lpstr>Mejores Practicas en RUP</vt:lpstr>
      <vt:lpstr>Mejores Practicas en RUP</vt:lpstr>
      <vt:lpstr>Gestión de requisitos</vt:lpstr>
      <vt:lpstr>Desarrollo de software iterativo</vt:lpstr>
      <vt:lpstr>Desarrollo basado en componentes</vt:lpstr>
      <vt:lpstr>Verificación continua de la calidad</vt:lpstr>
      <vt:lpstr>Gestión de los cambios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Juan Amado</dc:creator>
  <cp:lastModifiedBy>Juan Amado</cp:lastModifiedBy>
  <cp:revision>79</cp:revision>
  <dcterms:modified xsi:type="dcterms:W3CDTF">2019-04-30T03:03:52Z</dcterms:modified>
</cp:coreProperties>
</file>