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4" r:id="rId6"/>
    <p:sldId id="260" r:id="rId7"/>
    <p:sldId id="285" r:id="rId8"/>
    <p:sldId id="286" r:id="rId9"/>
    <p:sldId id="261" r:id="rId10"/>
    <p:sldId id="283" r:id="rId11"/>
    <p:sldId id="262" r:id="rId12"/>
    <p:sldId id="263" r:id="rId13"/>
    <p:sldId id="264" r:id="rId14"/>
    <p:sldId id="265" r:id="rId15"/>
    <p:sldId id="266" r:id="rId16"/>
    <p:sldId id="267" r:id="rId17"/>
    <p:sldId id="287" r:id="rId18"/>
    <p:sldId id="268" r:id="rId19"/>
    <p:sldId id="269" r:id="rId20"/>
    <p:sldId id="270" r:id="rId21"/>
    <p:sldId id="271" r:id="rId22"/>
    <p:sldId id="272" r:id="rId23"/>
    <p:sldId id="273" r:id="rId24"/>
    <p:sldId id="274" r:id="rId25"/>
    <p:sldId id="275" r:id="rId26"/>
    <p:sldId id="276" r:id="rId27"/>
    <p:sldId id="278" r:id="rId28"/>
    <p:sldId id="277" r:id="rId29"/>
    <p:sldId id="279" r:id="rId30"/>
    <p:sldId id="280" r:id="rId31"/>
    <p:sldId id="281" r:id="rId32"/>
    <p:sldId id="282"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71D6114-5440-4352-86F3-58A795AE2271}" type="datetimeFigureOut">
              <a:rPr lang="es-ES" smtClean="0"/>
              <a:t>06/11/2017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71D6114-5440-4352-86F3-58A795AE2271}" type="datetimeFigureOut">
              <a:rPr lang="es-ES" smtClean="0"/>
              <a:t>06/11/2017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71D6114-5440-4352-86F3-58A795AE2271}" type="datetimeFigureOut">
              <a:rPr lang="es-ES" smtClean="0"/>
              <a:t>06/11/2017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171D6114-5440-4352-86F3-58A795AE2271}" type="datetimeFigureOut">
              <a:rPr lang="es-ES" smtClean="0"/>
              <a:t>06/11/2017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71D6114-5440-4352-86F3-58A795AE2271}" type="datetimeFigureOut">
              <a:rPr lang="es-ES" smtClean="0"/>
              <a:t>06/11/2017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71D6114-5440-4352-86F3-58A795AE2271}" type="datetimeFigureOut">
              <a:rPr lang="es-ES" smtClean="0"/>
              <a:t>06/11/2017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171D6114-5440-4352-86F3-58A795AE2271}" type="datetimeFigureOut">
              <a:rPr lang="es-ES" smtClean="0"/>
              <a:t>06/11/2017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171D6114-5440-4352-86F3-58A795AE2271}" type="datetimeFigureOut">
              <a:rPr lang="es-ES" smtClean="0"/>
              <a:t>06/11/2017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D6114-5440-4352-86F3-58A795AE2271}" type="datetimeFigureOut">
              <a:rPr lang="es-ES" smtClean="0"/>
              <a:t>06/11/2017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71D6114-5440-4352-86F3-58A795AE2271}" type="datetimeFigureOut">
              <a:rPr lang="es-ES" smtClean="0"/>
              <a:t>06/11/2017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D42176-1E04-4421-BAAA-DA0825E205E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71D6114-5440-4352-86F3-58A795AE2271}" type="datetimeFigureOut">
              <a:rPr lang="es-ES" smtClean="0"/>
              <a:t>06/11/2017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D42176-1E04-4421-BAAA-DA0825E205E4}" type="slidenum">
              <a:rPr lang="es-ES" smtClean="0"/>
              <a:t>‹Nº›</a:t>
            </a:fld>
            <a:endParaRPr lang="es-ES"/>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s-ES" smtClean="0"/>
              <a:t>Haga clic en el icono para agregar una imagen</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171D6114-5440-4352-86F3-58A795AE2271}" type="datetimeFigureOut">
              <a:rPr lang="es-ES" smtClean="0"/>
              <a:t>06/11/2017</a:t>
            </a:fld>
            <a:endParaRPr lang="es-E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5BD42176-1E04-4421-BAAA-DA0825E205E4}" type="slidenum">
              <a:rPr lang="es-ES" smtClean="0"/>
              <a:t>‹Nº›</a:t>
            </a:fld>
            <a:endParaRPr lang="es-ES"/>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60649"/>
            <a:ext cx="9144000" cy="3168351"/>
          </a:xfrm>
        </p:spPr>
        <p:txBody>
          <a:bodyPr>
            <a:normAutofit/>
          </a:bodyPr>
          <a:lstStyle/>
          <a:p>
            <a:pPr algn="ctr"/>
            <a:r>
              <a:rPr lang="es-ES" sz="4400" b="1" u="sng" dirty="0"/>
              <a:t>CLASE 10</a:t>
            </a:r>
            <a:r>
              <a:rPr lang="es-ES" sz="4400" b="1" u="sng" dirty="0" smtClean="0"/>
              <a:t>:</a:t>
            </a:r>
            <a:br>
              <a:rPr lang="es-ES" sz="4400" b="1" u="sng" dirty="0" smtClean="0"/>
            </a:br>
            <a:r>
              <a:rPr lang="es-ES" sz="4400" b="1" u="sng" dirty="0" smtClean="0"/>
              <a:t> </a:t>
            </a:r>
            <a:r>
              <a:rPr lang="es-ES" sz="4400" b="1" u="sng" dirty="0"/>
              <a:t>EL RELATIVISMO ACTUAL</a:t>
            </a:r>
            <a:r>
              <a:rPr lang="es-ES" sz="4400" dirty="0"/>
              <a:t/>
            </a:r>
            <a:br>
              <a:rPr lang="es-ES" sz="4400" dirty="0"/>
            </a:br>
            <a:endParaRPr lang="es-ES" sz="4400" dirty="0"/>
          </a:p>
        </p:txBody>
      </p:sp>
      <p:sp>
        <p:nvSpPr>
          <p:cNvPr id="3" name="2 Subtítulo"/>
          <p:cNvSpPr>
            <a:spLocks noGrp="1"/>
          </p:cNvSpPr>
          <p:nvPr>
            <p:ph type="subTitle" idx="1"/>
          </p:nvPr>
        </p:nvSpPr>
        <p:spPr>
          <a:xfrm>
            <a:off x="3995936" y="6093296"/>
            <a:ext cx="4824536" cy="1080120"/>
          </a:xfrm>
        </p:spPr>
        <p:txBody>
          <a:bodyPr>
            <a:normAutofit/>
          </a:bodyPr>
          <a:lstStyle/>
          <a:p>
            <a:r>
              <a:rPr lang="es-PE" dirty="0" smtClean="0"/>
              <a:t>Análisis Crítico de la Realidad</a:t>
            </a: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212976"/>
            <a:ext cx="5328592" cy="2880320"/>
          </a:xfrm>
          <a:prstGeom prst="rect">
            <a:avLst/>
          </a:prstGeom>
        </p:spPr>
      </p:pic>
    </p:spTree>
    <p:extLst>
      <p:ext uri="{BB962C8B-B14F-4D97-AF65-F5344CB8AC3E}">
        <p14:creationId xmlns:p14="http://schemas.microsoft.com/office/powerpoint/2010/main" val="309098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492896"/>
            <a:ext cx="7056784" cy="5040560"/>
          </a:xfrm>
        </p:spPr>
        <p:txBody>
          <a:bodyPr/>
          <a:lstStyle/>
          <a:p>
            <a:r>
              <a:rPr lang="es-ES" dirty="0"/>
              <a:t>Es imposible afirmar que algo está bien o mal (eso es un absoluto y para el relativismo esta forma de comprensión de las cosas no está permitida). </a:t>
            </a:r>
            <a:br>
              <a:rPr lang="es-ES" dirty="0"/>
            </a:br>
            <a:endParaRPr lang="es-ES"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359" y="24017"/>
            <a:ext cx="4696521" cy="3476992"/>
          </a:xfrm>
        </p:spPr>
      </p:pic>
    </p:spTree>
    <p:extLst>
      <p:ext uri="{BB962C8B-B14F-4D97-AF65-F5344CB8AC3E}">
        <p14:creationId xmlns:p14="http://schemas.microsoft.com/office/powerpoint/2010/main" val="1057188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899592" y="548681"/>
            <a:ext cx="7704855" cy="5310118"/>
          </a:xfrm>
        </p:spPr>
        <p:txBody>
          <a:bodyPr>
            <a:normAutofit lnSpcReduction="10000"/>
          </a:bodyPr>
          <a:lstStyle/>
          <a:p>
            <a:r>
              <a:rPr lang="es-ES" sz="2800" dirty="0" smtClean="0"/>
              <a:t>Todo vale, de esta forma la eutanasia, el aborto, la equiparación de las relaciones heterosexuales en el matrimonio y familia a la unión de dos personas homosexuales se convierten en lícitas. </a:t>
            </a:r>
          </a:p>
          <a:p>
            <a:pPr marL="0" indent="0">
              <a:buNone/>
            </a:pPr>
            <a:r>
              <a:rPr lang="es-ES" sz="2800" dirty="0" smtClean="0"/>
              <a:t> </a:t>
            </a:r>
          </a:p>
          <a:p>
            <a:r>
              <a:rPr lang="es-ES" sz="2800" dirty="0" smtClean="0"/>
              <a:t>ABSURDO pues si no existe lo bueno o lo malo permitiría genocidios como el del nazismo alemán o prostitución o la explotación de menores. ¿Con qué criterios sino son absolutos?</a:t>
            </a:r>
          </a:p>
          <a:p>
            <a:endParaRPr lang="es-ES" dirty="0" smtClean="0"/>
          </a:p>
          <a:p>
            <a:endParaRPr lang="es-ES" dirty="0"/>
          </a:p>
        </p:txBody>
      </p:sp>
    </p:spTree>
    <p:extLst>
      <p:ext uri="{BB962C8B-B14F-4D97-AF65-F5344CB8AC3E}">
        <p14:creationId xmlns:p14="http://schemas.microsoft.com/office/powerpoint/2010/main" val="1782108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4400" b="1" dirty="0"/>
              <a:t>Relativismo cultural.- </a:t>
            </a:r>
            <a:r>
              <a:rPr lang="es-ES" dirty="0"/>
              <a:t/>
            </a:r>
            <a:br>
              <a:rPr lang="es-ES" dirty="0"/>
            </a:br>
            <a:endParaRPr lang="es-ES" dirty="0"/>
          </a:p>
        </p:txBody>
      </p:sp>
      <p:sp>
        <p:nvSpPr>
          <p:cNvPr id="3" name="2 Marcador de contenido"/>
          <p:cNvSpPr>
            <a:spLocks noGrp="1"/>
          </p:cNvSpPr>
          <p:nvPr>
            <p:ph idx="1"/>
          </p:nvPr>
        </p:nvSpPr>
        <p:spPr/>
        <p:txBody>
          <a:bodyPr>
            <a:normAutofit/>
          </a:bodyPr>
          <a:lstStyle/>
          <a:p>
            <a:r>
              <a:rPr lang="es-ES" sz="2800" dirty="0" smtClean="0"/>
              <a:t>Si </a:t>
            </a:r>
            <a:r>
              <a:rPr lang="es-ES" sz="2800" dirty="0"/>
              <a:t>lo bueno y lo malo no existe al momento de juzgar mis actos tampoco puedo afirmar que una cultura es buena o mala.</a:t>
            </a:r>
          </a:p>
          <a:p>
            <a:r>
              <a:rPr lang="es-ES" sz="2800" dirty="0" smtClean="0"/>
              <a:t>Propugna </a:t>
            </a:r>
            <a:r>
              <a:rPr lang="es-ES" sz="2800" dirty="0"/>
              <a:t>que las cosas deben comprenderse en su tiempo y lugar.</a:t>
            </a:r>
          </a:p>
          <a:p>
            <a:r>
              <a:rPr lang="es-ES" sz="2800" dirty="0"/>
              <a:t>Nada es malo o bueno. </a:t>
            </a:r>
          </a:p>
          <a:p>
            <a:endParaRPr lang="es-ES" dirty="0"/>
          </a:p>
        </p:txBody>
      </p:sp>
    </p:spTree>
    <p:extLst>
      <p:ext uri="{BB962C8B-B14F-4D97-AF65-F5344CB8AC3E}">
        <p14:creationId xmlns:p14="http://schemas.microsoft.com/office/powerpoint/2010/main" val="2676707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2800" dirty="0" smtClean="0"/>
              <a:t>Me lleva a la permisión y nuevamente al «todo vale». </a:t>
            </a:r>
          </a:p>
          <a:p>
            <a:r>
              <a:rPr lang="es-ES" sz="2800" dirty="0" smtClean="0"/>
              <a:t>Bajo estos criterios puedo permitir la esclavitud, el canibalismo o las prácticas de autodestrucción sin meterme o juzgar dichas situaciones. </a:t>
            </a:r>
          </a:p>
          <a:p>
            <a:endParaRPr lang="es-ES" dirty="0"/>
          </a:p>
        </p:txBody>
      </p:sp>
    </p:spTree>
    <p:extLst>
      <p:ext uri="{BB962C8B-B14F-4D97-AF65-F5344CB8AC3E}">
        <p14:creationId xmlns:p14="http://schemas.microsoft.com/office/powerpoint/2010/main" val="3792391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60032" y="0"/>
            <a:ext cx="4283968" cy="4077072"/>
          </a:xfrm>
        </p:spPr>
        <p:txBody>
          <a:bodyPr>
            <a:normAutofit/>
          </a:bodyPr>
          <a:lstStyle/>
          <a:p>
            <a:pPr lvl="0"/>
            <a:r>
              <a:rPr lang="es-ES" b="1" dirty="0">
                <a:solidFill>
                  <a:srgbClr val="002060"/>
                </a:solidFill>
              </a:rPr>
              <a:t>Acontecimientos Históricos y Manifestaciones Culturales</a:t>
            </a:r>
            <a:r>
              <a:rPr lang="es-ES" dirty="0">
                <a:solidFill>
                  <a:srgbClr val="002060"/>
                </a:solidFill>
              </a:rPr>
              <a:t/>
            </a:r>
            <a:br>
              <a:rPr lang="es-ES" dirty="0">
                <a:solidFill>
                  <a:srgbClr val="002060"/>
                </a:solidFill>
              </a:rPr>
            </a:br>
            <a:endParaRPr lang="es-ES" dirty="0">
              <a:solidFill>
                <a:srgbClr val="002060"/>
              </a:solidFill>
            </a:endParaRPr>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404664"/>
            <a:ext cx="4837038" cy="3312368"/>
          </a:xfr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717032"/>
            <a:ext cx="3957132" cy="2664296"/>
          </a:xfrm>
          <a:prstGeom prst="rect">
            <a:avLst/>
          </a:prstGeom>
        </p:spPr>
      </p:pic>
      <p:pic>
        <p:nvPicPr>
          <p:cNvPr id="9"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132" y="3717032"/>
            <a:ext cx="5186868" cy="2609428"/>
          </a:xfrm>
          <a:prstGeom prst="rect">
            <a:avLst/>
          </a:prstGeom>
        </p:spPr>
      </p:pic>
    </p:spTree>
    <p:extLst>
      <p:ext uri="{BB962C8B-B14F-4D97-AF65-F5344CB8AC3E}">
        <p14:creationId xmlns:p14="http://schemas.microsoft.com/office/powerpoint/2010/main" val="1451957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ES" sz="4400" b="1" dirty="0"/>
              <a:t>El existencialismo</a:t>
            </a:r>
            <a:r>
              <a:rPr lang="es-ES" b="1" dirty="0"/>
              <a:t>. </a:t>
            </a:r>
            <a:r>
              <a:rPr lang="es-ES" dirty="0"/>
              <a:t/>
            </a:r>
            <a:br>
              <a:rPr lang="es-ES" dirty="0"/>
            </a:br>
            <a:endParaRPr lang="es-ES" dirty="0"/>
          </a:p>
        </p:txBody>
      </p:sp>
      <p:sp>
        <p:nvSpPr>
          <p:cNvPr id="3" name="2 Marcador de contenido"/>
          <p:cNvSpPr>
            <a:spLocks noGrp="1"/>
          </p:cNvSpPr>
          <p:nvPr>
            <p:ph idx="1"/>
          </p:nvPr>
        </p:nvSpPr>
        <p:spPr>
          <a:xfrm>
            <a:off x="323528" y="1807361"/>
            <a:ext cx="8424935" cy="4789991"/>
          </a:xfrm>
        </p:spPr>
        <p:txBody>
          <a:bodyPr>
            <a:normAutofit fontScale="92500" lnSpcReduction="10000"/>
          </a:bodyPr>
          <a:lstStyle/>
          <a:p>
            <a:r>
              <a:rPr lang="es-ES" sz="2200" dirty="0"/>
              <a:t>Movimiento cultural que resalta los aspectos de la existencia y de la libertad individual.</a:t>
            </a:r>
          </a:p>
          <a:p>
            <a:r>
              <a:rPr lang="es-ES" sz="2200" dirty="0"/>
              <a:t>Oposición al racionalismo de la ilustración</a:t>
            </a:r>
          </a:p>
          <a:p>
            <a:r>
              <a:rPr lang="es-ES" sz="2200" dirty="0"/>
              <a:t>Gran influencia durante los siglos XIX y XX. </a:t>
            </a:r>
            <a:r>
              <a:rPr lang="es-PE" sz="2200" dirty="0"/>
              <a:t/>
            </a:r>
            <a:br>
              <a:rPr lang="es-PE" sz="2200" dirty="0"/>
            </a:br>
            <a:r>
              <a:rPr lang="es-PE" sz="2200" dirty="0"/>
              <a:t>La cuestión fundamental en el ser es la existencia, en cuanto existencia humana, y no la esencia, y que respecto al conocimiento es más importante la vivencia subjetiva que la objetividad.</a:t>
            </a:r>
            <a:endParaRPr lang="es-ES" sz="2200" dirty="0"/>
          </a:p>
          <a:p>
            <a:r>
              <a:rPr lang="es-PE" sz="2200" dirty="0"/>
              <a:t>D</a:t>
            </a:r>
            <a:r>
              <a:rPr lang="es-ES" sz="2200" dirty="0"/>
              <a:t>estaca al ser humano individual como creador del significado de su vida.</a:t>
            </a:r>
          </a:p>
          <a:p>
            <a:r>
              <a:rPr lang="es-ES" sz="2200" dirty="0"/>
              <a:t>No creen que el individuo sea una parte de un todo, sino que cada ser humano es una integridad libre por sí misma.</a:t>
            </a:r>
          </a:p>
          <a:p>
            <a:r>
              <a:rPr lang="es-ES" sz="2200" dirty="0" smtClean="0"/>
              <a:t>Ética </a:t>
            </a:r>
            <a:r>
              <a:rPr lang="es-ES" sz="2200" dirty="0"/>
              <a:t>de la “responsabilidad individual” el individuo al ser libre, se convierte en un ser responsable de sus actos. </a:t>
            </a:r>
          </a:p>
          <a:p>
            <a:endParaRPr lang="es-PE" dirty="0" smtClean="0"/>
          </a:p>
          <a:p>
            <a:endParaRPr lang="es-PE" dirty="0"/>
          </a:p>
          <a:p>
            <a:endParaRPr lang="es-ES" dirty="0"/>
          </a:p>
        </p:txBody>
      </p:sp>
    </p:spTree>
    <p:extLst>
      <p:ext uri="{BB962C8B-B14F-4D97-AF65-F5344CB8AC3E}">
        <p14:creationId xmlns:p14="http://schemas.microsoft.com/office/powerpoint/2010/main" val="589042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ES" sz="4400" b="1" dirty="0"/>
              <a:t>La post-guerra.</a:t>
            </a:r>
            <a:r>
              <a:rPr lang="es-ES" dirty="0"/>
              <a:t/>
            </a:r>
            <a:br>
              <a:rPr lang="es-ES" dirty="0"/>
            </a:br>
            <a:endParaRPr lang="es-ES" dirty="0"/>
          </a:p>
        </p:txBody>
      </p:sp>
      <p:sp>
        <p:nvSpPr>
          <p:cNvPr id="3" name="2 Marcador de contenido"/>
          <p:cNvSpPr>
            <a:spLocks noGrp="1"/>
          </p:cNvSpPr>
          <p:nvPr>
            <p:ph idx="1"/>
          </p:nvPr>
        </p:nvSpPr>
        <p:spPr>
          <a:xfrm>
            <a:off x="395536" y="1268760"/>
            <a:ext cx="8424935" cy="5256583"/>
          </a:xfrm>
        </p:spPr>
        <p:txBody>
          <a:bodyPr>
            <a:noAutofit/>
          </a:bodyPr>
          <a:lstStyle/>
          <a:p>
            <a:r>
              <a:rPr lang="es-ES" dirty="0"/>
              <a:t>Trauma que significó presenciar tantas muertes y tanta destrucción después de la Segunda Guerra Mundial.</a:t>
            </a:r>
          </a:p>
          <a:p>
            <a:r>
              <a:rPr lang="es-ES" dirty="0"/>
              <a:t>Mundo manifestaba los primeros cansancios frente a los sistemas políticos de la ilustración y especialmente </a:t>
            </a:r>
          </a:p>
          <a:p>
            <a:r>
              <a:rPr lang="es-ES" dirty="0"/>
              <a:t>Los jóvenes comienzan a dar muestras de rebeldía y de insatisfacción frente al orden </a:t>
            </a:r>
            <a:r>
              <a:rPr lang="es-ES" dirty="0" smtClean="0"/>
              <a:t>imperante</a:t>
            </a:r>
            <a:r>
              <a:rPr lang="es-ES" dirty="0"/>
              <a:t> </a:t>
            </a:r>
          </a:p>
          <a:p>
            <a:r>
              <a:rPr lang="es-ES" b="1" dirty="0" err="1"/>
              <a:t>Movimiendo</a:t>
            </a:r>
            <a:r>
              <a:rPr lang="es-ES" b="1" dirty="0"/>
              <a:t> contracultural, </a:t>
            </a:r>
            <a:r>
              <a:rPr lang="es-ES" dirty="0"/>
              <a:t>movimiento de rechazo a todo sistema cultural o ideológico. </a:t>
            </a:r>
          </a:p>
          <a:p>
            <a:endParaRPr lang="es-PE" dirty="0" smtClean="0"/>
          </a:p>
          <a:p>
            <a:endParaRPr lang="es-ES" dirty="0"/>
          </a:p>
        </p:txBody>
      </p:sp>
    </p:spTree>
    <p:extLst>
      <p:ext uri="{BB962C8B-B14F-4D97-AF65-F5344CB8AC3E}">
        <p14:creationId xmlns:p14="http://schemas.microsoft.com/office/powerpoint/2010/main" val="2924073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idx="1"/>
          </p:nvPr>
        </p:nvSpPr>
        <p:spPr/>
        <p:txBody>
          <a:bodyPr>
            <a:normAutofit lnSpcReduction="10000"/>
          </a:bodyPr>
          <a:lstStyle/>
          <a:p>
            <a:r>
              <a:rPr lang="es-ES" dirty="0" smtClean="0"/>
              <a:t>Manifestaciones </a:t>
            </a:r>
            <a:r>
              <a:rPr lang="es-ES" dirty="0"/>
              <a:t>juveniles, hitos  importantes:</a:t>
            </a:r>
          </a:p>
          <a:p>
            <a:r>
              <a:rPr lang="es-ES" b="1" dirty="0"/>
              <a:t>Mayo Francés o el Mayo del 68 </a:t>
            </a:r>
            <a:r>
              <a:rPr lang="es-ES" dirty="0"/>
              <a:t> (miles de universitarios salieron a las calles de París a protestar contra el régimen establecido)</a:t>
            </a:r>
          </a:p>
          <a:p>
            <a:r>
              <a:rPr lang="es-ES" b="1" dirty="0" smtClean="0"/>
              <a:t>Primavera </a:t>
            </a:r>
            <a:r>
              <a:rPr lang="es-ES" b="1" dirty="0"/>
              <a:t>de Praga</a:t>
            </a:r>
            <a:r>
              <a:rPr lang="es-ES" dirty="0"/>
              <a:t> reacción frente al duro gobierno comunista de Checoslovaquia</a:t>
            </a:r>
            <a:r>
              <a:rPr lang="es-ES" b="1" dirty="0"/>
              <a:t>, </a:t>
            </a:r>
            <a:r>
              <a:rPr lang="es-ES" dirty="0"/>
              <a:t>intentando cambiar el comunismo extremo que había en aquel país, hoy las repúblicas Checa y Eslovaquia.</a:t>
            </a:r>
          </a:p>
          <a:p>
            <a:r>
              <a:rPr lang="es-ES" b="1" dirty="0"/>
              <a:t>Movimiento hippie </a:t>
            </a:r>
            <a:r>
              <a:rPr lang="es-ES" dirty="0"/>
              <a:t>que rechazaba el materialismo y promovía un mundo de paz, de amor libre y de respeto al medio ambiente. (En EE.UU. los jóvenes también se manifiestan contra las ideologías y contra la guerra pero de forma más emotiva que intelectual)</a:t>
            </a:r>
            <a:r>
              <a:rPr lang="es-ES" b="1" dirty="0"/>
              <a:t> </a:t>
            </a:r>
            <a:endParaRPr lang="es-ES" dirty="0"/>
          </a:p>
          <a:p>
            <a:endParaRPr lang="es-ES" dirty="0"/>
          </a:p>
        </p:txBody>
      </p:sp>
    </p:spTree>
    <p:extLst>
      <p:ext uri="{BB962C8B-B14F-4D97-AF65-F5344CB8AC3E}">
        <p14:creationId xmlns:p14="http://schemas.microsoft.com/office/powerpoint/2010/main" val="960567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4000" b="1" dirty="0"/>
              <a:t>La guerra fría. </a:t>
            </a:r>
            <a:endParaRPr lang="es-ES" sz="4000" dirty="0"/>
          </a:p>
        </p:txBody>
      </p:sp>
      <p:sp>
        <p:nvSpPr>
          <p:cNvPr id="3" name="2 Marcador de contenido"/>
          <p:cNvSpPr>
            <a:spLocks noGrp="1"/>
          </p:cNvSpPr>
          <p:nvPr>
            <p:ph idx="1"/>
          </p:nvPr>
        </p:nvSpPr>
        <p:spPr>
          <a:xfrm>
            <a:off x="395536" y="1807361"/>
            <a:ext cx="8352927" cy="4717983"/>
          </a:xfrm>
        </p:spPr>
        <p:txBody>
          <a:bodyPr>
            <a:normAutofit/>
          </a:bodyPr>
          <a:lstStyle/>
          <a:p>
            <a:r>
              <a:rPr lang="es-ES" sz="2000" dirty="0"/>
              <a:t>EE.UU. y la URSS (dos grandes potencias que surgieron luego de acabada la II Guerra Mundial)</a:t>
            </a:r>
          </a:p>
          <a:p>
            <a:r>
              <a:rPr lang="es-ES" sz="2000" dirty="0"/>
              <a:t>Tenían ideologías diferentes y totalmente opuestas en sus principios</a:t>
            </a:r>
          </a:p>
          <a:p>
            <a:r>
              <a:rPr lang="es-ES" sz="2000" dirty="0"/>
              <a:t>Por no haber estallado en una confrontación bélica se le conoce como guerra fría. </a:t>
            </a:r>
          </a:p>
          <a:p>
            <a:r>
              <a:rPr lang="es-ES" sz="2000" dirty="0"/>
              <a:t>Época de gran incertidumbre se inició una gran lucha de influencias y tensiones a lo largo del mundo, que aunque evidentes, no llegaron a desbordarse en un conflicto armado.</a:t>
            </a:r>
          </a:p>
          <a:p>
            <a:r>
              <a:rPr lang="es-ES" sz="2000" dirty="0"/>
              <a:t>Polarización del mundo fue rechazada por movimientos como los hippies, que planteaban que había que rechazar toda autoridad y vivir sin reglas y con toda “naturalidad”.</a:t>
            </a:r>
          </a:p>
          <a:p>
            <a:endParaRPr lang="es-ES" sz="2000" dirty="0"/>
          </a:p>
        </p:txBody>
      </p:sp>
    </p:spTree>
    <p:extLst>
      <p:ext uri="{BB962C8B-B14F-4D97-AF65-F5344CB8AC3E}">
        <p14:creationId xmlns:p14="http://schemas.microsoft.com/office/powerpoint/2010/main" val="817488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 </a:t>
            </a:r>
            <a:r>
              <a:rPr lang="es-ES" dirty="0"/>
              <a:t/>
            </a:r>
            <a:br>
              <a:rPr lang="es-ES" dirty="0"/>
            </a:br>
            <a:r>
              <a:rPr lang="es-ES" sz="4400" b="1" dirty="0"/>
              <a:t>La caída del Muro de Berlín</a:t>
            </a:r>
            <a:r>
              <a:rPr lang="es-ES" b="1" dirty="0"/>
              <a:t>.</a:t>
            </a:r>
            <a:endParaRPr lang="es-ES" dirty="0"/>
          </a:p>
        </p:txBody>
      </p:sp>
      <p:sp>
        <p:nvSpPr>
          <p:cNvPr id="3" name="2 Marcador de contenido"/>
          <p:cNvSpPr>
            <a:spLocks noGrp="1"/>
          </p:cNvSpPr>
          <p:nvPr>
            <p:ph idx="1"/>
          </p:nvPr>
        </p:nvSpPr>
        <p:spPr>
          <a:xfrm>
            <a:off x="539552" y="2708920"/>
            <a:ext cx="8136903" cy="3888432"/>
          </a:xfrm>
        </p:spPr>
        <p:txBody>
          <a:bodyPr>
            <a:normAutofit fontScale="85000" lnSpcReduction="20000"/>
          </a:bodyPr>
          <a:lstStyle/>
          <a:p>
            <a:r>
              <a:rPr lang="es-ES" dirty="0"/>
              <a:t>Alemania fue conquistada por un lado por los soviéticos comunistas y por el otro lado por los aliados de tendencia liberal, que eran las dos grandes ideologías que habían quedado al final del conflicto. </a:t>
            </a:r>
            <a:endParaRPr lang="es-ES" dirty="0" smtClean="0"/>
          </a:p>
          <a:p>
            <a:pPr marL="0" indent="0">
              <a:buNone/>
            </a:pPr>
            <a:endParaRPr lang="es-ES" dirty="0"/>
          </a:p>
          <a:p>
            <a:r>
              <a:rPr lang="es-ES" dirty="0"/>
              <a:t>En Berlín, capital de Alemania, los comunistas construyeron un enorme muro que dividió la ciudad en dos, surgiendo así este signo que caracterizó la división ideológica existente en el mundo y el cerco en el que vivían los hombres bajo el sistema comunista</a:t>
            </a:r>
            <a:r>
              <a:rPr lang="es-ES" dirty="0" smtClean="0"/>
              <a:t>.</a:t>
            </a:r>
          </a:p>
          <a:p>
            <a:endParaRPr lang="es-ES" dirty="0"/>
          </a:p>
          <a:p>
            <a:r>
              <a:rPr lang="es-ES" dirty="0" smtClean="0"/>
              <a:t>En </a:t>
            </a:r>
            <a:r>
              <a:rPr lang="es-ES" dirty="0"/>
              <a:t>1989 el comunismo cayó como ideología ante la insatisfacción de millones de hombres que pedían a gritos libertad</a:t>
            </a:r>
            <a:r>
              <a:rPr lang="es-ES" dirty="0" smtClean="0"/>
              <a:t>.</a:t>
            </a:r>
          </a:p>
          <a:p>
            <a:pPr marL="0" indent="0">
              <a:buNone/>
            </a:pPr>
            <a:endParaRPr lang="es-ES" dirty="0"/>
          </a:p>
          <a:p>
            <a:r>
              <a:rPr lang="es-ES" dirty="0"/>
              <a:t> Este año también se destruyó el muro de Berlín y este acontecimiento ha quedado como signo de la caída de las ideologías y de su fracaso en pretender crear un mundo diferente sin Dios y sin libertades.</a:t>
            </a:r>
          </a:p>
          <a:p>
            <a:endParaRPr lang="es-PE" dirty="0" smtClean="0"/>
          </a:p>
          <a:p>
            <a:endParaRPr lang="es-PE" dirty="0"/>
          </a:p>
          <a:p>
            <a:endParaRPr lang="es-PE" dirty="0" smtClean="0"/>
          </a:p>
          <a:p>
            <a:endParaRPr lang="es-ES" dirty="0"/>
          </a:p>
        </p:txBody>
      </p:sp>
    </p:spTree>
    <p:extLst>
      <p:ext uri="{BB962C8B-B14F-4D97-AF65-F5344CB8AC3E}">
        <p14:creationId xmlns:p14="http://schemas.microsoft.com/office/powerpoint/2010/main" val="3648908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800" b="1" dirty="0" smtClean="0"/>
              <a:t>Cultura Relativista</a:t>
            </a:r>
            <a:r>
              <a:rPr lang="es-ES" sz="4000" dirty="0" smtClean="0"/>
              <a:t/>
            </a:r>
            <a:br>
              <a:rPr lang="es-ES" sz="4000" dirty="0" smtClean="0"/>
            </a:br>
            <a:endParaRPr lang="es-ES" sz="4000" dirty="0"/>
          </a:p>
        </p:txBody>
      </p:sp>
      <p:sp>
        <p:nvSpPr>
          <p:cNvPr id="3" name="2 Marcador de contenido"/>
          <p:cNvSpPr>
            <a:spLocks noGrp="1"/>
          </p:cNvSpPr>
          <p:nvPr>
            <p:ph idx="1"/>
          </p:nvPr>
        </p:nvSpPr>
        <p:spPr>
          <a:xfrm>
            <a:off x="1009443" y="1556791"/>
            <a:ext cx="7125112" cy="4680521"/>
          </a:xfrm>
        </p:spPr>
        <p:txBody>
          <a:bodyPr>
            <a:normAutofit/>
          </a:bodyPr>
          <a:lstStyle/>
          <a:p>
            <a:r>
              <a:rPr lang="es-ES" sz="2400" dirty="0" smtClean="0"/>
              <a:t>Fin </a:t>
            </a:r>
            <a:r>
              <a:rPr lang="es-ES" sz="2400" dirty="0"/>
              <a:t>de  Guerras Mundiales</a:t>
            </a:r>
          </a:p>
          <a:p>
            <a:r>
              <a:rPr lang="es-ES" sz="2400" dirty="0"/>
              <a:t>Fin de algunas de las ideologías (nazismo, fascismo y anarquismo)</a:t>
            </a:r>
          </a:p>
          <a:p>
            <a:r>
              <a:rPr lang="es-ES" sz="2400" dirty="0" smtClean="0"/>
              <a:t>Gran </a:t>
            </a:r>
            <a:r>
              <a:rPr lang="es-ES" sz="2400" dirty="0"/>
              <a:t>desconfianza en la RAZÓN</a:t>
            </a:r>
          </a:p>
          <a:p>
            <a:r>
              <a:rPr lang="es-ES" sz="2400" dirty="0"/>
              <a:t>El hombre desde la ilustración busca  la verdad</a:t>
            </a:r>
          </a:p>
          <a:p>
            <a:r>
              <a:rPr lang="es-ES" sz="2400" dirty="0"/>
              <a:t>Construye un mundo a su medida</a:t>
            </a:r>
          </a:p>
          <a:p>
            <a:r>
              <a:rPr lang="es-ES" sz="2400" dirty="0"/>
              <a:t>Destrucciones y luchas entre los hombres llevaron a desconfiar y rechazar que las verdades propuestas sean verdaderas. </a:t>
            </a:r>
          </a:p>
          <a:p>
            <a:endParaRPr lang="es-ES" dirty="0"/>
          </a:p>
          <a:p>
            <a:endParaRPr lang="es-ES" dirty="0"/>
          </a:p>
        </p:txBody>
      </p:sp>
    </p:spTree>
    <p:extLst>
      <p:ext uri="{BB962C8B-B14F-4D97-AF65-F5344CB8AC3E}">
        <p14:creationId xmlns:p14="http://schemas.microsoft.com/office/powerpoint/2010/main" val="661798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4000" b="1" dirty="0"/>
              <a:t>La New </a:t>
            </a:r>
            <a:r>
              <a:rPr lang="es-ES" sz="4000" b="1" dirty="0" err="1"/>
              <a:t>Age</a:t>
            </a:r>
            <a:r>
              <a:rPr lang="es-ES" sz="4000" b="1" dirty="0"/>
              <a:t> o Nueva Era</a:t>
            </a:r>
            <a:endParaRPr lang="es-ES" sz="4000" dirty="0"/>
          </a:p>
        </p:txBody>
      </p:sp>
      <p:sp>
        <p:nvSpPr>
          <p:cNvPr id="3" name="2 Marcador de contenido"/>
          <p:cNvSpPr>
            <a:spLocks noGrp="1"/>
          </p:cNvSpPr>
          <p:nvPr>
            <p:ph idx="1"/>
          </p:nvPr>
        </p:nvSpPr>
        <p:spPr>
          <a:xfrm>
            <a:off x="395536" y="1772816"/>
            <a:ext cx="8280919" cy="5085184"/>
          </a:xfrm>
        </p:spPr>
        <p:txBody>
          <a:bodyPr>
            <a:normAutofit lnSpcReduction="10000"/>
          </a:bodyPr>
          <a:lstStyle/>
          <a:p>
            <a:r>
              <a:rPr lang="es-ES" sz="2000" dirty="0"/>
              <a:t>Movimiento de tipo espiritual relativista que manifiesta la reacción  contra el materialismo y el racionalismo de las ideologías de la Ilustración</a:t>
            </a:r>
            <a:r>
              <a:rPr lang="es-ES" sz="2000" dirty="0" smtClean="0"/>
              <a:t>.</a:t>
            </a:r>
          </a:p>
          <a:p>
            <a:endParaRPr lang="es-ES" sz="2000" dirty="0"/>
          </a:p>
          <a:p>
            <a:r>
              <a:rPr lang="es-ES" sz="2000" dirty="0"/>
              <a:t>Surgió en el seno del movimiento contracultura de la década de los sesenta en Europa y EE.UU</a:t>
            </a:r>
            <a:r>
              <a:rPr lang="es-ES" sz="2000" dirty="0" smtClean="0"/>
              <a:t>.</a:t>
            </a:r>
          </a:p>
          <a:p>
            <a:endParaRPr lang="es-ES" sz="2000" dirty="0"/>
          </a:p>
          <a:p>
            <a:r>
              <a:rPr lang="es-ES" sz="2000" b="1" dirty="0"/>
              <a:t>Consiste en tratar de tener todo tipo de experiencias espirituales individuales pero rechazando a la vez pertenecer o vincularse a cualquier sistema religioso organizado.</a:t>
            </a:r>
            <a:r>
              <a:rPr lang="es-ES" sz="2000" dirty="0"/>
              <a:t> </a:t>
            </a:r>
            <a:endParaRPr lang="es-ES" sz="2000" dirty="0" smtClean="0"/>
          </a:p>
          <a:p>
            <a:pPr marL="0" indent="0">
              <a:buNone/>
            </a:pPr>
            <a:endParaRPr lang="es-ES" sz="2000" dirty="0"/>
          </a:p>
          <a:p>
            <a:r>
              <a:rPr lang="es-ES" sz="2000" dirty="0"/>
              <a:t>La Nueva Era una “religión de supermercado” o “a la carta”</a:t>
            </a:r>
          </a:p>
          <a:p>
            <a:pPr marL="0" indent="0">
              <a:buNone/>
            </a:pPr>
            <a:r>
              <a:rPr lang="es-ES" sz="2000" b="1" dirty="0"/>
              <a:t> </a:t>
            </a:r>
            <a:endParaRPr lang="es-ES" dirty="0"/>
          </a:p>
        </p:txBody>
      </p:sp>
    </p:spTree>
    <p:extLst>
      <p:ext uri="{BB962C8B-B14F-4D97-AF65-F5344CB8AC3E}">
        <p14:creationId xmlns:p14="http://schemas.microsoft.com/office/powerpoint/2010/main" val="2093634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Conclusión:</a:t>
            </a:r>
          </a:p>
        </p:txBody>
      </p:sp>
      <p:sp>
        <p:nvSpPr>
          <p:cNvPr id="3" name="2 Marcador de contenido"/>
          <p:cNvSpPr>
            <a:spLocks noGrp="1"/>
          </p:cNvSpPr>
          <p:nvPr>
            <p:ph idx="1"/>
          </p:nvPr>
        </p:nvSpPr>
        <p:spPr/>
        <p:txBody>
          <a:bodyPr/>
          <a:lstStyle/>
          <a:p>
            <a:r>
              <a:rPr lang="es-ES" sz="2400" dirty="0" smtClean="0"/>
              <a:t>El hombre luego de la caída de las ideologías se está abriendo nuevamente a lo trascendente, a lo espiritual, pero aún se le nota el miedo a buscar la verdad o a comprometerse con ella.</a:t>
            </a:r>
          </a:p>
          <a:p>
            <a:endParaRPr lang="es-ES" dirty="0"/>
          </a:p>
        </p:txBody>
      </p:sp>
    </p:spTree>
    <p:extLst>
      <p:ext uri="{BB962C8B-B14F-4D97-AF65-F5344CB8AC3E}">
        <p14:creationId xmlns:p14="http://schemas.microsoft.com/office/powerpoint/2010/main" val="762356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9442" y="675724"/>
            <a:ext cx="7955046" cy="924475"/>
          </a:xfrm>
        </p:spPr>
        <p:txBody>
          <a:bodyPr/>
          <a:lstStyle/>
          <a:p>
            <a:r>
              <a:rPr lang="es-ES" sz="4000" b="1" dirty="0"/>
              <a:t>Pesimismo y Hedonismo</a:t>
            </a:r>
            <a:r>
              <a:rPr lang="es-ES" sz="4000" b="1" dirty="0" smtClean="0"/>
              <a:t>.</a:t>
            </a:r>
            <a:br>
              <a:rPr lang="es-ES" sz="4000" b="1" dirty="0" smtClean="0"/>
            </a:br>
            <a:endParaRPr lang="es-ES" sz="4000" dirty="0"/>
          </a:p>
        </p:txBody>
      </p:sp>
      <p:sp>
        <p:nvSpPr>
          <p:cNvPr id="3" name="2 Marcador de contenido"/>
          <p:cNvSpPr>
            <a:spLocks noGrp="1"/>
          </p:cNvSpPr>
          <p:nvPr>
            <p:ph idx="1"/>
          </p:nvPr>
        </p:nvSpPr>
        <p:spPr>
          <a:xfrm>
            <a:off x="1009443" y="1556793"/>
            <a:ext cx="7125112" cy="5040560"/>
          </a:xfrm>
        </p:spPr>
        <p:txBody>
          <a:bodyPr>
            <a:normAutofit lnSpcReduction="10000"/>
          </a:bodyPr>
          <a:lstStyle/>
          <a:p>
            <a:r>
              <a:rPr lang="es-ES" sz="2000" dirty="0"/>
              <a:t>Ante el fracaso de las ideologías, el hombre de nuestros tiempos concluye que la verdad no existe.</a:t>
            </a:r>
          </a:p>
          <a:p>
            <a:pPr marL="0" indent="0">
              <a:buNone/>
            </a:pPr>
            <a:endParaRPr lang="es-ES" sz="2000" dirty="0"/>
          </a:p>
          <a:p>
            <a:r>
              <a:rPr lang="es-ES" sz="2000" dirty="0"/>
              <a:t>Conclusión  basada en el hecho de que las ideologías se habían </a:t>
            </a:r>
            <a:r>
              <a:rPr lang="es-ES" sz="2000" dirty="0" err="1"/>
              <a:t>construído</a:t>
            </a:r>
            <a:r>
              <a:rPr lang="es-ES" sz="2000" dirty="0"/>
              <a:t> a partir de la razón y que si “las verdades” de las ideologías no habían hecho nada más que llenar al mundo de destrucción, muerte y división; entonces la razón no podía encontrar la verdad, la razón había fracasado</a:t>
            </a:r>
            <a:r>
              <a:rPr lang="es-ES" sz="2000" dirty="0" smtClean="0"/>
              <a:t>.</a:t>
            </a:r>
          </a:p>
          <a:p>
            <a:r>
              <a:rPr lang="es-ES" sz="2000" dirty="0"/>
              <a:t/>
            </a:r>
            <a:br>
              <a:rPr lang="es-ES" sz="2000" dirty="0"/>
            </a:br>
            <a:r>
              <a:rPr lang="es-ES" sz="2000" dirty="0"/>
              <a:t>Si no hay verdad no hay sentido en la vida del hombre</a:t>
            </a:r>
            <a:r>
              <a:rPr lang="es-ES" sz="2000" dirty="0" smtClean="0"/>
              <a:t>.</a:t>
            </a:r>
          </a:p>
          <a:p>
            <a:r>
              <a:rPr lang="es-ES" sz="2000" dirty="0"/>
              <a:t>Si no hay respuestas a las preguntas fundamentales entonces solo quedan dos opciones: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02179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4000" b="1" dirty="0"/>
              <a:t>Pesimismo:</a:t>
            </a:r>
            <a:endParaRPr lang="es-ES" sz="4000" dirty="0"/>
          </a:p>
        </p:txBody>
      </p:sp>
      <p:sp>
        <p:nvSpPr>
          <p:cNvPr id="3" name="2 Marcador de contenido"/>
          <p:cNvSpPr>
            <a:spLocks noGrp="1"/>
          </p:cNvSpPr>
          <p:nvPr>
            <p:ph idx="1"/>
          </p:nvPr>
        </p:nvSpPr>
        <p:spPr>
          <a:xfrm>
            <a:off x="467544" y="1700809"/>
            <a:ext cx="8424936" cy="4896544"/>
          </a:xfrm>
        </p:spPr>
        <p:txBody>
          <a:bodyPr>
            <a:noAutofit/>
          </a:bodyPr>
          <a:lstStyle/>
          <a:p>
            <a:r>
              <a:rPr lang="es-ES" sz="2000" dirty="0"/>
              <a:t>Si no hay verdad la vida es una tragedia</a:t>
            </a:r>
          </a:p>
          <a:p>
            <a:r>
              <a:rPr lang="es-ES" sz="2000" dirty="0"/>
              <a:t>No vale la pena hacer ningún tipo de esfuerzo por cambiar las cosas. </a:t>
            </a:r>
          </a:p>
          <a:p>
            <a:r>
              <a:rPr lang="es-ES" sz="2000" dirty="0"/>
              <a:t>Hagas lo que hagas no lograrás nada, solo nos queda contemplar cómo el mundo sufre y se hace daño, asumiendo una especie de lento suicidio o en otros casos un suicidio rápido, pues ya no vale la pena vivir por nada y para nadie. </a:t>
            </a:r>
          </a:p>
          <a:p>
            <a:r>
              <a:rPr lang="es-ES" sz="2000" dirty="0" smtClean="0"/>
              <a:t>Ejemplos</a:t>
            </a:r>
            <a:r>
              <a:rPr lang="es-ES" sz="2000" dirty="0"/>
              <a:t>: el movimiento </a:t>
            </a:r>
            <a:r>
              <a:rPr lang="es-ES" sz="2000" dirty="0" err="1"/>
              <a:t>emo</a:t>
            </a:r>
            <a:r>
              <a:rPr lang="es-ES" sz="2000" dirty="0"/>
              <a:t>, la tendencia a no querer tener hijos ni familias numerosas, la falta de compromisos duraderos</a:t>
            </a:r>
          </a:p>
        </p:txBody>
      </p:sp>
    </p:spTree>
    <p:extLst>
      <p:ext uri="{BB962C8B-B14F-4D97-AF65-F5344CB8AC3E}">
        <p14:creationId xmlns:p14="http://schemas.microsoft.com/office/powerpoint/2010/main" val="827225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4000" b="1" dirty="0"/>
              <a:t>Hedonismo:</a:t>
            </a:r>
            <a:endParaRPr lang="es-ES" sz="4000" dirty="0"/>
          </a:p>
        </p:txBody>
      </p:sp>
      <p:sp>
        <p:nvSpPr>
          <p:cNvPr id="3" name="2 Marcador de contenido"/>
          <p:cNvSpPr>
            <a:spLocks noGrp="1"/>
          </p:cNvSpPr>
          <p:nvPr>
            <p:ph idx="1"/>
          </p:nvPr>
        </p:nvSpPr>
        <p:spPr>
          <a:xfrm>
            <a:off x="395536" y="1807361"/>
            <a:ext cx="8280919" cy="4789991"/>
          </a:xfrm>
        </p:spPr>
        <p:txBody>
          <a:bodyPr>
            <a:normAutofit/>
          </a:bodyPr>
          <a:lstStyle/>
          <a:p>
            <a:r>
              <a:rPr lang="es-ES" dirty="0"/>
              <a:t>Si no hay verdad entonces gocemos, busquemos disfrutar de todos los placeres que se pueda, vivamos el momento sin pensar en responsabilidades ni consecuencias.</a:t>
            </a:r>
          </a:p>
          <a:p>
            <a:r>
              <a:rPr lang="es-ES" dirty="0"/>
              <a:t>Esconde es una profunda frustración, soledad y tristeza.</a:t>
            </a:r>
          </a:p>
          <a:p>
            <a:r>
              <a:rPr lang="es-ES" dirty="0"/>
              <a:t>La búsqueda desordenada de placer </a:t>
            </a:r>
            <a:r>
              <a:rPr lang="es-ES" b="1" dirty="0"/>
              <a:t>nunca llena el corazón del hombre</a:t>
            </a:r>
            <a:r>
              <a:rPr lang="es-ES" dirty="0"/>
              <a:t> y más bien lo embrutece y lo deshumaniza.</a:t>
            </a:r>
          </a:p>
          <a:p>
            <a:r>
              <a:rPr lang="es-ES" dirty="0"/>
              <a:t> Ejemplos: todo tipo de vicios como el alcoholismo, la drogadicción, los juegos de azar, el sexo; también la temeridad extrema de algunos deportes, la música estridente y sensual, etc. La psicología actual, sobre todo las teorías de Freud, han justificado la libertad sexual</a:t>
            </a:r>
          </a:p>
        </p:txBody>
      </p:sp>
    </p:spTree>
    <p:extLst>
      <p:ext uri="{BB962C8B-B14F-4D97-AF65-F5344CB8AC3E}">
        <p14:creationId xmlns:p14="http://schemas.microsoft.com/office/powerpoint/2010/main" val="1277412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4954562"/>
          </a:xfrm>
        </p:spPr>
        <p:txBody>
          <a:bodyPr>
            <a:normAutofit/>
          </a:bodyPr>
          <a:lstStyle/>
          <a:p>
            <a:pPr lvl="0"/>
            <a:r>
              <a:rPr lang="es-ES" sz="4000" b="1" dirty="0" smtClean="0"/>
              <a:t>Algunas aproximaciones del relativismo a la verdad</a:t>
            </a:r>
            <a:br>
              <a:rPr lang="es-ES" sz="4000" b="1" dirty="0" smtClean="0"/>
            </a:br>
            <a:endParaRPr lang="es-ES" sz="4000" b="1" dirty="0"/>
          </a:p>
        </p:txBody>
      </p:sp>
      <p:sp>
        <p:nvSpPr>
          <p:cNvPr id="3" name="2 Marcador de contenido"/>
          <p:cNvSpPr>
            <a:spLocks noGrp="1"/>
          </p:cNvSpPr>
          <p:nvPr>
            <p:ph idx="1"/>
          </p:nvPr>
        </p:nvSpPr>
        <p:spPr/>
        <p:txBody>
          <a:bodyPr/>
          <a:lstStyle/>
          <a:p>
            <a:endParaRPr lang="es-ES" dirty="0"/>
          </a:p>
        </p:txBody>
      </p:sp>
    </p:spTree>
    <p:extLst>
      <p:ext uri="{BB962C8B-B14F-4D97-AF65-F5344CB8AC3E}">
        <p14:creationId xmlns:p14="http://schemas.microsoft.com/office/powerpoint/2010/main" val="1538236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323528" y="332656"/>
            <a:ext cx="8424935" cy="6192687"/>
          </a:xfrm>
        </p:spPr>
        <p:txBody>
          <a:bodyPr>
            <a:normAutofit fontScale="92500" lnSpcReduction="20000"/>
          </a:bodyPr>
          <a:lstStyle/>
          <a:p>
            <a:r>
              <a:rPr lang="es-ES" b="1" dirty="0"/>
              <a:t>Duda</a:t>
            </a:r>
            <a:r>
              <a:rPr lang="es-ES" dirty="0"/>
              <a:t>: El hombre relativista duda de todo, no tiene certezas de ningún tipo porque no cree que haya alguna verdad absoluta en la que pueda apoyarse. Ya no afirma solo opina.</a:t>
            </a:r>
          </a:p>
          <a:p>
            <a:endParaRPr lang="es-ES" dirty="0"/>
          </a:p>
          <a:p>
            <a:r>
              <a:rPr lang="es-ES" b="1" dirty="0"/>
              <a:t>Desconfianza: </a:t>
            </a:r>
            <a:r>
              <a:rPr lang="es-ES" dirty="0"/>
              <a:t>Si la razón ha fracasado en su búsqueda de la verdad, entonces ya no hay firmeza en lo que se espera de ella. Hagamos lo que hagamos no llegaremos a nada porque no se puede encontrar la verdad.</a:t>
            </a:r>
          </a:p>
          <a:p>
            <a:pPr marL="0" indent="0">
              <a:buNone/>
            </a:pPr>
            <a:r>
              <a:rPr lang="es-ES" dirty="0"/>
              <a:t> </a:t>
            </a:r>
          </a:p>
          <a:p>
            <a:r>
              <a:rPr lang="es-ES" b="1" dirty="0"/>
              <a:t>Fragmentada: </a:t>
            </a:r>
            <a:r>
              <a:rPr lang="es-ES" dirty="0"/>
              <a:t>Ya no se busca el conocimiento universal, ahora cada uno coge una parte y la desarrolla sin importarle su conexión con el resto de verdades. Cada uno está en su tema y prácticamente se niegan todo tipo de principios. </a:t>
            </a:r>
            <a:r>
              <a:rPr lang="es-ES_tradnl" dirty="0"/>
              <a:t>Los relativistas igualan en el mismo nivel la opinión personal a la verdad.</a:t>
            </a:r>
            <a:endParaRPr lang="es-ES" dirty="0"/>
          </a:p>
          <a:p>
            <a:pPr marL="0" indent="0">
              <a:buNone/>
            </a:pPr>
            <a:r>
              <a:rPr lang="es-ES" b="1" dirty="0"/>
              <a:t> </a:t>
            </a:r>
            <a:endParaRPr lang="es-ES" dirty="0"/>
          </a:p>
          <a:p>
            <a:r>
              <a:rPr lang="es-ES" b="1" dirty="0"/>
              <a:t>Asistemática: </a:t>
            </a:r>
            <a:r>
              <a:rPr lang="es-ES" dirty="0"/>
              <a:t>Ya las verdades no se ajustan a un sistema coherente y ordenado; el orden es visto como dogmático y como limitante. Lo sistemático es rechazado por considerarlo intolerante</a:t>
            </a:r>
            <a:r>
              <a:rPr lang="es-ES" dirty="0" smtClean="0"/>
              <a:t>.</a:t>
            </a:r>
          </a:p>
          <a:p>
            <a:pPr marL="0" indent="0">
              <a:buNone/>
            </a:pPr>
            <a:r>
              <a:rPr lang="es-ES" dirty="0"/>
              <a:t> </a:t>
            </a:r>
          </a:p>
          <a:p>
            <a:r>
              <a:rPr lang="es-ES" b="1" dirty="0"/>
              <a:t>Subjetivista: </a:t>
            </a:r>
            <a:r>
              <a:rPr lang="es-ES" dirty="0"/>
              <a:t>La verdad entonces será lo que yo pienso, ya no la adecuación de la mente a la realidad, sino lo que a mí me parezca o lo que yo sienta respecto a la realidad. </a:t>
            </a:r>
            <a:r>
              <a:rPr lang="es-ES_tradnl" dirty="0"/>
              <a:t>El relativista cede en todo, pues no tiene una posición ya que descubrir la verdad no le interesa</a:t>
            </a:r>
            <a:r>
              <a:rPr lang="es-ES_tradnl" dirty="0" smtClean="0"/>
              <a:t>.</a:t>
            </a:r>
            <a:r>
              <a:rPr lang="es-ES_tradnl" dirty="0"/>
              <a:t> </a:t>
            </a:r>
            <a:endParaRPr lang="es-ES" dirty="0"/>
          </a:p>
          <a:p>
            <a:endParaRPr lang="es-ES" dirty="0"/>
          </a:p>
        </p:txBody>
      </p:sp>
    </p:spTree>
    <p:extLst>
      <p:ext uri="{BB962C8B-B14F-4D97-AF65-F5344CB8AC3E}">
        <p14:creationId xmlns:p14="http://schemas.microsoft.com/office/powerpoint/2010/main" val="465801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818658"/>
          </a:xfrm>
        </p:spPr>
        <p:txBody>
          <a:bodyPr>
            <a:normAutofit/>
          </a:bodyPr>
          <a:lstStyle/>
          <a:p>
            <a:r>
              <a:rPr lang="es-PE" b="1" i="1" dirty="0" smtClean="0"/>
              <a:t>Algunas características histórico-sociales de nuestra cultura actual </a:t>
            </a:r>
            <a:r>
              <a:rPr lang="es-ES" dirty="0" smtClean="0"/>
              <a:t/>
            </a:r>
            <a:br>
              <a:rPr lang="es-ES" dirty="0" smtClean="0"/>
            </a:br>
            <a:endParaRPr lang="es-ES" dirty="0"/>
          </a:p>
        </p:txBody>
      </p:sp>
      <p:sp>
        <p:nvSpPr>
          <p:cNvPr id="3" name="2 Marcador de contenido"/>
          <p:cNvSpPr>
            <a:spLocks noGrp="1"/>
          </p:cNvSpPr>
          <p:nvPr>
            <p:ph idx="1"/>
          </p:nvPr>
        </p:nvSpPr>
        <p:spPr/>
        <p:txBody>
          <a:bodyPr/>
          <a:lstStyle/>
          <a:p>
            <a:endParaRPr lang="es-ES" dirty="0"/>
          </a:p>
        </p:txBody>
      </p:sp>
    </p:spTree>
    <p:extLst>
      <p:ext uri="{BB962C8B-B14F-4D97-AF65-F5344CB8AC3E}">
        <p14:creationId xmlns:p14="http://schemas.microsoft.com/office/powerpoint/2010/main" val="3702576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8018"/>
          </a:xfrm>
        </p:spPr>
        <p:txBody>
          <a:bodyPr>
            <a:normAutofit fontScale="90000"/>
          </a:bodyPr>
          <a:lstStyle/>
          <a:p>
            <a:endParaRPr lang="es-ES" dirty="0"/>
          </a:p>
        </p:txBody>
      </p:sp>
      <p:sp>
        <p:nvSpPr>
          <p:cNvPr id="3" name="2 Marcador de contenido"/>
          <p:cNvSpPr>
            <a:spLocks noGrp="1"/>
          </p:cNvSpPr>
          <p:nvPr>
            <p:ph idx="1"/>
          </p:nvPr>
        </p:nvSpPr>
        <p:spPr>
          <a:xfrm>
            <a:off x="457200" y="404664"/>
            <a:ext cx="8686800" cy="6264696"/>
          </a:xfrm>
        </p:spPr>
        <p:txBody>
          <a:bodyPr>
            <a:normAutofit/>
          </a:bodyPr>
          <a:lstStyle/>
          <a:p>
            <a:pPr lvl="0"/>
            <a:r>
              <a:rPr lang="es-PE" sz="2000" dirty="0"/>
              <a:t>Es la época del </a:t>
            </a:r>
            <a:r>
              <a:rPr lang="es-PE" sz="2000" b="1" dirty="0"/>
              <a:t>desencanto. </a:t>
            </a:r>
            <a:r>
              <a:rPr lang="es-PE" sz="2000" dirty="0"/>
              <a:t>Se renuncia a las utopías y a la idea de progreso. El futuro es totalmente incierto y no hay nadie a quien seguir.</a:t>
            </a:r>
            <a:endParaRPr lang="es-ES" sz="2000" dirty="0"/>
          </a:p>
          <a:p>
            <a:pPr lvl="0"/>
            <a:r>
              <a:rPr lang="es-PE" sz="2000" dirty="0"/>
              <a:t>Desaparecen las grandes figuras carismáticas, </a:t>
            </a:r>
            <a:r>
              <a:rPr lang="es-PE" sz="2000" b="1" dirty="0"/>
              <a:t>y surgen infinidad de pequeños ídolos</a:t>
            </a:r>
            <a:r>
              <a:rPr lang="es-PE" sz="2000" dirty="0"/>
              <a:t> que duran hasta que surge algo más novedoso y atractivo.</a:t>
            </a:r>
            <a:endParaRPr lang="es-ES" sz="2000" dirty="0"/>
          </a:p>
          <a:p>
            <a:pPr lvl="0"/>
            <a:r>
              <a:rPr lang="es-PE" sz="2000" dirty="0"/>
              <a:t>Los </a:t>
            </a:r>
            <a:r>
              <a:rPr lang="es-PE" sz="2000" b="1" dirty="0"/>
              <a:t>medios de comunicación masivos </a:t>
            </a:r>
            <a:r>
              <a:rPr lang="es-PE" sz="2000" dirty="0"/>
              <a:t>y la industria del consumo masivo se convierten en centros de poder.</a:t>
            </a:r>
            <a:endParaRPr lang="es-ES" sz="2000" dirty="0"/>
          </a:p>
          <a:p>
            <a:pPr lvl="0"/>
            <a:r>
              <a:rPr lang="es-PE" sz="2000" dirty="0"/>
              <a:t>Deja de importar el contenido del mensaje, para revalorizar la forma en que es transmitido y el grado de convicción que pueda producir.</a:t>
            </a:r>
            <a:endParaRPr lang="es-ES" sz="2000" dirty="0"/>
          </a:p>
          <a:p>
            <a:pPr lvl="0"/>
            <a:r>
              <a:rPr lang="es-PE" sz="2000" dirty="0"/>
              <a:t>Desaparece la ideología como forma de elección de los líderes siendo reemplazada por la imagen.</a:t>
            </a:r>
            <a:endParaRPr lang="es-ES" sz="2000" dirty="0"/>
          </a:p>
          <a:p>
            <a:pPr marL="0" indent="0">
              <a:buNone/>
            </a:pPr>
            <a:endParaRPr lang="es-ES" dirty="0"/>
          </a:p>
        </p:txBody>
      </p:sp>
    </p:spTree>
    <p:extLst>
      <p:ext uri="{BB962C8B-B14F-4D97-AF65-F5344CB8AC3E}">
        <p14:creationId xmlns:p14="http://schemas.microsoft.com/office/powerpoint/2010/main" val="1670959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57200" y="332656"/>
            <a:ext cx="8229600" cy="6336704"/>
          </a:xfrm>
        </p:spPr>
        <p:txBody>
          <a:bodyPr>
            <a:normAutofit/>
          </a:bodyPr>
          <a:lstStyle/>
          <a:p>
            <a:pPr lvl="0"/>
            <a:r>
              <a:rPr lang="es-PE" sz="2000" dirty="0" smtClean="0"/>
              <a:t>Hay una excesiva emisión de información (frecuentemente contradictoria), a través de todos los medios de comunicación.</a:t>
            </a:r>
            <a:endParaRPr lang="es-ES" sz="2000" dirty="0" smtClean="0"/>
          </a:p>
          <a:p>
            <a:pPr lvl="0"/>
            <a:r>
              <a:rPr lang="es-PE" sz="2000" dirty="0" smtClean="0"/>
              <a:t>Los medios masivos se convierten en transmisores de la verdad, lo que se expresa en el hecho de que lo que no aparece por un medio de comunicación masiva, simplemente no existe para la sociedad.</a:t>
            </a:r>
            <a:endParaRPr lang="es-ES" sz="2000" dirty="0" smtClean="0"/>
          </a:p>
          <a:p>
            <a:pPr lvl="0"/>
            <a:r>
              <a:rPr lang="es-PE" sz="2000" dirty="0" smtClean="0"/>
              <a:t>El receptor se aleja de la información recibida quitándole realidad y pertinencia, convirtiéndola en mero entretenimiento.</a:t>
            </a:r>
          </a:p>
          <a:p>
            <a:pPr lvl="0"/>
            <a:r>
              <a:rPr lang="es-PE" sz="2000" dirty="0" smtClean="0"/>
              <a:t>Se pierde la intimidad y la vida de los demás se convierte en un show (susceptible, además, de valoración económica).</a:t>
            </a:r>
            <a:endParaRPr lang="es-ES" sz="2000" dirty="0" smtClean="0"/>
          </a:p>
          <a:p>
            <a:pPr lvl="0"/>
            <a:r>
              <a:rPr lang="es-PE" sz="2000" dirty="0" smtClean="0"/>
              <a:t>Cuestionamiento de las grandes religiones.</a:t>
            </a:r>
            <a:endParaRPr lang="es-ES" sz="2000" dirty="0"/>
          </a:p>
        </p:txBody>
      </p:sp>
    </p:spTree>
    <p:extLst>
      <p:ext uri="{BB962C8B-B14F-4D97-AF65-F5344CB8AC3E}">
        <p14:creationId xmlns:p14="http://schemas.microsoft.com/office/powerpoint/2010/main" val="1959385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9442" y="675724"/>
            <a:ext cx="7125113" cy="1889180"/>
          </a:xfrm>
        </p:spPr>
        <p:txBody>
          <a:bodyPr>
            <a:normAutofit fontScale="90000"/>
          </a:bodyPr>
          <a:lstStyle/>
          <a:p>
            <a:r>
              <a:rPr lang="es-ES" sz="4400" b="1" dirty="0" smtClean="0"/>
              <a:t>Esencia de la cultura relativista</a:t>
            </a:r>
            <a:r>
              <a:rPr lang="es-ES" b="1" dirty="0" smtClean="0"/>
              <a:t>:</a:t>
            </a:r>
            <a:r>
              <a:rPr lang="es-ES" dirty="0" smtClean="0"/>
              <a:t> </a:t>
            </a:r>
            <a:br>
              <a:rPr lang="es-ES" dirty="0" smtClean="0"/>
            </a:br>
            <a:endParaRPr lang="es-ES" dirty="0"/>
          </a:p>
        </p:txBody>
      </p:sp>
      <p:sp>
        <p:nvSpPr>
          <p:cNvPr id="3" name="2 Marcador de contenido"/>
          <p:cNvSpPr>
            <a:spLocks noGrp="1"/>
          </p:cNvSpPr>
          <p:nvPr>
            <p:ph idx="1"/>
          </p:nvPr>
        </p:nvSpPr>
        <p:spPr/>
        <p:txBody>
          <a:bodyPr/>
          <a:lstStyle/>
          <a:p>
            <a:r>
              <a:rPr lang="es-ES" sz="2800" dirty="0" smtClean="0"/>
              <a:t>La </a:t>
            </a:r>
            <a:r>
              <a:rPr lang="es-ES" sz="2800" b="1" dirty="0"/>
              <a:t>negación</a:t>
            </a:r>
            <a:r>
              <a:rPr lang="es-ES" sz="2800" dirty="0"/>
              <a:t> de una verdad absoluta</a:t>
            </a:r>
          </a:p>
          <a:p>
            <a:r>
              <a:rPr lang="es-ES" sz="2800" dirty="0"/>
              <a:t>Verdad no existe (</a:t>
            </a:r>
            <a:r>
              <a:rPr lang="es-ES" sz="2800" b="1" dirty="0"/>
              <a:t>escépticos</a:t>
            </a:r>
            <a:r>
              <a:rPr lang="es-ES" sz="2800" dirty="0"/>
              <a:t>)</a:t>
            </a:r>
          </a:p>
          <a:p>
            <a:r>
              <a:rPr lang="es-ES" sz="2800" dirty="0"/>
              <a:t>NO se puede alcanzar (</a:t>
            </a:r>
            <a:r>
              <a:rPr lang="es-ES" sz="2800" b="1" dirty="0"/>
              <a:t>agnósticos</a:t>
            </a:r>
            <a:r>
              <a:rPr lang="es-ES" sz="2800" dirty="0"/>
              <a:t>).</a:t>
            </a:r>
          </a:p>
          <a:p>
            <a:endParaRPr lang="es-ES" dirty="0"/>
          </a:p>
        </p:txBody>
      </p:sp>
    </p:spTree>
    <p:extLst>
      <p:ext uri="{BB962C8B-B14F-4D97-AF65-F5344CB8AC3E}">
        <p14:creationId xmlns:p14="http://schemas.microsoft.com/office/powerpoint/2010/main" val="15697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818658"/>
          </a:xfrm>
        </p:spPr>
        <p:txBody>
          <a:bodyPr>
            <a:normAutofit/>
          </a:bodyPr>
          <a:lstStyle/>
          <a:p>
            <a:r>
              <a:rPr lang="es-PE" sz="4000" b="1" i="1" dirty="0"/>
              <a:t>Algunas características socio-psicológicas</a:t>
            </a:r>
            <a:r>
              <a:rPr lang="es-ES" sz="4000" dirty="0"/>
              <a:t/>
            </a:r>
            <a:br>
              <a:rPr lang="es-ES" sz="4000" dirty="0"/>
            </a:br>
            <a:endParaRPr lang="es-ES" sz="4000" dirty="0"/>
          </a:p>
        </p:txBody>
      </p:sp>
      <p:sp>
        <p:nvSpPr>
          <p:cNvPr id="3" name="2 Marcador de contenido"/>
          <p:cNvSpPr>
            <a:spLocks noGrp="1"/>
          </p:cNvSpPr>
          <p:nvPr>
            <p:ph idx="1"/>
          </p:nvPr>
        </p:nvSpPr>
        <p:spPr/>
        <p:txBody>
          <a:bodyPr/>
          <a:lstStyle/>
          <a:p>
            <a:endParaRPr lang="es-ES"/>
          </a:p>
        </p:txBody>
      </p:sp>
    </p:spTree>
    <p:extLst>
      <p:ext uri="{BB962C8B-B14F-4D97-AF65-F5344CB8AC3E}">
        <p14:creationId xmlns:p14="http://schemas.microsoft.com/office/powerpoint/2010/main" val="1758881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57200" y="260648"/>
            <a:ext cx="8229600" cy="6597352"/>
          </a:xfrm>
        </p:spPr>
        <p:txBody>
          <a:bodyPr>
            <a:normAutofit/>
          </a:bodyPr>
          <a:lstStyle/>
          <a:p>
            <a:pPr lvl="0"/>
            <a:r>
              <a:rPr lang="es-PE" sz="2000" dirty="0"/>
              <a:t>Los individuos sólo quieren vivir el presente; el futuro y el pasado pierden importancia.</a:t>
            </a:r>
            <a:endParaRPr lang="es-ES" sz="2000" dirty="0"/>
          </a:p>
          <a:p>
            <a:pPr lvl="0"/>
            <a:r>
              <a:rPr lang="es-PE" sz="2000" dirty="0"/>
              <a:t>Hay una búsqueda de lo inmediato.</a:t>
            </a:r>
            <a:endParaRPr lang="es-ES" sz="2000" dirty="0"/>
          </a:p>
          <a:p>
            <a:pPr lvl="0"/>
            <a:r>
              <a:rPr lang="es-PE" sz="2000" dirty="0"/>
              <a:t>Proceso de pérdida de la personalidad individual. La alienación se multiplica.</a:t>
            </a:r>
            <a:endParaRPr lang="es-ES" sz="2000" dirty="0"/>
          </a:p>
          <a:p>
            <a:pPr lvl="0"/>
            <a:r>
              <a:rPr lang="es-PE" sz="2000" dirty="0"/>
              <a:t>Se rinde culto al cuerpo y la liberación personal.</a:t>
            </a:r>
            <a:endParaRPr lang="es-ES" sz="2000" dirty="0"/>
          </a:p>
          <a:p>
            <a:pPr lvl="0"/>
            <a:r>
              <a:rPr lang="es-PE" sz="2000" dirty="0"/>
              <a:t>Hay una constante preocupación respecto a los grandes desastres y al fin del mundo. Los “salvadores” tratan de obligarnos a seguirlos.</a:t>
            </a:r>
            <a:endParaRPr lang="es-ES" sz="2000" dirty="0"/>
          </a:p>
          <a:p>
            <a:pPr lvl="0"/>
            <a:r>
              <a:rPr lang="es-PE" sz="2000" dirty="0"/>
              <a:t>Pérdidas de fe en la razón y la ciencia, pero en contrapartida se rinde culto a la tecnología.</a:t>
            </a:r>
            <a:endParaRPr lang="es-ES" sz="2000" dirty="0"/>
          </a:p>
          <a:p>
            <a:pPr lvl="0"/>
            <a:r>
              <a:rPr lang="es-PE" sz="2000" dirty="0"/>
              <a:t>El hombre basa su existencia en el relativismo y la pluralidad de opciones, al </a:t>
            </a:r>
            <a:r>
              <a:rPr lang="es-PE" sz="2000" dirty="0" smtClean="0"/>
              <a:t>igual.</a:t>
            </a:r>
          </a:p>
        </p:txBody>
      </p:sp>
    </p:spTree>
    <p:extLst>
      <p:ext uri="{BB962C8B-B14F-4D97-AF65-F5344CB8AC3E}">
        <p14:creationId xmlns:p14="http://schemas.microsoft.com/office/powerpoint/2010/main" val="2218497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57200" y="332656"/>
            <a:ext cx="8229600" cy="5793507"/>
          </a:xfrm>
        </p:spPr>
        <p:txBody>
          <a:bodyPr>
            <a:normAutofit/>
          </a:bodyPr>
          <a:lstStyle/>
          <a:p>
            <a:pPr lvl="0"/>
            <a:r>
              <a:rPr lang="es-PE" sz="2000" dirty="0" smtClean="0"/>
              <a:t>que el subjetivismo impregna la mirada de la realidad.</a:t>
            </a:r>
            <a:endParaRPr lang="es-ES" sz="2000" dirty="0" smtClean="0"/>
          </a:p>
          <a:p>
            <a:pPr lvl="0"/>
            <a:r>
              <a:rPr lang="es-PE" sz="2000" dirty="0" smtClean="0"/>
              <a:t>Pérdida de fe en el poder público.</a:t>
            </a:r>
            <a:endParaRPr lang="es-ES" sz="2000" dirty="0" smtClean="0"/>
          </a:p>
          <a:p>
            <a:pPr lvl="0"/>
            <a:r>
              <a:rPr lang="es-PE" sz="2000" dirty="0" smtClean="0"/>
              <a:t>Despreocupación ante la injusticia.</a:t>
            </a:r>
            <a:endParaRPr lang="es-ES" sz="2000" dirty="0" smtClean="0"/>
          </a:p>
          <a:p>
            <a:pPr lvl="0"/>
            <a:r>
              <a:rPr lang="es-PE" sz="2000" dirty="0" smtClean="0"/>
              <a:t>Desaparición de idealismos.</a:t>
            </a:r>
            <a:endParaRPr lang="es-ES" sz="2000" dirty="0" smtClean="0"/>
          </a:p>
          <a:p>
            <a:pPr lvl="0"/>
            <a:r>
              <a:rPr lang="es-PE" sz="2000" dirty="0" smtClean="0"/>
              <a:t>Desaparición de la valoración del esfuerzo.</a:t>
            </a:r>
            <a:endParaRPr lang="es-ES" sz="2000" dirty="0" smtClean="0"/>
          </a:p>
          <a:p>
            <a:pPr lvl="0"/>
            <a:r>
              <a:rPr lang="es-PE" sz="2000" dirty="0" smtClean="0"/>
              <a:t>Existen divulgaciones diversas sobre la Iglesia y la creencia de un Dios.</a:t>
            </a:r>
            <a:endParaRPr lang="es-ES" sz="2000" dirty="0" smtClean="0"/>
          </a:p>
          <a:p>
            <a:pPr lvl="0"/>
            <a:r>
              <a:rPr lang="es-PE" sz="2000" dirty="0" smtClean="0"/>
              <a:t>Las personas interactúan, se conocen y establecen nuevas formas de relación y diversión  vía Internet.</a:t>
            </a:r>
            <a:endParaRPr lang="es-ES" sz="2000" dirty="0" smtClean="0"/>
          </a:p>
          <a:p>
            <a:pPr lvl="0"/>
            <a:r>
              <a:rPr lang="es-PE" sz="2000" dirty="0" smtClean="0"/>
              <a:t>Se crean teorías de la conspiración permanentemente, para explicar los grandes problemas económicos, políticos, sociales, religiosos y medioambientales</a:t>
            </a:r>
            <a:r>
              <a:rPr lang="es-PE" dirty="0" smtClean="0"/>
              <a:t>.</a:t>
            </a:r>
            <a:endParaRPr lang="es-ES" dirty="0"/>
          </a:p>
        </p:txBody>
      </p:sp>
    </p:spTree>
    <p:extLst>
      <p:ext uri="{BB962C8B-B14F-4D97-AF65-F5344CB8AC3E}">
        <p14:creationId xmlns:p14="http://schemas.microsoft.com/office/powerpoint/2010/main" val="4065960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009443" y="620688"/>
            <a:ext cx="7125112" cy="5238111"/>
          </a:xfrm>
        </p:spPr>
        <p:txBody>
          <a:bodyPr>
            <a:normAutofit lnSpcReduction="10000"/>
          </a:bodyPr>
          <a:lstStyle/>
          <a:p>
            <a:r>
              <a:rPr lang="es-ES_tradnl" sz="2800" dirty="0"/>
              <a:t>El Relativismo es un sistema de pensamiento</a:t>
            </a:r>
            <a:endParaRPr lang="es-ES" sz="2800" dirty="0"/>
          </a:p>
          <a:p>
            <a:r>
              <a:rPr lang="es-ES_tradnl" sz="2800" dirty="0"/>
              <a:t>Toda afirmación depende de condiciones o contextos de la persona o grupo que la afirma.</a:t>
            </a:r>
            <a:endParaRPr lang="es-ES" sz="2800" dirty="0"/>
          </a:p>
          <a:p>
            <a:pPr marL="0" indent="0">
              <a:buNone/>
            </a:pPr>
            <a:endParaRPr lang="es-ES" sz="2800" dirty="0"/>
          </a:p>
          <a:p>
            <a:r>
              <a:rPr lang="es-ES" sz="2800" dirty="0"/>
              <a:t>Tampoco existe una moral absoluta, ni nada absoluto.</a:t>
            </a:r>
          </a:p>
          <a:p>
            <a:pPr marL="0" indent="0">
              <a:buNone/>
            </a:pPr>
            <a:endParaRPr lang="es-ES" sz="2800" dirty="0"/>
          </a:p>
          <a:p>
            <a:r>
              <a:rPr lang="es-ES" sz="2800" dirty="0"/>
              <a:t>Todo se reduce a opinión.</a:t>
            </a:r>
          </a:p>
          <a:p>
            <a:endParaRPr lang="es-ES" dirty="0"/>
          </a:p>
        </p:txBody>
      </p:sp>
    </p:spTree>
    <p:extLst>
      <p:ext uri="{BB962C8B-B14F-4D97-AF65-F5344CB8AC3E}">
        <p14:creationId xmlns:p14="http://schemas.microsoft.com/office/powerpoint/2010/main" val="3535995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764704"/>
            <a:ext cx="7848872" cy="5242201"/>
          </a:xfrm>
        </p:spPr>
      </p:pic>
    </p:spTree>
    <p:extLst>
      <p:ext uri="{BB962C8B-B14F-4D97-AF65-F5344CB8AC3E}">
        <p14:creationId xmlns:p14="http://schemas.microsoft.com/office/powerpoint/2010/main" val="208923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sz="4000" b="1" dirty="0"/>
              <a:t>R</a:t>
            </a:r>
            <a:r>
              <a:rPr lang="es-ES" sz="4000" b="1" dirty="0" err="1"/>
              <a:t>elativismo</a:t>
            </a:r>
            <a:r>
              <a:rPr lang="es-ES" sz="4000" b="1" dirty="0"/>
              <a:t> individual </a:t>
            </a:r>
          </a:p>
        </p:txBody>
      </p:sp>
      <p:sp>
        <p:nvSpPr>
          <p:cNvPr id="3" name="2 Marcador de contenido"/>
          <p:cNvSpPr>
            <a:spLocks noGrp="1"/>
          </p:cNvSpPr>
          <p:nvPr>
            <p:ph idx="1"/>
          </p:nvPr>
        </p:nvSpPr>
        <p:spPr>
          <a:xfrm>
            <a:off x="1009443" y="1807361"/>
            <a:ext cx="7125112" cy="4717983"/>
          </a:xfrm>
        </p:spPr>
        <p:txBody>
          <a:bodyPr>
            <a:noAutofit/>
          </a:bodyPr>
          <a:lstStyle/>
          <a:p>
            <a:r>
              <a:rPr lang="es-ES" sz="2800" dirty="0"/>
              <a:t>Edmund Husserl</a:t>
            </a:r>
          </a:p>
          <a:p>
            <a:r>
              <a:rPr lang="es-ES" sz="2800" dirty="0" smtClean="0"/>
              <a:t>Afirma </a:t>
            </a:r>
            <a:r>
              <a:rPr lang="es-ES" sz="2800" dirty="0"/>
              <a:t>que es verdadero para cada uno lo que le parece verdadero.  </a:t>
            </a:r>
            <a:endParaRPr lang="es-ES" sz="2800" dirty="0" smtClean="0"/>
          </a:p>
          <a:p>
            <a:r>
              <a:rPr lang="es-ES" sz="2800" dirty="0" smtClean="0"/>
              <a:t>Niega </a:t>
            </a:r>
            <a:r>
              <a:rPr lang="es-ES" sz="2800" dirty="0"/>
              <a:t>la </a:t>
            </a:r>
            <a:r>
              <a:rPr lang="es-ES" sz="2800" dirty="0" smtClean="0"/>
              <a:t>existencia, la </a:t>
            </a:r>
            <a:r>
              <a:rPr lang="es-ES" sz="2800" dirty="0"/>
              <a:t>posibilidad de </a:t>
            </a:r>
            <a:r>
              <a:rPr lang="es-ES" sz="2800" dirty="0" smtClean="0"/>
              <a:t>conocer</a:t>
            </a:r>
          </a:p>
          <a:p>
            <a:r>
              <a:rPr lang="es-ES" sz="2800" dirty="0" smtClean="0"/>
              <a:t>No </a:t>
            </a:r>
            <a:r>
              <a:rPr lang="es-ES" sz="2800" dirty="0"/>
              <a:t>podemos conocer verdades que para todos sean las mismas y que tenga una validez permanente. </a:t>
            </a:r>
          </a:p>
          <a:p>
            <a:r>
              <a:rPr lang="es-ES" sz="2800" dirty="0"/>
              <a:t>Todo depende del sujeto</a:t>
            </a:r>
          </a:p>
          <a:p>
            <a:endParaRPr lang="es-ES" sz="2800" dirty="0"/>
          </a:p>
        </p:txBody>
      </p:sp>
    </p:spTree>
    <p:extLst>
      <p:ext uri="{BB962C8B-B14F-4D97-AF65-F5344CB8AC3E}">
        <p14:creationId xmlns:p14="http://schemas.microsoft.com/office/powerpoint/2010/main" val="3786712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692696"/>
            <a:ext cx="7452099" cy="5400600"/>
          </a:xfrm>
        </p:spPr>
      </p:pic>
    </p:spTree>
    <p:extLst>
      <p:ext uri="{BB962C8B-B14F-4D97-AF65-F5344CB8AC3E}">
        <p14:creationId xmlns:p14="http://schemas.microsoft.com/office/powerpoint/2010/main" val="1720459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827584" y="404664"/>
            <a:ext cx="7848871" cy="5976664"/>
          </a:xfrm>
        </p:spPr>
        <p:txBody>
          <a:bodyPr>
            <a:noAutofit/>
          </a:bodyPr>
          <a:lstStyle/>
          <a:p>
            <a:endParaRPr lang="es-ES" sz="2800" dirty="0" smtClean="0"/>
          </a:p>
          <a:p>
            <a:r>
              <a:rPr lang="es-ES" sz="2800" dirty="0" smtClean="0"/>
              <a:t>En </a:t>
            </a:r>
            <a:r>
              <a:rPr lang="es-ES" sz="2800" dirty="0"/>
              <a:t>cuanto opinable (no existe la verdad por la diversidad de opiniones)</a:t>
            </a:r>
          </a:p>
          <a:p>
            <a:r>
              <a:rPr lang="es-ES" sz="2800" dirty="0"/>
              <a:t>En cuanto sensible ( la percepción que cada uno tiene de las cosas es distinta)</a:t>
            </a:r>
          </a:p>
          <a:p>
            <a:r>
              <a:rPr lang="es-ES" sz="2800" dirty="0"/>
              <a:t>Nadie puede afirmar que tiene la verdad</a:t>
            </a:r>
          </a:p>
          <a:p>
            <a:r>
              <a:rPr lang="es-ES" sz="2800" dirty="0"/>
              <a:t>Verdad es relativa pues si yo tengo mi verdad y tú tienes tu verdad, lo mejor es respetarnos.</a:t>
            </a:r>
          </a:p>
          <a:p>
            <a:endParaRPr lang="es-ES" sz="2800" dirty="0"/>
          </a:p>
        </p:txBody>
      </p:sp>
    </p:spTree>
    <p:extLst>
      <p:ext uri="{BB962C8B-B14F-4D97-AF65-F5344CB8AC3E}">
        <p14:creationId xmlns:p14="http://schemas.microsoft.com/office/powerpoint/2010/main" val="3987210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Relativismo moral.-</a:t>
            </a:r>
            <a:r>
              <a:rPr lang="es-ES" dirty="0"/>
              <a:t/>
            </a:r>
            <a:br>
              <a:rPr lang="es-ES" dirty="0"/>
            </a:br>
            <a:endParaRPr lang="es-ES" dirty="0"/>
          </a:p>
        </p:txBody>
      </p:sp>
      <p:sp>
        <p:nvSpPr>
          <p:cNvPr id="3" name="2 Marcador de contenido"/>
          <p:cNvSpPr>
            <a:spLocks noGrp="1"/>
          </p:cNvSpPr>
          <p:nvPr>
            <p:ph idx="1"/>
          </p:nvPr>
        </p:nvSpPr>
        <p:spPr/>
        <p:txBody>
          <a:bodyPr>
            <a:noAutofit/>
          </a:bodyPr>
          <a:lstStyle/>
          <a:p>
            <a:r>
              <a:rPr lang="es-ES" sz="2800" dirty="0"/>
              <a:t>No existen valores absolutos.</a:t>
            </a:r>
          </a:p>
          <a:p>
            <a:r>
              <a:rPr lang="es-ES" sz="2800" dirty="0"/>
              <a:t>Yo tengo mi verdad y tiene que ser respetada.</a:t>
            </a:r>
          </a:p>
          <a:p>
            <a:r>
              <a:rPr lang="es-ES" sz="2800" dirty="0"/>
              <a:t>Esa verdad naturalmente me lleva a un obrar.</a:t>
            </a:r>
          </a:p>
          <a:p>
            <a:r>
              <a:rPr lang="es-ES" sz="2800" dirty="0"/>
              <a:t> Obrar moral que también tiene que ser respetado.</a:t>
            </a:r>
          </a:p>
          <a:p>
            <a:r>
              <a:rPr lang="es-ES" sz="2800" dirty="0"/>
              <a:t>Lo bueno y lo malo no existe.</a:t>
            </a:r>
          </a:p>
          <a:p>
            <a:endParaRPr lang="es-ES" sz="2800" dirty="0"/>
          </a:p>
        </p:txBody>
      </p:sp>
    </p:spTree>
    <p:extLst>
      <p:ext uri="{BB962C8B-B14F-4D97-AF65-F5344CB8AC3E}">
        <p14:creationId xmlns:p14="http://schemas.microsoft.com/office/powerpoint/2010/main" val="4075467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Verano">
  <a:themeElements>
    <a:clrScheme name="Carton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Veran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TM01972873[[fn=Verano]]</Template>
  <TotalTime>266</TotalTime>
  <Words>1787</Words>
  <Application>Microsoft Office PowerPoint</Application>
  <PresentationFormat>Presentación en pantalla (4:3)</PresentationFormat>
  <Paragraphs>144</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Courier New</vt:lpstr>
      <vt:lpstr>Trebuchet MS</vt:lpstr>
      <vt:lpstr>Verdana</vt:lpstr>
      <vt:lpstr>Wingdings 2</vt:lpstr>
      <vt:lpstr>Verano</vt:lpstr>
      <vt:lpstr>CLASE 10:  EL RELATIVISMO ACTUAL </vt:lpstr>
      <vt:lpstr>Cultura Relativista </vt:lpstr>
      <vt:lpstr>Esencia de la cultura relativista:  </vt:lpstr>
      <vt:lpstr>Presentación de PowerPoint</vt:lpstr>
      <vt:lpstr>Presentación de PowerPoint</vt:lpstr>
      <vt:lpstr>Relativismo individual </vt:lpstr>
      <vt:lpstr>Presentación de PowerPoint</vt:lpstr>
      <vt:lpstr>Presentación de PowerPoint</vt:lpstr>
      <vt:lpstr>Relativismo moral.- </vt:lpstr>
      <vt:lpstr>Es imposible afirmar que algo está bien o mal (eso es un absoluto y para el relativismo esta forma de comprensión de las cosas no está permitida).  </vt:lpstr>
      <vt:lpstr>Presentación de PowerPoint</vt:lpstr>
      <vt:lpstr>Relativismo cultural.-  </vt:lpstr>
      <vt:lpstr>Presentación de PowerPoint</vt:lpstr>
      <vt:lpstr>Acontecimientos Históricos y Manifestaciones Culturales </vt:lpstr>
      <vt:lpstr>El existencialismo.  </vt:lpstr>
      <vt:lpstr>La post-guerra. </vt:lpstr>
      <vt:lpstr>Presentación de PowerPoint</vt:lpstr>
      <vt:lpstr>La guerra fría. </vt:lpstr>
      <vt:lpstr>  La caída del Muro de Berlín.</vt:lpstr>
      <vt:lpstr>La New Age o Nueva Era</vt:lpstr>
      <vt:lpstr>Conclusión:</vt:lpstr>
      <vt:lpstr>Pesimismo y Hedonismo. </vt:lpstr>
      <vt:lpstr>Pesimismo:</vt:lpstr>
      <vt:lpstr>Hedonismo:</vt:lpstr>
      <vt:lpstr>Algunas aproximaciones del relativismo a la verdad </vt:lpstr>
      <vt:lpstr>Presentación de PowerPoint</vt:lpstr>
      <vt:lpstr>Algunas características histórico-sociales de nuestra cultura actual  </vt:lpstr>
      <vt:lpstr>Presentación de PowerPoint</vt:lpstr>
      <vt:lpstr>Presentación de PowerPoint</vt:lpstr>
      <vt:lpstr>Algunas características socio-psicológicas </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10: EL RELATIVISMO ACTUAL</dc:title>
  <dc:creator>Fabiola Olivares Miranda</dc:creator>
  <cp:lastModifiedBy>usuario</cp:lastModifiedBy>
  <cp:revision>12</cp:revision>
  <dcterms:created xsi:type="dcterms:W3CDTF">2016-11-15T16:55:54Z</dcterms:created>
  <dcterms:modified xsi:type="dcterms:W3CDTF">2017-11-06T14:33:53Z</dcterms:modified>
</cp:coreProperties>
</file>