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>
        <p:scale>
          <a:sx n="86" d="100"/>
          <a:sy n="86" d="100"/>
        </p:scale>
        <p:origin x="2400" y="7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9639F4-E54D-4339-9F36-AD947511DCE0}" type="datetimeFigureOut">
              <a:rPr lang="es-ES" smtClean="0"/>
              <a:t>1/11/16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96AE23-6CEE-486A-A67D-3BBDD22C5107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US" sz="5400" b="1" dirty="0"/>
              <a:t>CRISIS EN TORNO A LA VERDAD</a:t>
            </a:r>
            <a:r>
              <a:rPr lang="es-ES" sz="5400" dirty="0"/>
              <a:t/>
            </a:r>
            <a:br>
              <a:rPr lang="es-ES" sz="5400" dirty="0"/>
            </a:b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sz="4800" b="1" dirty="0"/>
              <a:t>¿Qué es la verdad?</a:t>
            </a:r>
            <a:endParaRPr lang="es-ES" sz="4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84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54162"/>
          </a:xfrm>
        </p:spPr>
        <p:txBody>
          <a:bodyPr>
            <a:noAutofit/>
          </a:bodyPr>
          <a:lstStyle/>
          <a:p>
            <a:r>
              <a:rPr lang="es-ES_tradnl" sz="3600" b="1" dirty="0"/>
              <a:t>VISIONES ERRADAS SOBRE LA REALIDAD</a:t>
            </a:r>
            <a:r>
              <a:rPr lang="es-ES" sz="3600" b="1" dirty="0"/>
              <a:t/>
            </a:r>
            <a:br>
              <a:rPr lang="es-ES" sz="3600" b="1" dirty="0"/>
            </a:br>
            <a:endParaRPr lang="es-ES" sz="3600" b="1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667503"/>
          <a:ext cx="8229601" cy="4059569"/>
        </p:xfrm>
        <a:graphic>
          <a:graphicData uri="http://schemas.openxmlformats.org/drawingml/2006/table">
            <a:tbl>
              <a:tblPr/>
              <a:tblGrid>
                <a:gridCol w="1175491"/>
                <a:gridCol w="1175491"/>
                <a:gridCol w="1175491"/>
                <a:gridCol w="1175491"/>
                <a:gridCol w="1175491"/>
                <a:gridCol w="1176073"/>
                <a:gridCol w="1176073"/>
              </a:tblGrid>
              <a:tr h="502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Escepticismo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Empirismo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Racionalismo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Idealismo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Realismo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Relativismo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kern="0">
                          <a:effectLst/>
                          <a:latin typeface="Times New Roman"/>
                        </a:rPr>
                        <a:t>Sobre la Verdad</a:t>
                      </a:r>
                      <a:endParaRPr lang="es-ES" sz="900" b="1" kern="0">
                        <a:effectLst/>
                        <a:latin typeface="Times New Roman"/>
                      </a:endParaRPr>
                    </a:p>
                  </a:txBody>
                  <a:tcPr marL="40735" marR="407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Es imposible alcanzarla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Se reduce a la experiencia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Se reduce a la razón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Se reduce a los  pensamientos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Se reduce a la información de la realidad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Es Imposible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Medio para conocer la Realidad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No hay ningún medio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Sólo la experiencia Sensible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Sólo por medio de la Razón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Sólo por los pensamientos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Información independiente de la conciencia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Basta la opinión, juicio de cada persona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Se basa en: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La Duda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Experiencia Sensible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Omnipotencia de la razón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Pensamientos Ideas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La percepción de la realidad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Lo que crea cada persona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Se contrapone con: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 Realismo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 Racionalismo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</a:t>
                      </a:r>
                      <a:b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Empirismo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 Realismo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 </a:t>
                      </a:r>
                      <a:b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Empirismo y Racionalismo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En especial al realismo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26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1">
                          <a:effectLst/>
                          <a:latin typeface="Times New Roman"/>
                          <a:ea typeface="Times New Roman"/>
                        </a:rPr>
                        <a:t>Como se manifiesta hoy: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Pesimismo extremo.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Ateismo.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Indiferencia Religiosa.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Baja autoestima.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No existe la Felicidad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Temor científico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Falsas creencias (cabalas, supersticiones)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Cree ciegamente en Estadísticas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Posiciones filosóficas extremas.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Resalta la razón sobre sentimientos, realidad y experiencia.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Formalismo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Ideologías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Individualismo y aislamiento.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Personas soñadoras al extremo.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Hombre light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Cree todo (medios de comunicación e internet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Times New Roman"/>
                          <a:ea typeface="Times New Roman"/>
                        </a:rPr>
                        <a:t>Pragmatismo 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Times New Roman"/>
                          <a:ea typeface="Times New Roman"/>
                        </a:rPr>
                        <a:t>Subjetivismo</a:t>
                      </a:r>
                      <a:endParaRPr lang="es-ES" sz="9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Times New Roman"/>
                          <a:ea typeface="Times New Roman"/>
                        </a:rPr>
                        <a:t>Falsa tolerancia</a:t>
                      </a:r>
                      <a:endParaRPr lang="es-ES" sz="9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Times New Roman"/>
                          <a:ea typeface="Times New Roman"/>
                        </a:rPr>
                        <a:t>Falta valores y principios</a:t>
                      </a:r>
                      <a:endParaRPr lang="es-ES" sz="9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s-E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35" marR="407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2274"/>
          </a:xfrm>
        </p:spPr>
        <p:txBody>
          <a:bodyPr>
            <a:normAutofit/>
          </a:bodyPr>
          <a:lstStyle/>
          <a:p>
            <a:r>
              <a:rPr lang="es-US" sz="3200" b="1" dirty="0" smtClean="0"/>
              <a:t> </a:t>
            </a:r>
            <a:r>
              <a:rPr lang="es-US" sz="3200" b="1" dirty="0"/>
              <a:t>LA VERDAD es “la conformidad mental de la inteligencia con la realidad”</a:t>
            </a:r>
            <a:r>
              <a:rPr lang="es-ES" sz="3200" b="1" dirty="0"/>
              <a:t/>
            </a:r>
            <a:br>
              <a:rPr lang="es-ES" sz="3200" b="1" dirty="0"/>
            </a:b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algn="just"/>
            <a:r>
              <a:rPr lang="es-US" sz="3200" dirty="0" smtClean="0"/>
              <a:t>Conformarse </a:t>
            </a:r>
            <a:r>
              <a:rPr lang="es-US" sz="3200" dirty="0"/>
              <a:t>con algo </a:t>
            </a:r>
            <a:r>
              <a:rPr lang="es-US" sz="3200" dirty="0" smtClean="0"/>
              <a:t>significa </a:t>
            </a:r>
            <a:r>
              <a:rPr lang="es-US" sz="3200" dirty="0"/>
              <a:t>tomar la forma, hacer tuya una forma </a:t>
            </a:r>
            <a:r>
              <a:rPr lang="es-US" sz="3200" dirty="0" smtClean="0"/>
              <a:t>que está </a:t>
            </a:r>
            <a:r>
              <a:rPr lang="es-US" sz="3200" dirty="0"/>
              <a:t>presente en la realidad, la aprehendes para enriquecerte. </a:t>
            </a:r>
            <a:endParaRPr lang="es-US" sz="3200" dirty="0" smtClean="0"/>
          </a:p>
          <a:p>
            <a:pPr algn="just"/>
            <a:r>
              <a:rPr lang="es-US" sz="3200" dirty="0" smtClean="0"/>
              <a:t>Tú </a:t>
            </a:r>
            <a:r>
              <a:rPr lang="es-US" sz="3200" dirty="0"/>
              <a:t>tomas la esencia de la realidad y la haces tuya mentalmente.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8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s-US" b="1" dirty="0"/>
              <a:t>¿</a:t>
            </a:r>
            <a:r>
              <a:rPr lang="es-US" sz="4000" b="1" dirty="0"/>
              <a:t>Por qué nos equivocamos? ¿Cuándo incurrimos en error?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just"/>
            <a:r>
              <a:rPr lang="es-US" sz="3200" dirty="0"/>
              <a:t>La simple aprehensión y el proceso de abstracción se da por medio de nuestros sentidos y si nuestros sentidos no están afinados puedo equivocarme </a:t>
            </a:r>
            <a:r>
              <a:rPr lang="es-US" sz="3200" dirty="0" smtClean="0"/>
              <a:t>.</a:t>
            </a:r>
          </a:p>
          <a:p>
            <a:pPr algn="just"/>
            <a:r>
              <a:rPr lang="es-US" sz="3200" dirty="0"/>
              <a:t>S</a:t>
            </a:r>
            <a:r>
              <a:rPr lang="es-US" sz="3200" dirty="0" smtClean="0"/>
              <a:t>ólo </a:t>
            </a:r>
            <a:r>
              <a:rPr lang="es-US" sz="3200" dirty="0"/>
              <a:t>cuando predicamos un concepto de otro, es decir, cuando hacemos un juicio, podemos tener verdad o falsedad</a:t>
            </a:r>
            <a:r>
              <a:rPr lang="es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4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US" sz="3200" dirty="0" smtClean="0"/>
              <a:t>La </a:t>
            </a:r>
            <a:r>
              <a:rPr lang="es-US" sz="3200" dirty="0"/>
              <a:t>verdad me ayuda a fundamentar los valores morales objetivos, perennes y </a:t>
            </a:r>
            <a:r>
              <a:rPr lang="es-US" sz="3200" dirty="0" smtClean="0"/>
              <a:t>universales.</a:t>
            </a:r>
          </a:p>
          <a:p>
            <a:pPr algn="just"/>
            <a:endParaRPr lang="es-US" sz="3200" dirty="0" smtClean="0"/>
          </a:p>
          <a:p>
            <a:pPr algn="just"/>
            <a:r>
              <a:rPr lang="es-US" sz="3200" dirty="0" smtClean="0"/>
              <a:t>Mientras </a:t>
            </a:r>
            <a:r>
              <a:rPr lang="es-US" sz="3200" dirty="0"/>
              <a:t>más adecuados y conformes estemos con la </a:t>
            </a:r>
            <a:r>
              <a:rPr lang="es-US" sz="3200" dirty="0" smtClean="0"/>
              <a:t>realidad será </a:t>
            </a:r>
            <a:r>
              <a:rPr lang="es-US" sz="3200" dirty="0"/>
              <a:t>posible adecuarnos correctamente a lo más humano.</a:t>
            </a:r>
            <a:endParaRPr lang="es-ES" sz="3200" dirty="0"/>
          </a:p>
          <a:p>
            <a:pPr algn="just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101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/>
          </a:bodyPr>
          <a:lstStyle/>
          <a:p>
            <a:r>
              <a:rPr lang="es-US" b="1" dirty="0"/>
              <a:t>La concepción </a:t>
            </a:r>
            <a:r>
              <a:rPr lang="es-US" b="1" dirty="0" err="1"/>
              <a:t>tomasiana</a:t>
            </a:r>
            <a:r>
              <a:rPr lang="es-US" b="1" dirty="0"/>
              <a:t> de la verdad como “</a:t>
            </a:r>
            <a:r>
              <a:rPr lang="es-US" b="1" dirty="0" err="1"/>
              <a:t>adaequatio</a:t>
            </a:r>
            <a:r>
              <a:rPr lang="es-US" b="1" dirty="0"/>
              <a:t> </a:t>
            </a:r>
            <a:r>
              <a:rPr lang="es-US" b="1" dirty="0" err="1"/>
              <a:t>rei</a:t>
            </a:r>
            <a:r>
              <a:rPr lang="es-US" b="1" dirty="0"/>
              <a:t> et </a:t>
            </a:r>
            <a:r>
              <a:rPr lang="es-US" b="1" dirty="0" err="1"/>
              <a:t>intellectus</a:t>
            </a:r>
            <a:r>
              <a:rPr lang="es-US" b="1" dirty="0"/>
              <a:t>”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es-US" dirty="0"/>
              <a:t>Santo Tomás de </a:t>
            </a:r>
            <a:r>
              <a:rPr lang="es-US" dirty="0" smtClean="0"/>
              <a:t>Aquino dice </a:t>
            </a:r>
            <a:r>
              <a:rPr lang="es-US" dirty="0"/>
              <a:t>que la verdad es la de adecuación de la mente a la realidad. </a:t>
            </a:r>
            <a:endParaRPr lang="es-US" dirty="0" smtClean="0"/>
          </a:p>
          <a:p>
            <a:r>
              <a:rPr lang="es-US" dirty="0" smtClean="0"/>
              <a:t>Esto </a:t>
            </a:r>
            <a:r>
              <a:rPr lang="es-US" dirty="0"/>
              <a:t>implica por un lado que la mente del hombre es capaz de conocer y por otro lado que la realidad existe por sí misma (fuera de nuestro pensamiento) y es cognoscible. </a:t>
            </a:r>
            <a:endParaRPr lang="es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2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S" dirty="0" smtClean="0"/>
              <a:t>La adecuación se realiza en términos de ‘ser’: la mente conoce algún aspecto del ser de la realidad y lo expresa en un juicio que es conforme a ella. La mente es la que se adecúa a la realidad. La realidad continúa siendo lo que es independientemente de nuestro pensamiento respecto a ella (independencia ontológica). </a:t>
            </a:r>
          </a:p>
          <a:p>
            <a:r>
              <a:rPr lang="es-US" dirty="0" smtClean="0"/>
              <a:t>Si el pensamiento se adecúa se manera correcta a la realidad, entonces podemos hablar de que es verdadero (verdad epistémica o cognitiva).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Autofit/>
          </a:bodyPr>
          <a:lstStyle/>
          <a:p>
            <a:pPr algn="ctr"/>
            <a:r>
              <a:rPr lang="es-US" sz="5400" b="1" dirty="0"/>
              <a:t>El Realismo</a:t>
            </a:r>
            <a:r>
              <a:rPr lang="es-ES" sz="5400" dirty="0"/>
              <a:t/>
            </a:r>
            <a:br>
              <a:rPr lang="es-ES" sz="5400" dirty="0"/>
            </a:br>
            <a:endParaRPr lang="es-ES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>
            <a:normAutofit/>
          </a:bodyPr>
          <a:lstStyle/>
          <a:p>
            <a:r>
              <a:rPr lang="es-US" sz="4400" dirty="0"/>
              <a:t>¿Existe la realidad? </a:t>
            </a:r>
            <a:endParaRPr lang="es-US" sz="4400" dirty="0" smtClean="0"/>
          </a:p>
          <a:p>
            <a:pPr marL="0" indent="0">
              <a:buNone/>
            </a:pPr>
            <a:endParaRPr lang="es-US" sz="4400" dirty="0" smtClean="0"/>
          </a:p>
          <a:p>
            <a:r>
              <a:rPr lang="es-US" sz="4400" dirty="0" smtClean="0"/>
              <a:t>Y </a:t>
            </a:r>
            <a:r>
              <a:rPr lang="es-US" sz="4400" dirty="0"/>
              <a:t>si es así ¿El hombre la puede conocer?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2742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91264" cy="45719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507288" cy="5217443"/>
          </a:xfrm>
        </p:spPr>
        <p:txBody>
          <a:bodyPr>
            <a:normAutofit/>
          </a:bodyPr>
          <a:lstStyle/>
          <a:p>
            <a:pPr algn="just"/>
            <a:r>
              <a:rPr lang="es-US" sz="3200" dirty="0" smtClean="0"/>
              <a:t>La </a:t>
            </a:r>
            <a:r>
              <a:rPr lang="es-US" sz="3200" dirty="0"/>
              <a:t>realidad existe en sí, es verdadera, tiene un ser real y se presenta como un objeto distinto al </a:t>
            </a:r>
            <a:r>
              <a:rPr lang="es-US" sz="3200" dirty="0" smtClean="0"/>
              <a:t>sujeto.</a:t>
            </a:r>
          </a:p>
          <a:p>
            <a:pPr marL="0" indent="0" algn="just">
              <a:buNone/>
            </a:pPr>
            <a:endParaRPr lang="es-US" sz="3200" dirty="0" smtClean="0"/>
          </a:p>
          <a:p>
            <a:pPr algn="just"/>
            <a:r>
              <a:rPr lang="es-US" sz="3200" dirty="0" smtClean="0"/>
              <a:t>El </a:t>
            </a:r>
            <a:r>
              <a:rPr lang="es-US" sz="3200" dirty="0"/>
              <a:t>hombre es capaz de conocerla certeramente haciendo uso de su experiencia junto con su razón: esto es conocido como el realismo </a:t>
            </a:r>
            <a:endParaRPr lang="es-US" sz="3200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58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US" sz="3200" dirty="0"/>
              <a:t>El realismo es más que una corriente de pensamiento: es una actitud ante la vida.</a:t>
            </a:r>
            <a:endParaRPr lang="es-ES" sz="3200" dirty="0"/>
          </a:p>
          <a:p>
            <a:pPr algn="just"/>
            <a:r>
              <a:rPr lang="es-US" sz="3200" dirty="0"/>
              <a:t>Los representantes del realismo vendrían a ser todos los hombres que admitan que la realidad es verdadera, evidente, cognoscible por la experiencia y la razón del hombre que busca natural y confiadamente conocer. Si queremos hacer una lista reducida de ‘realistas’, podemos mencionar a las siguientes parejas, similares y distintas a la vez: Platón y San Agustín, Aristóteles y Santo Tomás.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29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658</Words>
  <Application>Microsoft Macintosh PowerPoint</Application>
  <PresentationFormat>Presentación en pantalla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Century Schoolbook</vt:lpstr>
      <vt:lpstr>Times New Roman</vt:lpstr>
      <vt:lpstr>Wingdings</vt:lpstr>
      <vt:lpstr>Wingdings 2</vt:lpstr>
      <vt:lpstr>Mirador</vt:lpstr>
      <vt:lpstr>CRISIS EN TORNO A LA VERDAD </vt:lpstr>
      <vt:lpstr> LA VERDAD es “la conformidad mental de la inteligencia con la realidad” </vt:lpstr>
      <vt:lpstr>¿Por qué nos equivocamos? ¿Cuándo incurrimos en error?</vt:lpstr>
      <vt:lpstr>Presentación de PowerPoint</vt:lpstr>
      <vt:lpstr>La concepción tomasiana de la verdad como “adaequatio rei et intellectus” </vt:lpstr>
      <vt:lpstr>Presentación de PowerPoint</vt:lpstr>
      <vt:lpstr>El Realismo </vt:lpstr>
      <vt:lpstr>Presentación de PowerPoint</vt:lpstr>
      <vt:lpstr>Presentación de PowerPoint</vt:lpstr>
      <vt:lpstr>VISIONES ERRADAS SOBRE LA REALIDAD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EN TORNO A LA VERDAD</dc:title>
  <dc:creator>Fabiola Olivares Miranda</dc:creator>
  <cp:lastModifiedBy>Usuario de Microsoft Office</cp:lastModifiedBy>
  <cp:revision>4</cp:revision>
  <dcterms:created xsi:type="dcterms:W3CDTF">2016-10-25T21:20:26Z</dcterms:created>
  <dcterms:modified xsi:type="dcterms:W3CDTF">2016-11-02T03:24:18Z</dcterms:modified>
</cp:coreProperties>
</file>