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sldIdLst>
    <p:sldId id="256" r:id="rId3"/>
    <p:sldId id="305" r:id="rId4"/>
    <p:sldId id="306" r:id="rId5"/>
    <p:sldId id="304" r:id="rId6"/>
    <p:sldId id="303" r:id="rId7"/>
    <p:sldId id="264" r:id="rId8"/>
    <p:sldId id="268" r:id="rId9"/>
    <p:sldId id="270" r:id="rId10"/>
    <p:sldId id="271" r:id="rId11"/>
    <p:sldId id="269" r:id="rId12"/>
    <p:sldId id="272" r:id="rId13"/>
    <p:sldId id="273" r:id="rId14"/>
    <p:sldId id="274" r:id="rId15"/>
    <p:sldId id="276" r:id="rId16"/>
    <p:sldId id="275" r:id="rId17"/>
    <p:sldId id="278" r:id="rId18"/>
    <p:sldId id="277" r:id="rId19"/>
    <p:sldId id="279" r:id="rId20"/>
    <p:sldId id="280" r:id="rId21"/>
    <p:sldId id="281" r:id="rId22"/>
    <p:sldId id="283" r:id="rId23"/>
    <p:sldId id="282" r:id="rId24"/>
    <p:sldId id="284" r:id="rId25"/>
    <p:sldId id="262" r:id="rId26"/>
    <p:sldId id="286" r:id="rId27"/>
    <p:sldId id="287" r:id="rId28"/>
    <p:sldId id="289" r:id="rId29"/>
    <p:sldId id="288" r:id="rId30"/>
    <p:sldId id="293" r:id="rId31"/>
    <p:sldId id="292" r:id="rId32"/>
    <p:sldId id="295" r:id="rId33"/>
    <p:sldId id="296" r:id="rId34"/>
    <p:sldId id="294" r:id="rId35"/>
    <p:sldId id="298" r:id="rId36"/>
    <p:sldId id="297" r:id="rId37"/>
    <p:sldId id="300" r:id="rId38"/>
    <p:sldId id="299" r:id="rId39"/>
    <p:sldId id="302" r:id="rId40"/>
    <p:sldId id="290" r:id="rId41"/>
    <p:sldId id="308" r:id="rId42"/>
    <p:sldId id="263"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69" autoAdjust="0"/>
    <p:restoredTop sz="94671" autoAdjust="0"/>
  </p:normalViewPr>
  <p:slideViewPr>
    <p:cSldViewPr>
      <p:cViewPr varScale="1">
        <p:scale>
          <a:sx n="74" d="100"/>
          <a:sy n="74" d="100"/>
        </p:scale>
        <p:origin x="-876" y="-90"/>
      </p:cViewPr>
      <p:guideLst>
        <p:guide orient="horz" pos="2160"/>
        <p:guide pos="2880"/>
      </p:guideLst>
    </p:cSldViewPr>
  </p:slideViewPr>
  <p:outlineViewPr>
    <p:cViewPr>
      <p:scale>
        <a:sx n="33" d="100"/>
        <a:sy n="33" d="100"/>
      </p:scale>
      <p:origin x="48" y="14766"/>
    </p:cViewPr>
  </p:outlineViewPr>
  <p:notesTextViewPr>
    <p:cViewPr>
      <p:scale>
        <a:sx n="100" d="100"/>
        <a:sy n="100" d="100"/>
      </p:scale>
      <p:origin x="0" y="0"/>
    </p:cViewPr>
  </p:notesTextViewPr>
  <p:sorterViewPr>
    <p:cViewPr>
      <p:scale>
        <a:sx n="100" d="100"/>
        <a:sy n="100" d="100"/>
      </p:scale>
      <p:origin x="0" y="148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A847CFC-816F-41D0-AAC0-9BF4FEBC753E}" type="datetimeFigureOut">
              <a:rPr lang="es-ES" smtClean="0"/>
              <a:t>21/07/2016</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132FADFE-3B8F-471C-ABF0-DBC7717ECBBC}"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A847CFC-816F-41D0-AAC0-9BF4FEBC753E}" type="datetimeFigureOut">
              <a:rPr lang="es-ES" smtClean="0"/>
              <a:t>21/07/2016</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21/07/2016</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21/07/2016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21/07/2016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A847CFC-816F-41D0-AAC0-9BF4FEBC753E}" type="datetimeFigureOut">
              <a:rPr lang="es-ES" smtClean="0"/>
              <a:t>21/07/2016</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www.datuopinion.com/validez-logica"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908721"/>
            <a:ext cx="7772400" cy="1800199"/>
          </a:xfrm>
        </p:spPr>
        <p:txBody>
          <a:bodyPr/>
          <a:lstStyle/>
          <a:p>
            <a:r>
              <a:rPr lang="es-US" b="1" dirty="0"/>
              <a:t>FALACIAS</a:t>
            </a:r>
            <a:r>
              <a:rPr lang="es-ES" dirty="0"/>
              <a:t/>
            </a:r>
            <a:br>
              <a:rPr lang="es-ES" dirty="0"/>
            </a:br>
            <a:endParaRPr lang="es-ES" dirty="0"/>
          </a:p>
        </p:txBody>
      </p:sp>
      <p:sp>
        <p:nvSpPr>
          <p:cNvPr id="3" name="2 Subtítulo"/>
          <p:cNvSpPr>
            <a:spLocks noGrp="1"/>
          </p:cNvSpPr>
          <p:nvPr>
            <p:ph type="subTitle" idx="1"/>
          </p:nvPr>
        </p:nvSpPr>
        <p:spPr>
          <a:xfrm>
            <a:off x="827584" y="2708920"/>
            <a:ext cx="7344816" cy="2929880"/>
          </a:xfrm>
        </p:spPr>
        <p:txBody>
          <a:bodyPr>
            <a:normAutofit fontScale="92500"/>
          </a:bodyPr>
          <a:lstStyle/>
          <a:p>
            <a:pPr>
              <a:lnSpc>
                <a:spcPct val="107000"/>
              </a:lnSpc>
              <a:spcAft>
                <a:spcPts val="800"/>
              </a:spcAft>
            </a:pPr>
            <a:r>
              <a:rPr lang="es-US" sz="3200" dirty="0">
                <a:latin typeface="Calibri"/>
                <a:ea typeface="Times New Roman"/>
                <a:cs typeface="Times New Roman"/>
              </a:rPr>
              <a:t>En los medios de comunicación, publicidad, argumentos políticos podemos encontrar muchos razonamientos erróneos. Cada uno de estos nos persuade y llevan a comprender la realidad de forma equívoca. </a:t>
            </a:r>
            <a:endParaRPr lang="es-ES" sz="3200" dirty="0">
              <a:latin typeface="Calibri"/>
              <a:ea typeface="Times New Roman"/>
              <a:cs typeface="Times New Roman"/>
            </a:endParaRPr>
          </a:p>
          <a:p>
            <a:endParaRPr lang="es-ES" dirty="0"/>
          </a:p>
        </p:txBody>
      </p:sp>
    </p:spTree>
    <p:extLst>
      <p:ext uri="{BB962C8B-B14F-4D97-AF65-F5344CB8AC3E}">
        <p14:creationId xmlns:p14="http://schemas.microsoft.com/office/powerpoint/2010/main" val="3843529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437112"/>
            <a:ext cx="5486400" cy="930226"/>
          </a:xfrm>
        </p:spPr>
        <p:txBody>
          <a:bodyPr/>
          <a:lstStyle/>
          <a:p>
            <a:pPr algn="ctr"/>
            <a:r>
              <a:rPr lang="es-PE" dirty="0" smtClean="0"/>
              <a:t>3. ARGUMENTO CONTRA EL HOMBRE</a:t>
            </a:r>
            <a:endParaRPr lang="es-ES" dirty="0"/>
          </a:p>
        </p:txBody>
      </p:sp>
      <p:sp>
        <p:nvSpPr>
          <p:cNvPr id="4" name="3 Marcador de texto"/>
          <p:cNvSpPr>
            <a:spLocks noGrp="1"/>
          </p:cNvSpPr>
          <p:nvPr>
            <p:ph type="body" sz="half" idx="2"/>
          </p:nvPr>
        </p:nvSpPr>
        <p:spPr>
          <a:xfrm>
            <a:off x="539552" y="5367338"/>
            <a:ext cx="7920880" cy="1085998"/>
          </a:xfrm>
        </p:spPr>
        <p:txBody>
          <a:bodyPr>
            <a:normAutofit/>
          </a:bodyPr>
          <a:lstStyle/>
          <a:p>
            <a:r>
              <a:rPr lang="es-ES" sz="1600" dirty="0"/>
              <a:t>Se ataca a la persona que presenta el argumento y no al argumento en si</a:t>
            </a:r>
            <a:r>
              <a:rPr lang="es-US" sz="1600" dirty="0" smtClean="0"/>
              <a:t>. </a:t>
            </a:r>
            <a:r>
              <a:rPr lang="es-ES" sz="1600" dirty="0"/>
              <a:t>E</a:t>
            </a:r>
            <a:r>
              <a:rPr lang="es-ES" sz="1600" dirty="0" smtClean="0"/>
              <a:t>l </a:t>
            </a:r>
            <a:r>
              <a:rPr lang="es-ES" sz="1600" dirty="0"/>
              <a:t>ataque puede basarse en la personalidad, la nacionalidad o la religión de la persona. O puede que se haga notar lo que la persona podría ganar en caso de un final favorable</a:t>
            </a:r>
          </a:p>
        </p:txBody>
      </p:sp>
      <p:pic>
        <p:nvPicPr>
          <p:cNvPr id="1026" name="Picture 2" descr="http://falacias.escepticos.es/wp-content/uploads/2015/12/12-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t="1982" b="1982"/>
          <a:stretch>
            <a:fillRect/>
          </a:stretch>
        </p:blipFill>
        <p:spPr bwMode="auto">
          <a:xfrm>
            <a:off x="1403647" y="612775"/>
            <a:ext cx="5760641" cy="368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118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fontScale="90000"/>
          </a:bodyPr>
          <a:lstStyle/>
          <a:p>
            <a:r>
              <a:rPr lang="es-PE" dirty="0"/>
              <a:t>3. ARGUMENTO CONTRA EL HOMBRE</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t>3.1 Ofensivo: </a:t>
            </a:r>
            <a:r>
              <a:rPr lang="es-US" dirty="0"/>
              <a:t>Ocurre cuando en lugar de buscar refutar la verdad de lo que se afirma, se ataca u ofende al hombre que hace la afirmación. </a:t>
            </a:r>
            <a:endParaRPr lang="es-US" dirty="0" smtClean="0"/>
          </a:p>
          <a:p>
            <a:r>
              <a:rPr lang="es-ES" dirty="0" smtClean="0"/>
              <a:t>“Dices “No a </a:t>
            </a:r>
            <a:r>
              <a:rPr lang="es-ES" dirty="0" err="1" smtClean="0"/>
              <a:t>Keiko</a:t>
            </a:r>
            <a:r>
              <a:rPr lang="es-ES" dirty="0" smtClean="0"/>
              <a:t>”, </a:t>
            </a:r>
            <a:r>
              <a:rPr lang="es-ES" dirty="0"/>
              <a:t>pero solo lo dices para estar a la </a:t>
            </a:r>
            <a:r>
              <a:rPr lang="es-ES" dirty="0" smtClean="0"/>
              <a:t>moda”</a:t>
            </a:r>
            <a:endParaRPr lang="es-US" dirty="0" smtClean="0"/>
          </a:p>
          <a:p>
            <a:r>
              <a:rPr lang="es-US" dirty="0" smtClean="0"/>
              <a:t>“Las </a:t>
            </a:r>
            <a:r>
              <a:rPr lang="es-US" dirty="0"/>
              <a:t>palabras de tal político no tienen validez porque es un </a:t>
            </a:r>
            <a:r>
              <a:rPr lang="es-US" dirty="0" smtClean="0"/>
              <a:t>corrupto”</a:t>
            </a:r>
            <a:endParaRPr lang="es-ES" dirty="0"/>
          </a:p>
          <a:p>
            <a:r>
              <a:rPr lang="es-US" dirty="0" smtClean="0"/>
              <a:t>“Es </a:t>
            </a:r>
            <a:r>
              <a:rPr lang="es-US" dirty="0"/>
              <a:t>imposible creer lo que dice Susy Díaz, porque esa señora nunca </a:t>
            </a:r>
            <a:r>
              <a:rPr lang="es-US" dirty="0" smtClean="0"/>
              <a:t>piensa”</a:t>
            </a:r>
          </a:p>
          <a:p>
            <a:endParaRPr lang="es-ES" dirty="0"/>
          </a:p>
        </p:txBody>
      </p:sp>
    </p:spTree>
    <p:extLst>
      <p:ext uri="{BB962C8B-B14F-4D97-AF65-F5344CB8AC3E}">
        <p14:creationId xmlns:p14="http://schemas.microsoft.com/office/powerpoint/2010/main" val="417239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3. ARGUMENTO CONTRA EL HOMBRE</a:t>
            </a:r>
            <a:endParaRPr lang="es-ES" dirty="0"/>
          </a:p>
        </p:txBody>
      </p:sp>
      <p:sp>
        <p:nvSpPr>
          <p:cNvPr id="3" name="2 Marcador de contenido"/>
          <p:cNvSpPr>
            <a:spLocks noGrp="1"/>
          </p:cNvSpPr>
          <p:nvPr>
            <p:ph idx="1"/>
          </p:nvPr>
        </p:nvSpPr>
        <p:spPr/>
        <p:txBody>
          <a:bodyPr>
            <a:normAutofit fontScale="92500" lnSpcReduction="10000"/>
          </a:bodyPr>
          <a:lstStyle/>
          <a:p>
            <a:r>
              <a:rPr lang="es-US" sz="2600" dirty="0"/>
              <a:t>3.2 Circunstancial: Equivale a acusar de incurrir en una contradicción a la persona que pone en tela de juicio nuestra conclusión, sea contradicción entre sus creencias, o entre su prédica y su práctica. El acto que pudo cometer una persona está mal independientemente de su creencia o circunstancia</a:t>
            </a:r>
            <a:endParaRPr lang="es-ES" sz="2600" dirty="0"/>
          </a:p>
          <a:p>
            <a:r>
              <a:rPr lang="es-US" sz="2600" dirty="0" smtClean="0"/>
              <a:t>“¿</a:t>
            </a:r>
            <a:r>
              <a:rPr lang="es-US" sz="2600" dirty="0"/>
              <a:t>Cómo pudo hacer eso si se dice muy religioso? </a:t>
            </a:r>
            <a:r>
              <a:rPr lang="es-US" sz="2600" dirty="0" smtClean="0"/>
              <a:t>“</a:t>
            </a:r>
            <a:endParaRPr lang="es-ES" sz="2600" dirty="0"/>
          </a:p>
          <a:p>
            <a:r>
              <a:rPr lang="es-US" sz="2600" dirty="0" smtClean="0"/>
              <a:t>“Jonás </a:t>
            </a:r>
            <a:r>
              <a:rPr lang="es-US" sz="2600" dirty="0"/>
              <a:t>no es un buen esposo, ayer lo vi molesto con su </a:t>
            </a:r>
            <a:r>
              <a:rPr lang="es-US" sz="2600" dirty="0" smtClean="0"/>
              <a:t>esposa”</a:t>
            </a:r>
          </a:p>
          <a:p>
            <a:r>
              <a:rPr lang="es-ES" sz="2600" dirty="0" smtClean="0"/>
              <a:t>“Dices </a:t>
            </a:r>
            <a:r>
              <a:rPr lang="es-ES" sz="2600" dirty="0"/>
              <a:t>que yo no debería beber, pero tú no has estado sobrio ni un solo día en más de un </a:t>
            </a:r>
            <a:r>
              <a:rPr lang="es-ES" sz="2600" dirty="0" smtClean="0"/>
              <a:t>año”</a:t>
            </a:r>
            <a:endParaRPr lang="es-ES" sz="2600" dirty="0"/>
          </a:p>
          <a:p>
            <a:endParaRPr lang="es-ES" dirty="0"/>
          </a:p>
        </p:txBody>
      </p:sp>
    </p:spTree>
    <p:extLst>
      <p:ext uri="{BB962C8B-B14F-4D97-AF65-F5344CB8AC3E}">
        <p14:creationId xmlns:p14="http://schemas.microsoft.com/office/powerpoint/2010/main" val="2719812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3. ARGUMENTO CONTRA EL HOMBRE</a:t>
            </a:r>
            <a:endParaRPr lang="es-ES" dirty="0"/>
          </a:p>
        </p:txBody>
      </p:sp>
      <p:sp>
        <p:nvSpPr>
          <p:cNvPr id="3" name="2 Marcador de contenido"/>
          <p:cNvSpPr>
            <a:spLocks noGrp="1"/>
          </p:cNvSpPr>
          <p:nvPr>
            <p:ph idx="1"/>
          </p:nvPr>
        </p:nvSpPr>
        <p:spPr/>
        <p:txBody>
          <a:bodyPr/>
          <a:lstStyle/>
          <a:p>
            <a:r>
              <a:rPr lang="es-ES" b="1" dirty="0"/>
              <a:t>Para rebatirla:</a:t>
            </a:r>
            <a:r>
              <a:rPr lang="es-ES" dirty="0"/>
              <a:t/>
            </a:r>
            <a:br>
              <a:rPr lang="es-ES" dirty="0"/>
            </a:br>
            <a:r>
              <a:rPr lang="es-ES" dirty="0"/>
              <a:t>Identifique el ataque y demuestre que ni la personalidad ni las circunstancias de la persona tienen nada que ver con la verdad o falsedad de la proposición que se defiende.</a:t>
            </a:r>
          </a:p>
        </p:txBody>
      </p:sp>
    </p:spTree>
    <p:extLst>
      <p:ext uri="{BB962C8B-B14F-4D97-AF65-F5344CB8AC3E}">
        <p14:creationId xmlns:p14="http://schemas.microsoft.com/office/powerpoint/2010/main" val="3185102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smtClean="0"/>
              <a:t>4. ARGUMENTO A LA MISERICORDIA</a:t>
            </a:r>
            <a:endParaRPr lang="es-ES" dirty="0"/>
          </a:p>
        </p:txBody>
      </p:sp>
      <p:pic>
        <p:nvPicPr>
          <p:cNvPr id="1127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172" b="4172"/>
          <a:stretch>
            <a:fillRect/>
          </a:stretch>
        </p:blipFill>
        <p:spPr bwMode="auto">
          <a:xfrm>
            <a:off x="395288" y="476672"/>
            <a:ext cx="8353425" cy="4258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texto"/>
          <p:cNvSpPr>
            <a:spLocks noGrp="1"/>
          </p:cNvSpPr>
          <p:nvPr>
            <p:ph type="body" sz="half" idx="2"/>
          </p:nvPr>
        </p:nvSpPr>
        <p:spPr>
          <a:xfrm>
            <a:off x="539552" y="5367338"/>
            <a:ext cx="7992888" cy="804862"/>
          </a:xfrm>
        </p:spPr>
        <p:txBody>
          <a:bodyPr>
            <a:normAutofit/>
          </a:bodyPr>
          <a:lstStyle/>
          <a:p>
            <a:r>
              <a:rPr lang="es-ES" dirty="0" smtClean="0"/>
              <a:t>Esta </a:t>
            </a:r>
            <a:r>
              <a:rPr lang="es-ES" dirty="0"/>
              <a:t>falacia apela a la misericordia, utilizando argumentos para tratar de convencer, mediante el manipulo de los sentimientos del que </a:t>
            </a:r>
            <a:r>
              <a:rPr lang="es-ES" dirty="0" smtClean="0"/>
              <a:t>escucha, </a:t>
            </a:r>
            <a:r>
              <a:rPr lang="es-ES" dirty="0"/>
              <a:t>el argumento. Básicamente </a:t>
            </a:r>
            <a:r>
              <a:rPr lang="es-ES" dirty="0" smtClean="0"/>
              <a:t>se intenta  dar lástima. </a:t>
            </a:r>
            <a:r>
              <a:rPr lang="es-US" dirty="0"/>
              <a:t>Cuando se recurre al llamamiento a la piedad o a la petición de un tratamiento especial.</a:t>
            </a:r>
            <a:endParaRPr lang="es-ES" dirty="0"/>
          </a:p>
          <a:p>
            <a:endParaRPr lang="es-ES" dirty="0"/>
          </a:p>
        </p:txBody>
      </p:sp>
    </p:spTree>
    <p:extLst>
      <p:ext uri="{BB962C8B-B14F-4D97-AF65-F5344CB8AC3E}">
        <p14:creationId xmlns:p14="http://schemas.microsoft.com/office/powerpoint/2010/main" val="1225889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4. ARGUMENTO A LA MISERICORDIA</a:t>
            </a:r>
            <a:endParaRPr lang="es-ES" dirty="0"/>
          </a:p>
        </p:txBody>
      </p:sp>
      <p:sp>
        <p:nvSpPr>
          <p:cNvPr id="3" name="2 Marcador de contenido"/>
          <p:cNvSpPr>
            <a:spLocks noGrp="1"/>
          </p:cNvSpPr>
          <p:nvPr>
            <p:ph idx="1"/>
          </p:nvPr>
        </p:nvSpPr>
        <p:spPr/>
        <p:txBody>
          <a:bodyPr>
            <a:normAutofit lnSpcReduction="10000"/>
          </a:bodyPr>
          <a:lstStyle/>
          <a:p>
            <a:r>
              <a:rPr lang="es-ES" dirty="0"/>
              <a:t>“Ayer no pude hacer mi tarea, porque murió mi perro, y pasé toda la noche con mi hermanito, para que no este tan triste</a:t>
            </a:r>
            <a:r>
              <a:rPr lang="es-ES" dirty="0" smtClean="0"/>
              <a:t>.”</a:t>
            </a:r>
          </a:p>
          <a:p>
            <a:r>
              <a:rPr lang="es-PE" dirty="0" smtClean="0"/>
              <a:t>“Profesor, súbame la nota que lo llevo por tercera”</a:t>
            </a:r>
            <a:endParaRPr lang="es-ES" dirty="0"/>
          </a:p>
          <a:p>
            <a:r>
              <a:rPr lang="es-ES" dirty="0" smtClean="0"/>
              <a:t>“</a:t>
            </a:r>
            <a:r>
              <a:rPr lang="es-ES" dirty="0"/>
              <a:t>Señor policía, por favor no me multe, mi papá se enterará que saqué el carro sin su permiso y me va a matar, y usted será el invitado especial en mi funeral.”</a:t>
            </a:r>
          </a:p>
          <a:p>
            <a:endParaRPr lang="es-ES" dirty="0"/>
          </a:p>
        </p:txBody>
      </p:sp>
    </p:spTree>
    <p:extLst>
      <p:ext uri="{BB962C8B-B14F-4D97-AF65-F5344CB8AC3E}">
        <p14:creationId xmlns:p14="http://schemas.microsoft.com/office/powerpoint/2010/main" val="952877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5. ARGUMENTO AD POPULUM (EMOCION POPULAR)</a:t>
            </a:r>
            <a:r>
              <a:rPr lang="es-ES" dirty="0"/>
              <a:t/>
            </a:r>
            <a:br>
              <a:rPr lang="es-ES" dirty="0"/>
            </a:br>
            <a:endParaRPr lang="es-ES" dirty="0"/>
          </a:p>
        </p:txBody>
      </p:sp>
      <p:sp>
        <p:nvSpPr>
          <p:cNvPr id="4" name="3 Marcador de texto"/>
          <p:cNvSpPr>
            <a:spLocks noGrp="1"/>
          </p:cNvSpPr>
          <p:nvPr>
            <p:ph type="body" sz="half" idx="2"/>
          </p:nvPr>
        </p:nvSpPr>
        <p:spPr>
          <a:xfrm>
            <a:off x="755576" y="5367338"/>
            <a:ext cx="7632848" cy="804862"/>
          </a:xfrm>
        </p:spPr>
        <p:txBody>
          <a:bodyPr/>
          <a:lstStyle/>
          <a:p>
            <a:r>
              <a:rPr lang="es-US" dirty="0"/>
              <a:t>Se argumenta a favor por el número de personas que así lo creen</a:t>
            </a:r>
            <a:endParaRPr lang="es-ES" dirty="0"/>
          </a:p>
          <a:p>
            <a:r>
              <a:rPr lang="es-ES" dirty="0"/>
              <a:t> Suele adquirir mayor firmeza cuando va acompañada de un sondeo o encuesta que respalda la afirmación falaz. </a:t>
            </a:r>
          </a:p>
        </p:txBody>
      </p:sp>
      <p:pic>
        <p:nvPicPr>
          <p:cNvPr id="5122" name="Picture 2" descr="http://falacias.escepticos.es/wp-content/uploads/2015/12/14.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1447" r="1447"/>
          <a:stretch>
            <a:fillRect/>
          </a:stretch>
        </p:blipFill>
        <p:spPr bwMode="auto">
          <a:xfrm>
            <a:off x="1187624" y="612775"/>
            <a:ext cx="6264696" cy="38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87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US" sz="3600" i="1" dirty="0"/>
              <a:t>5. ARGUMENTO AD POPULUM (EMOCION POPULAR)</a:t>
            </a:r>
            <a:endParaRPr lang="es-ES" sz="3600" dirty="0"/>
          </a:p>
        </p:txBody>
      </p:sp>
      <p:sp>
        <p:nvSpPr>
          <p:cNvPr id="3" name="2 Marcador de contenido"/>
          <p:cNvSpPr>
            <a:spLocks noGrp="1"/>
          </p:cNvSpPr>
          <p:nvPr>
            <p:ph idx="1"/>
          </p:nvPr>
        </p:nvSpPr>
        <p:spPr/>
        <p:txBody>
          <a:bodyPr>
            <a:normAutofit/>
          </a:bodyPr>
          <a:lstStyle/>
          <a:p>
            <a:r>
              <a:rPr lang="es-US" dirty="0" smtClean="0"/>
              <a:t>“Todo </a:t>
            </a:r>
            <a:r>
              <a:rPr lang="es-US" dirty="0"/>
              <a:t>el mundo lo </a:t>
            </a:r>
            <a:r>
              <a:rPr lang="es-US" dirty="0" smtClean="0"/>
              <a:t>hace”</a:t>
            </a:r>
            <a:endParaRPr lang="es-ES" dirty="0"/>
          </a:p>
          <a:p>
            <a:r>
              <a:rPr lang="es-US" dirty="0"/>
              <a:t> </a:t>
            </a:r>
            <a:r>
              <a:rPr lang="es-US" dirty="0" smtClean="0"/>
              <a:t>“Ya </a:t>
            </a:r>
            <a:r>
              <a:rPr lang="es-US" dirty="0"/>
              <a:t>nadie piensa </a:t>
            </a:r>
            <a:r>
              <a:rPr lang="es-US" dirty="0" smtClean="0"/>
              <a:t>así”</a:t>
            </a:r>
            <a:endParaRPr lang="es-ES" dirty="0"/>
          </a:p>
          <a:p>
            <a:r>
              <a:rPr lang="es-US" dirty="0" smtClean="0"/>
              <a:t>“La </a:t>
            </a:r>
            <a:r>
              <a:rPr lang="es-US" dirty="0"/>
              <a:t>voz del pueblo es la voz de </a:t>
            </a:r>
            <a:r>
              <a:rPr lang="es-US" dirty="0" smtClean="0"/>
              <a:t>Dios”  </a:t>
            </a:r>
            <a:endParaRPr lang="es-ES" dirty="0"/>
          </a:p>
          <a:p>
            <a:r>
              <a:rPr lang="es-ES" dirty="0"/>
              <a:t>“La mayoría de la gente opina lo mismo que yo</a:t>
            </a:r>
            <a:r>
              <a:rPr lang="es-ES" dirty="0" smtClean="0"/>
              <a:t>”</a:t>
            </a:r>
          </a:p>
          <a:p>
            <a:r>
              <a:rPr lang="es-ES" b="1" dirty="0"/>
              <a:t>Para rebatirla:</a:t>
            </a:r>
            <a:r>
              <a:rPr lang="es-ES" dirty="0"/>
              <a:t/>
            </a:r>
            <a:br>
              <a:rPr lang="es-ES" dirty="0"/>
            </a:br>
            <a:r>
              <a:rPr lang="es-ES" dirty="0" smtClean="0"/>
              <a:t>Hay que incidir </a:t>
            </a:r>
            <a:r>
              <a:rPr lang="es-ES" dirty="0"/>
              <a:t>en que la popularidad de una idea no tiene ninguna relación con su veracidad.</a:t>
            </a:r>
          </a:p>
        </p:txBody>
      </p:sp>
    </p:spTree>
    <p:extLst>
      <p:ext uri="{BB962C8B-B14F-4D97-AF65-F5344CB8AC3E}">
        <p14:creationId xmlns:p14="http://schemas.microsoft.com/office/powerpoint/2010/main" val="3257445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6. ARGUMENTO DE IGNORANCIA</a:t>
            </a:r>
            <a:r>
              <a:rPr lang="es-ES" dirty="0"/>
              <a:t/>
            </a:r>
            <a:br>
              <a:rPr lang="es-ES" dirty="0"/>
            </a:br>
            <a:endParaRPr lang="es-ES" dirty="0"/>
          </a:p>
        </p:txBody>
      </p:sp>
      <p:sp>
        <p:nvSpPr>
          <p:cNvPr id="4" name="3 Marcador de texto"/>
          <p:cNvSpPr>
            <a:spLocks noGrp="1"/>
          </p:cNvSpPr>
          <p:nvPr>
            <p:ph type="body" sz="half" idx="2"/>
          </p:nvPr>
        </p:nvSpPr>
        <p:spPr>
          <a:xfrm>
            <a:off x="611560" y="5367338"/>
            <a:ext cx="7848872" cy="1158006"/>
          </a:xfrm>
        </p:spPr>
        <p:txBody>
          <a:bodyPr>
            <a:normAutofit/>
          </a:bodyPr>
          <a:lstStyle/>
          <a:p>
            <a:r>
              <a:rPr lang="es-US" dirty="0"/>
              <a:t>Se cree que una proposición es verdadera, debido a que nadie la ha desaprobado, o que es falsa porque no se ha demostrado que es verdadera</a:t>
            </a:r>
            <a:r>
              <a:rPr lang="es-US" dirty="0" smtClean="0"/>
              <a:t>.</a:t>
            </a:r>
            <a:r>
              <a:rPr lang="es-ES" dirty="0"/>
              <a:t> </a:t>
            </a:r>
            <a:r>
              <a:rPr lang="es-ES" dirty="0" smtClean="0"/>
              <a:t>Consiste </a:t>
            </a:r>
            <a:r>
              <a:rPr lang="es-ES" dirty="0"/>
              <a:t>en sostener la verdad (o falsedad) de una proposición alegando que no existe prueba de lo contrario, o bien alegando la incapacidad o la negativa de un oponente a presentar pruebas convincentes de lo contrario. </a:t>
            </a:r>
          </a:p>
          <a:p>
            <a:endParaRPr lang="es-ES" dirty="0"/>
          </a:p>
        </p:txBody>
      </p:sp>
      <p:pic>
        <p:nvPicPr>
          <p:cNvPr id="4098" name="Picture 2" descr="http://falacias.escepticos.es/wp-content/uploads/2015/12/13-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1437" r="1437"/>
          <a:stretch>
            <a:fillRect/>
          </a:stretch>
        </p:blipFill>
        <p:spPr bwMode="auto">
          <a:xfrm>
            <a:off x="1475656" y="548680"/>
            <a:ext cx="6120680"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198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6. ARGUMENTO DE IGNORANCIA</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t>“El </a:t>
            </a:r>
            <a:r>
              <a:rPr lang="es-US" dirty="0"/>
              <a:t>acusado es culpable porque no se ha demostrado su </a:t>
            </a:r>
            <a:r>
              <a:rPr lang="es-US" dirty="0" smtClean="0"/>
              <a:t>inocencia”</a:t>
            </a:r>
          </a:p>
          <a:p>
            <a:r>
              <a:rPr lang="es-US" dirty="0" smtClean="0"/>
              <a:t>“Los extraterrestres existen porque nadie ha probado lo contrario”</a:t>
            </a:r>
          </a:p>
          <a:p>
            <a:r>
              <a:rPr lang="es-ES" dirty="0" smtClean="0"/>
              <a:t>“No </a:t>
            </a:r>
            <a:r>
              <a:rPr lang="es-ES" dirty="0"/>
              <a:t>se puede probar la existencia de Dios. Por lo tanto, Dios no </a:t>
            </a:r>
            <a:r>
              <a:rPr lang="es-ES" dirty="0" smtClean="0"/>
              <a:t>existe”</a:t>
            </a:r>
          </a:p>
          <a:p>
            <a:r>
              <a:rPr lang="es-ES" b="1" dirty="0"/>
              <a:t>Para rebatirla:</a:t>
            </a:r>
            <a:r>
              <a:rPr lang="es-ES" dirty="0"/>
              <a:t/>
            </a:r>
            <a:br>
              <a:rPr lang="es-ES" dirty="0"/>
            </a:br>
            <a:r>
              <a:rPr lang="es-ES" dirty="0" smtClean="0"/>
              <a:t>Insistir que no </a:t>
            </a:r>
            <a:r>
              <a:rPr lang="es-ES" dirty="0"/>
              <a:t>conocer </a:t>
            </a:r>
            <a:r>
              <a:rPr lang="es-ES" dirty="0" smtClean="0"/>
              <a:t>algo no da derecho a afirmar </a:t>
            </a:r>
            <a:r>
              <a:rPr lang="es-ES" dirty="0"/>
              <a:t>sobre ese </a:t>
            </a:r>
            <a:r>
              <a:rPr lang="es-ES" dirty="0" smtClean="0"/>
              <a:t>algo. Tengo </a:t>
            </a:r>
            <a:r>
              <a:rPr lang="es-ES" dirty="0"/>
              <a:t>que demostrar ese </a:t>
            </a:r>
            <a:r>
              <a:rPr lang="es-ES" dirty="0" smtClean="0"/>
              <a:t>algo y no </a:t>
            </a:r>
            <a:r>
              <a:rPr lang="es-ES" dirty="0"/>
              <a:t>inventarse lo que sea.</a:t>
            </a:r>
          </a:p>
        </p:txBody>
      </p:sp>
    </p:spTree>
    <p:extLst>
      <p:ext uri="{BB962C8B-B14F-4D97-AF65-F5344CB8AC3E}">
        <p14:creationId xmlns:p14="http://schemas.microsoft.com/office/powerpoint/2010/main" val="326788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404664"/>
            <a:ext cx="8229600" cy="5721499"/>
          </a:xfrm>
        </p:spPr>
        <p:txBody>
          <a:bodyPr>
            <a:normAutofit fontScale="92500" lnSpcReduction="10000"/>
          </a:bodyPr>
          <a:lstStyle/>
          <a:p>
            <a:pPr algn="just"/>
            <a:r>
              <a:rPr lang="es-US" dirty="0"/>
              <a:t>¿Qué es una falacia? La definiremos de la siguiente manera: Es una forma de razonamiento que parece correcta, pero resulta no serlo cuando se la analiza cuidadosamente.</a:t>
            </a:r>
            <a:endParaRPr lang="es-ES" dirty="0"/>
          </a:p>
          <a:p>
            <a:pPr marL="0" indent="0" algn="just">
              <a:buNone/>
            </a:pPr>
            <a:endParaRPr lang="es-US" dirty="0" smtClean="0"/>
          </a:p>
          <a:p>
            <a:pPr algn="just"/>
            <a:r>
              <a:rPr lang="es-US" dirty="0" smtClean="0"/>
              <a:t>Es </a:t>
            </a:r>
            <a:r>
              <a:rPr lang="es-US" dirty="0"/>
              <a:t>decir, la falacia no deja de ser un razonamiento. Pero incorrecto que revestido de una aparente verdad, si lo analizamos detenidamente nos damos cuenta que no lo es.  La falacia se reserva para aquellos razonamientos incorrectos que son psicológicamente persuasivos.</a:t>
            </a:r>
            <a:endParaRPr lang="es-ES" dirty="0"/>
          </a:p>
          <a:p>
            <a:endParaRPr lang="es-ES" dirty="0"/>
          </a:p>
          <a:p>
            <a:endParaRPr lang="es-ES" dirty="0"/>
          </a:p>
        </p:txBody>
      </p:sp>
    </p:spTree>
    <p:extLst>
      <p:ext uri="{BB962C8B-B14F-4D97-AF65-F5344CB8AC3E}">
        <p14:creationId xmlns:p14="http://schemas.microsoft.com/office/powerpoint/2010/main" val="1233535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7. CUESTION COMPLEJA</a:t>
            </a:r>
            <a:r>
              <a:rPr lang="es-ES" dirty="0"/>
              <a:t/>
            </a:r>
            <a:br>
              <a:rPr lang="es-ES" dirty="0"/>
            </a:br>
            <a:endParaRPr lang="es-ES" dirty="0"/>
          </a:p>
        </p:txBody>
      </p:sp>
      <p:pic>
        <p:nvPicPr>
          <p:cNvPr id="14343" name="Picture 7" descr="http://k17.kn3.net/92EADA50A.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082" r="9082"/>
          <a:stretch>
            <a:fillRect/>
          </a:stretch>
        </p:blipFill>
        <p:spPr bwMode="auto">
          <a:xfrm>
            <a:off x="539552" y="612775"/>
            <a:ext cx="8208912" cy="3608313"/>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texto"/>
          <p:cNvSpPr>
            <a:spLocks noGrp="1"/>
          </p:cNvSpPr>
          <p:nvPr>
            <p:ph type="body" sz="half" idx="2"/>
          </p:nvPr>
        </p:nvSpPr>
        <p:spPr>
          <a:xfrm>
            <a:off x="827584" y="5157192"/>
            <a:ext cx="7272808" cy="1015008"/>
          </a:xfrm>
        </p:spPr>
        <p:txBody>
          <a:bodyPr/>
          <a:lstStyle/>
          <a:p>
            <a:r>
              <a:rPr lang="es-US" sz="1600" dirty="0"/>
              <a:t>Se pide a una persona que de una respuesta a una pregunta que en verdad esconde otra. </a:t>
            </a:r>
            <a:r>
              <a:rPr lang="es-US" sz="1600" dirty="0" smtClean="0"/>
              <a:t> S</a:t>
            </a:r>
            <a:r>
              <a:rPr lang="es-ES" sz="1600" dirty="0" smtClean="0"/>
              <a:t>e </a:t>
            </a:r>
            <a:r>
              <a:rPr lang="es-ES" sz="1600" dirty="0"/>
              <a:t>produce cuando alguien hace una pregunta que presupone algo que no ha sido probado, o que no ha sido aceptado por todas las personas implicadas</a:t>
            </a:r>
          </a:p>
          <a:p>
            <a:endParaRPr lang="es-ES" dirty="0"/>
          </a:p>
        </p:txBody>
      </p:sp>
    </p:spTree>
    <p:extLst>
      <p:ext uri="{BB962C8B-B14F-4D97-AF65-F5344CB8AC3E}">
        <p14:creationId xmlns:p14="http://schemas.microsoft.com/office/powerpoint/2010/main" val="3291798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7. CUESTION COMPLEJA</a:t>
            </a:r>
            <a:endParaRPr lang="es-ES" dirty="0"/>
          </a:p>
        </p:txBody>
      </p:sp>
      <p:sp>
        <p:nvSpPr>
          <p:cNvPr id="3" name="2 Marcador de contenido"/>
          <p:cNvSpPr>
            <a:spLocks noGrp="1"/>
          </p:cNvSpPr>
          <p:nvPr>
            <p:ph idx="1"/>
          </p:nvPr>
        </p:nvSpPr>
        <p:spPr/>
        <p:txBody>
          <a:bodyPr>
            <a:normAutofit fontScale="85000" lnSpcReduction="20000"/>
          </a:bodyPr>
          <a:lstStyle/>
          <a:p>
            <a:r>
              <a:rPr lang="es-US" dirty="0" smtClean="0"/>
              <a:t>“¿</a:t>
            </a:r>
            <a:r>
              <a:rPr lang="es-US" dirty="0"/>
              <a:t>Ya dejaste de ser un alcohólico</a:t>
            </a:r>
            <a:r>
              <a:rPr lang="es-US" dirty="0" smtClean="0"/>
              <a:t>?”</a:t>
            </a:r>
          </a:p>
          <a:p>
            <a:r>
              <a:rPr lang="es-ES" dirty="0"/>
              <a:t>"¿Cuál es el mecanismo por el cual los reptiles evolucionaron en aves</a:t>
            </a:r>
            <a:r>
              <a:rPr lang="es-ES" dirty="0" smtClean="0"/>
              <a:t>?“</a:t>
            </a:r>
          </a:p>
          <a:p>
            <a:r>
              <a:rPr lang="es-PE" dirty="0" smtClean="0"/>
              <a:t>“¿Te arrepientes de copiar en tus exámenes?”</a:t>
            </a:r>
          </a:p>
          <a:p>
            <a:r>
              <a:rPr lang="es-ES" b="1" dirty="0"/>
              <a:t>Para rebatirla:</a:t>
            </a:r>
            <a:endParaRPr lang="es-US" dirty="0" smtClean="0"/>
          </a:p>
          <a:p>
            <a:pPr marL="0" indent="0">
              <a:buNone/>
            </a:pPr>
            <a:r>
              <a:rPr lang="es-ES" dirty="0" smtClean="0"/>
              <a:t>Los </a:t>
            </a:r>
            <a:r>
              <a:rPr lang="es-ES" dirty="0"/>
              <a:t>argumentos que incurren en esta falacia no son </a:t>
            </a:r>
            <a:r>
              <a:rPr lang="es-ES" dirty="0">
                <a:hlinkClick r:id="rId2" tooltip="Validez (lógica)"/>
              </a:rPr>
              <a:t>válidos</a:t>
            </a:r>
            <a:r>
              <a:rPr lang="es-ES" dirty="0"/>
              <a:t> porque las presuposiciones ligadas a la pregunta carecen de base argumental, o simplemente se trata de coaccionar al interlocutor para que admita algo haciendo caer todo el peso de la pregunta en los detalles posteriores, que el interlocutor poco atento negará o afirmará.</a:t>
            </a:r>
          </a:p>
        </p:txBody>
      </p:sp>
    </p:spTree>
    <p:extLst>
      <p:ext uri="{BB962C8B-B14F-4D97-AF65-F5344CB8AC3E}">
        <p14:creationId xmlns:p14="http://schemas.microsoft.com/office/powerpoint/2010/main" val="1350741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4797152"/>
            <a:ext cx="5486400" cy="566738"/>
          </a:xfrm>
        </p:spPr>
        <p:txBody>
          <a:bodyPr>
            <a:normAutofit fontScale="90000"/>
          </a:bodyPr>
          <a:lstStyle/>
          <a:p>
            <a:pPr algn="ctr"/>
            <a:r>
              <a:rPr lang="es-US" dirty="0"/>
              <a:t>8. GENERALIZACIÓN</a:t>
            </a:r>
            <a:r>
              <a:rPr lang="es-ES" dirty="0"/>
              <a:t/>
            </a:r>
            <a:br>
              <a:rPr lang="es-ES" dirty="0"/>
            </a:br>
            <a:endParaRPr lang="es-ES" dirty="0"/>
          </a:p>
        </p:txBody>
      </p:sp>
      <p:sp>
        <p:nvSpPr>
          <p:cNvPr id="4" name="3 Marcador de texto"/>
          <p:cNvSpPr>
            <a:spLocks noGrp="1"/>
          </p:cNvSpPr>
          <p:nvPr>
            <p:ph type="body" sz="half" idx="2"/>
          </p:nvPr>
        </p:nvSpPr>
        <p:spPr>
          <a:xfrm>
            <a:off x="899592" y="5157192"/>
            <a:ext cx="7200800" cy="1015008"/>
          </a:xfrm>
        </p:spPr>
        <p:txBody>
          <a:bodyPr/>
          <a:lstStyle/>
          <a:p>
            <a:r>
              <a:rPr lang="es-US" sz="1600" dirty="0"/>
              <a:t>Se utiliza de manera descuidada o deliberada para </a:t>
            </a:r>
            <a:r>
              <a:rPr lang="es-US" sz="1600" dirty="0" smtClean="0"/>
              <a:t>generalizar. Puede ir de lo particular a lo general o de lo general a lo particular. </a:t>
            </a:r>
            <a:r>
              <a:rPr lang="es-ES" sz="1600" dirty="0"/>
              <a:t>El tamaño de la muestra es demasiado pequeña para apoyar la </a:t>
            </a:r>
            <a:r>
              <a:rPr lang="es-ES" sz="1600" dirty="0" smtClean="0"/>
              <a:t>conclusión.</a:t>
            </a:r>
            <a:endParaRPr lang="es-ES" sz="1600" dirty="0"/>
          </a:p>
          <a:p>
            <a:endParaRPr lang="es-ES" dirty="0"/>
          </a:p>
        </p:txBody>
      </p:sp>
      <p:pic>
        <p:nvPicPr>
          <p:cNvPr id="3074" name="Picture 2" descr="http://falacias.escepticos.es/wp-content/uploads/2015/12/04-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125" r="125"/>
          <a:stretch>
            <a:fillRect/>
          </a:stretch>
        </p:blipFill>
        <p:spPr bwMode="auto">
          <a:xfrm>
            <a:off x="1115616" y="612775"/>
            <a:ext cx="6552728" cy="38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901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US" dirty="0"/>
              <a:t>8. GENERALIZACIÓN</a:t>
            </a:r>
            <a:r>
              <a:rPr lang="es-ES" dirty="0"/>
              <a:t/>
            </a:r>
            <a:br>
              <a:rPr lang="es-ES" dirty="0"/>
            </a:br>
            <a:endParaRPr lang="es-ES" dirty="0"/>
          </a:p>
        </p:txBody>
      </p:sp>
      <p:sp>
        <p:nvSpPr>
          <p:cNvPr id="3" name="2 Marcador de contenido"/>
          <p:cNvSpPr>
            <a:spLocks noGrp="1"/>
          </p:cNvSpPr>
          <p:nvPr>
            <p:ph idx="1"/>
          </p:nvPr>
        </p:nvSpPr>
        <p:spPr>
          <a:xfrm>
            <a:off x="457200" y="980728"/>
            <a:ext cx="8229600" cy="5145435"/>
          </a:xfrm>
        </p:spPr>
        <p:txBody>
          <a:bodyPr/>
          <a:lstStyle/>
          <a:p>
            <a:r>
              <a:rPr lang="es-PE" dirty="0" smtClean="0"/>
              <a:t>“Mis primos van a votar por X candidato, por lo tanto va a ganar”</a:t>
            </a:r>
          </a:p>
          <a:p>
            <a:r>
              <a:rPr lang="es-PE" dirty="0" smtClean="0"/>
              <a:t>“Todos los hombres son malos, por lo tanto Carlos es malo” “Carlos es malo, por lo tanto todos los hombres son malos”</a:t>
            </a:r>
          </a:p>
          <a:p>
            <a:r>
              <a:rPr lang="es-ES" b="1" dirty="0"/>
              <a:t>Para rebatirla:</a:t>
            </a:r>
            <a:r>
              <a:rPr lang="es-ES" dirty="0"/>
              <a:t/>
            </a:r>
            <a:br>
              <a:rPr lang="es-ES" dirty="0"/>
            </a:br>
            <a:r>
              <a:rPr lang="es-ES" dirty="0"/>
              <a:t>Identifique el tamaño de la muestra y el de la población. Demuestre que la muestra es demasiado pequeña.</a:t>
            </a:r>
          </a:p>
        </p:txBody>
      </p:sp>
    </p:spTree>
    <p:extLst>
      <p:ext uri="{BB962C8B-B14F-4D97-AF65-F5344CB8AC3E}">
        <p14:creationId xmlns:p14="http://schemas.microsoft.com/office/powerpoint/2010/main" val="1876679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9. ILUSIÓN DE LA EXPERIENCIA</a:t>
            </a:r>
            <a:r>
              <a:rPr lang="es-ES" dirty="0"/>
              <a:t/>
            </a:r>
            <a:br>
              <a:rPr lang="es-ES" dirty="0"/>
            </a:br>
            <a:endParaRPr lang="es-ES" dirty="0"/>
          </a:p>
        </p:txBody>
      </p:sp>
      <p:sp>
        <p:nvSpPr>
          <p:cNvPr id="4" name="3 Marcador de texto"/>
          <p:cNvSpPr>
            <a:spLocks noGrp="1"/>
          </p:cNvSpPr>
          <p:nvPr>
            <p:ph type="body" sz="half" idx="2"/>
          </p:nvPr>
        </p:nvSpPr>
        <p:spPr>
          <a:xfrm>
            <a:off x="971600" y="5367338"/>
            <a:ext cx="7344816" cy="804862"/>
          </a:xfrm>
        </p:spPr>
        <p:txBody>
          <a:bodyPr>
            <a:normAutofit lnSpcReduction="10000"/>
          </a:bodyPr>
          <a:lstStyle/>
          <a:p>
            <a:r>
              <a:rPr lang="es-US" sz="1600" dirty="0"/>
              <a:t>Cuando se justifica una conclusión o algún acto con la frase ¨pero siempre ha sido así</a:t>
            </a:r>
            <a:r>
              <a:rPr lang="es-US" sz="1600" dirty="0" smtClean="0"/>
              <a:t>¨.</a:t>
            </a:r>
            <a:r>
              <a:rPr lang="es-ES" sz="1600" dirty="0"/>
              <a:t> </a:t>
            </a:r>
            <a:r>
              <a:rPr lang="es-ES" sz="1600" dirty="0" smtClean="0"/>
              <a:t>Consiste </a:t>
            </a:r>
            <a:r>
              <a:rPr lang="es-ES" sz="1600" dirty="0"/>
              <a:t>en afirmar que si algo se ha venido haciendo o creyendo desde antiguo, entonces es que está bien o es verdadero</a:t>
            </a:r>
          </a:p>
          <a:p>
            <a:endParaRPr lang="es-ES" dirty="0"/>
          </a:p>
        </p:txBody>
      </p:sp>
      <p:pic>
        <p:nvPicPr>
          <p:cNvPr id="7170" name="Picture 2" descr="http://falacias.escepticos.es/wp-content/uploads/2015/12/17-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t="307" b="307"/>
          <a:stretch>
            <a:fillRect/>
          </a:stretch>
        </p:blipFill>
        <p:spPr bwMode="auto">
          <a:xfrm>
            <a:off x="1619672" y="612775"/>
            <a:ext cx="5976664" cy="38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12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9. ILUSIÓN DE LA EXPERIENCIA</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t>“Tu </a:t>
            </a:r>
            <a:r>
              <a:rPr lang="es-US" dirty="0"/>
              <a:t>cuarto es un asco, todo es un desorden!. Pero desde chiquito,  siempre lo he tenido </a:t>
            </a:r>
            <a:r>
              <a:rPr lang="es-US" dirty="0" smtClean="0"/>
              <a:t>así”</a:t>
            </a:r>
          </a:p>
          <a:p>
            <a:r>
              <a:rPr lang="es-ES" dirty="0" smtClean="0"/>
              <a:t>“Debe </a:t>
            </a:r>
            <a:r>
              <a:rPr lang="es-ES" dirty="0"/>
              <a:t>ser una mala idea porque nadie lo ha hecho </a:t>
            </a:r>
            <a:r>
              <a:rPr lang="es-ES" dirty="0" smtClean="0"/>
              <a:t>antes”</a:t>
            </a:r>
          </a:p>
          <a:p>
            <a:r>
              <a:rPr lang="es-ES" dirty="0" smtClean="0"/>
              <a:t>“Las </a:t>
            </a:r>
            <a:r>
              <a:rPr lang="es-ES" dirty="0"/>
              <a:t>mujeres deben quedarse en casa porque así se ha hecho </a:t>
            </a:r>
            <a:r>
              <a:rPr lang="es-ES" dirty="0" smtClean="0"/>
              <a:t>siempre”</a:t>
            </a:r>
          </a:p>
          <a:p>
            <a:r>
              <a:rPr lang="es-ES" b="1" dirty="0"/>
              <a:t>Para rebatirla:</a:t>
            </a:r>
            <a:r>
              <a:rPr lang="es-ES" dirty="0"/>
              <a:t/>
            </a:r>
            <a:br>
              <a:rPr lang="es-ES" dirty="0"/>
            </a:br>
            <a:r>
              <a:rPr lang="es-ES" dirty="0" smtClean="0"/>
              <a:t>Hay que señalar </a:t>
            </a:r>
            <a:r>
              <a:rPr lang="es-ES" dirty="0"/>
              <a:t>los cambios en la sociedad o asunto tratado que invalidan el argumento</a:t>
            </a:r>
          </a:p>
        </p:txBody>
      </p:sp>
    </p:spTree>
    <p:extLst>
      <p:ext uri="{BB962C8B-B14F-4D97-AF65-F5344CB8AC3E}">
        <p14:creationId xmlns:p14="http://schemas.microsoft.com/office/powerpoint/2010/main" val="2777842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10. CAUSA FALSA</a:t>
            </a:r>
            <a:r>
              <a:rPr lang="es-ES" dirty="0"/>
              <a:t/>
            </a:r>
            <a:br>
              <a:rPr lang="es-ES" dirty="0"/>
            </a:br>
            <a:endParaRPr lang="es-ES" dirty="0"/>
          </a:p>
        </p:txBody>
      </p:sp>
      <p:sp>
        <p:nvSpPr>
          <p:cNvPr id="4" name="3 Marcador de texto"/>
          <p:cNvSpPr>
            <a:spLocks noGrp="1"/>
          </p:cNvSpPr>
          <p:nvPr>
            <p:ph type="body" sz="half" idx="2"/>
          </p:nvPr>
        </p:nvSpPr>
        <p:spPr>
          <a:xfrm>
            <a:off x="899592" y="5367338"/>
            <a:ext cx="7560840" cy="804862"/>
          </a:xfrm>
        </p:spPr>
        <p:txBody>
          <a:bodyPr>
            <a:normAutofit lnSpcReduction="10000"/>
          </a:bodyPr>
          <a:lstStyle/>
          <a:p>
            <a:r>
              <a:rPr lang="es-US" sz="1600" dirty="0"/>
              <a:t>Creer que un acontecimiento es causa de otro porque precede en el tiempo</a:t>
            </a:r>
            <a:r>
              <a:rPr lang="es-US" sz="1600" dirty="0" smtClean="0"/>
              <a:t>. </a:t>
            </a:r>
            <a:r>
              <a:rPr lang="es-ES" sz="1600" dirty="0"/>
              <a:t> Se ha establecido la </a:t>
            </a:r>
            <a:r>
              <a:rPr lang="es-ES" sz="1600" dirty="0" smtClean="0"/>
              <a:t>relación </a:t>
            </a:r>
            <a:r>
              <a:rPr lang="es-ES" sz="1600" dirty="0"/>
              <a:t>de causalidad basándose sólo en la coincidencia de los acontecimientos, cuando en realidad pueden estar en juego otros factores</a:t>
            </a:r>
          </a:p>
          <a:p>
            <a:endParaRPr lang="es-ES" dirty="0"/>
          </a:p>
        </p:txBody>
      </p:sp>
      <p:pic>
        <p:nvPicPr>
          <p:cNvPr id="8194" name="Picture 2" descr="Post hoc ergo propter hoc"/>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569" r="569"/>
          <a:stretch>
            <a:fillRect/>
          </a:stretch>
        </p:blipFill>
        <p:spPr bwMode="auto">
          <a:xfrm>
            <a:off x="1547664" y="612775"/>
            <a:ext cx="5832648" cy="38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36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a:t>10. CAUSA FALSA</a:t>
            </a:r>
            <a:r>
              <a:rPr lang="es-ES" dirty="0"/>
              <a:t/>
            </a:r>
            <a:br>
              <a:rPr lang="es-ES" dirty="0"/>
            </a:br>
            <a:endParaRPr lang="es-ES" dirty="0"/>
          </a:p>
        </p:txBody>
      </p:sp>
      <p:sp>
        <p:nvSpPr>
          <p:cNvPr id="3" name="2 Marcador de contenido"/>
          <p:cNvSpPr>
            <a:spLocks noGrp="1"/>
          </p:cNvSpPr>
          <p:nvPr>
            <p:ph idx="1"/>
          </p:nvPr>
        </p:nvSpPr>
        <p:spPr>
          <a:xfrm>
            <a:off x="457200" y="1124744"/>
            <a:ext cx="8229600" cy="5001419"/>
          </a:xfrm>
        </p:spPr>
        <p:txBody>
          <a:bodyPr>
            <a:normAutofit fontScale="92500" lnSpcReduction="10000"/>
          </a:bodyPr>
          <a:lstStyle/>
          <a:p>
            <a:r>
              <a:rPr lang="es-ES" dirty="0"/>
              <a:t>“No hay razón para que se pare el </a:t>
            </a:r>
            <a:r>
              <a:rPr lang="es-ES" dirty="0" smtClean="0"/>
              <a:t>auto. </a:t>
            </a:r>
            <a:r>
              <a:rPr lang="es-ES" dirty="0"/>
              <a:t>Tiene gasolina de </a:t>
            </a:r>
            <a:r>
              <a:rPr lang="es-ES" dirty="0" smtClean="0"/>
              <a:t>sobra”</a:t>
            </a:r>
          </a:p>
          <a:p>
            <a:r>
              <a:rPr lang="es-US" dirty="0" smtClean="0"/>
              <a:t>“El </a:t>
            </a:r>
            <a:r>
              <a:rPr lang="es-US" dirty="0"/>
              <a:t>sol sale porque canta el gallo</a:t>
            </a:r>
            <a:r>
              <a:rPr lang="es-US" dirty="0" smtClean="0"/>
              <a:t>”</a:t>
            </a:r>
          </a:p>
          <a:p>
            <a:r>
              <a:rPr lang="es-US" dirty="0" smtClean="0"/>
              <a:t>“Le regalé un amuleto y aprobó su examen. Los amuletos funcionan”</a:t>
            </a:r>
          </a:p>
          <a:p>
            <a:r>
              <a:rPr lang="es-ES" b="1" dirty="0"/>
              <a:t>Para rebatirla:</a:t>
            </a:r>
            <a:r>
              <a:rPr lang="es-ES" dirty="0"/>
              <a:t/>
            </a:r>
            <a:br>
              <a:rPr lang="es-ES" dirty="0"/>
            </a:br>
            <a:r>
              <a:rPr lang="es-ES" dirty="0"/>
              <a:t>Demuestre que la correlación es una coincidencia explicando que</a:t>
            </a:r>
            <a:br>
              <a:rPr lang="es-ES" dirty="0"/>
            </a:br>
            <a:r>
              <a:rPr lang="es-ES" dirty="0"/>
              <a:t>-el efecto se habría producido aunque no hubiera ocurrido la presunta causa, o que</a:t>
            </a:r>
            <a:br>
              <a:rPr lang="es-ES" dirty="0"/>
            </a:br>
            <a:r>
              <a:rPr lang="es-ES" dirty="0"/>
              <a:t>-el efecto fue causado por un motivo distinto de la causa propuesta</a:t>
            </a:r>
          </a:p>
        </p:txBody>
      </p:sp>
    </p:spTree>
    <p:extLst>
      <p:ext uri="{BB962C8B-B14F-4D97-AF65-F5344CB8AC3E}">
        <p14:creationId xmlns:p14="http://schemas.microsoft.com/office/powerpoint/2010/main" val="3123030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US" dirty="0" smtClean="0"/>
              <a:t>11. FALACIA </a:t>
            </a:r>
            <a:r>
              <a:rPr lang="es-US" dirty="0"/>
              <a:t>DEL “TÚ TAMBIEN”</a:t>
            </a:r>
            <a:endParaRPr lang="es-ES" dirty="0"/>
          </a:p>
        </p:txBody>
      </p:sp>
      <p:pic>
        <p:nvPicPr>
          <p:cNvPr id="18434" name="Picture 2" descr="http://3.bp.blogspot.com/-fdpvy7ZnWjk/UipH83xkapI/AAAAAAAAAgM/JJccFwTOC7c/w1200-h630-p-nu/rajoy+rubalcaba+y+tu+mas.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03" r="403"/>
          <a:stretch>
            <a:fillRect/>
          </a:stretch>
        </p:blipFill>
        <p:spPr bwMode="auto">
          <a:xfrm>
            <a:off x="611188" y="612775"/>
            <a:ext cx="7777162"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texto"/>
          <p:cNvSpPr>
            <a:spLocks noGrp="1"/>
          </p:cNvSpPr>
          <p:nvPr>
            <p:ph type="body" sz="half" idx="2"/>
          </p:nvPr>
        </p:nvSpPr>
        <p:spPr>
          <a:xfrm>
            <a:off x="683568" y="5367338"/>
            <a:ext cx="7920880" cy="1013990"/>
          </a:xfrm>
        </p:spPr>
        <p:txBody>
          <a:bodyPr>
            <a:normAutofit/>
          </a:bodyPr>
          <a:lstStyle/>
          <a:p>
            <a:r>
              <a:rPr lang="es-US" sz="1600" dirty="0"/>
              <a:t>Ocurre cuando uno argumenta que una acción es aceptable por que su oponente también la </a:t>
            </a:r>
            <a:r>
              <a:rPr lang="es-US" sz="1600" dirty="0" smtClean="0"/>
              <a:t>hizo. También se rechazan </a:t>
            </a:r>
            <a:r>
              <a:rPr lang="es-ES" sz="1600" dirty="0" smtClean="0"/>
              <a:t> </a:t>
            </a:r>
            <a:r>
              <a:rPr lang="es-ES" sz="1600" dirty="0"/>
              <a:t>las críticas o consejos de una persona alegando que esa persona también hace lo mismo que critica</a:t>
            </a:r>
          </a:p>
        </p:txBody>
      </p:sp>
    </p:spTree>
    <p:extLst>
      <p:ext uri="{BB962C8B-B14F-4D97-AF65-F5344CB8AC3E}">
        <p14:creationId xmlns:p14="http://schemas.microsoft.com/office/powerpoint/2010/main" val="1823050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11. FALACIA DEL “TÚ TAMBIEN”</a:t>
            </a:r>
            <a:endParaRPr lang="es-ES" dirty="0"/>
          </a:p>
        </p:txBody>
      </p:sp>
      <p:sp>
        <p:nvSpPr>
          <p:cNvPr id="3" name="2 Marcador de contenido"/>
          <p:cNvSpPr>
            <a:spLocks noGrp="1"/>
          </p:cNvSpPr>
          <p:nvPr>
            <p:ph idx="1"/>
          </p:nvPr>
        </p:nvSpPr>
        <p:spPr/>
        <p:txBody>
          <a:bodyPr>
            <a:normAutofit lnSpcReduction="10000"/>
          </a:bodyPr>
          <a:lstStyle/>
          <a:p>
            <a:r>
              <a:rPr lang="es-PE" dirty="0" smtClean="0"/>
              <a:t>“No eres nadie para darme consejos si tu no quieres cambiar”</a:t>
            </a:r>
          </a:p>
          <a:p>
            <a:r>
              <a:rPr lang="es-PE" dirty="0" smtClean="0"/>
              <a:t>“No tienes autoridad moral para corregirme”</a:t>
            </a:r>
          </a:p>
          <a:p>
            <a:r>
              <a:rPr lang="es-PE" dirty="0" smtClean="0"/>
              <a:t>“¿Cómo dices que hacer ejercicio es bueno, cuando ni sales a caminar?”</a:t>
            </a:r>
          </a:p>
          <a:p>
            <a:r>
              <a:rPr lang="es-ES" b="1" dirty="0"/>
              <a:t>Para rebatirla:</a:t>
            </a:r>
            <a:r>
              <a:rPr lang="es-ES" dirty="0"/>
              <a:t/>
            </a:r>
            <a:br>
              <a:rPr lang="es-ES" dirty="0"/>
            </a:br>
            <a:r>
              <a:rPr lang="es-ES" dirty="0"/>
              <a:t>Hay que señalar </a:t>
            </a:r>
            <a:r>
              <a:rPr lang="es-ES" dirty="0" smtClean="0"/>
              <a:t>que la realidad y la verdad son independientes de quien la diga.</a:t>
            </a:r>
            <a:endParaRPr lang="es-ES" dirty="0"/>
          </a:p>
          <a:p>
            <a:endParaRPr lang="es-PE" dirty="0" smtClean="0"/>
          </a:p>
          <a:p>
            <a:endParaRPr lang="es-ES" dirty="0"/>
          </a:p>
        </p:txBody>
      </p:sp>
    </p:spTree>
    <p:extLst>
      <p:ext uri="{BB962C8B-B14F-4D97-AF65-F5344CB8AC3E}">
        <p14:creationId xmlns:p14="http://schemas.microsoft.com/office/powerpoint/2010/main" val="8021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548680"/>
            <a:ext cx="8229600" cy="5577483"/>
          </a:xfrm>
        </p:spPr>
        <p:txBody>
          <a:bodyPr>
            <a:normAutofit fontScale="92500" lnSpcReduction="20000"/>
          </a:bodyPr>
          <a:lstStyle/>
          <a:p>
            <a:r>
              <a:rPr lang="es-US" dirty="0" smtClean="0"/>
              <a:t>Las </a:t>
            </a:r>
            <a:r>
              <a:rPr lang="es-US" dirty="0"/>
              <a:t>falacias son inferencias no válidas. El término falacia se usa preferentemente en situaciones en que alguien pretende realmente dar un argumento en favor de una conclusión y quiere también que el argumento apoye lógicamente esa conclusión</a:t>
            </a:r>
            <a:r>
              <a:rPr lang="es-US" dirty="0" smtClean="0"/>
              <a:t>.</a:t>
            </a:r>
          </a:p>
          <a:p>
            <a:r>
              <a:rPr lang="es-US" dirty="0"/>
              <a:t>Una falacia es entonces un tipo de razonamiento incorrecto que a simple vista nos lo parece y que luego de un análisis comprobamos que no lo es. Por lo tanto, la certeza en que se cae es por motivos de falta de atención, inadvertencia, o porque nos engaña alguna ambigüedad en el lenguaje usado para formularlo.</a:t>
            </a:r>
            <a:endParaRPr lang="es-ES" dirty="0"/>
          </a:p>
          <a:p>
            <a:endParaRPr lang="es-ES" dirty="0"/>
          </a:p>
          <a:p>
            <a:endParaRPr lang="es-ES" dirty="0"/>
          </a:p>
        </p:txBody>
      </p:sp>
    </p:spTree>
    <p:extLst>
      <p:ext uri="{BB962C8B-B14F-4D97-AF65-F5344CB8AC3E}">
        <p14:creationId xmlns:p14="http://schemas.microsoft.com/office/powerpoint/2010/main" val="3896828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smtClean="0"/>
              <a:t>12.  </a:t>
            </a:r>
            <a:r>
              <a:rPr lang="es-US" dirty="0"/>
              <a:t>CÍRCULO VICIOSO</a:t>
            </a:r>
            <a:r>
              <a:rPr lang="es-ES" dirty="0"/>
              <a:t/>
            </a:r>
            <a:br>
              <a:rPr lang="es-ES" dirty="0"/>
            </a:br>
            <a:endParaRPr lang="es-ES" dirty="0"/>
          </a:p>
        </p:txBody>
      </p:sp>
      <p:sp>
        <p:nvSpPr>
          <p:cNvPr id="4" name="3 Marcador de texto"/>
          <p:cNvSpPr>
            <a:spLocks noGrp="1"/>
          </p:cNvSpPr>
          <p:nvPr>
            <p:ph type="body" sz="half" idx="2"/>
          </p:nvPr>
        </p:nvSpPr>
        <p:spPr/>
        <p:txBody>
          <a:bodyPr/>
          <a:lstStyle/>
          <a:p>
            <a:r>
              <a:rPr lang="es-US" dirty="0"/>
              <a:t>Consiste en partir de una afirmación, sacar de ella diversas conclusiones, para terminar afirmando de nuevo la afirmación inicial, como si ella quedara demostrada. </a:t>
            </a:r>
            <a:endParaRPr lang="es-ES" dirty="0"/>
          </a:p>
          <a:p>
            <a:endParaRPr lang="es-ES" dirty="0"/>
          </a:p>
        </p:txBody>
      </p:sp>
      <p:pic>
        <p:nvPicPr>
          <p:cNvPr id="9218" name="Picture 2" descr="http://falacias.escepticos.es/wp-content/uploads/2015/12/02-2.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t="732" b="732"/>
          <a:stretch>
            <a:fillRect/>
          </a:stretch>
        </p:blipFill>
        <p:spPr bwMode="auto">
          <a:xfrm>
            <a:off x="1547664" y="620688"/>
            <a:ext cx="5760640" cy="38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6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12.  CÍRCULO VICIOSO</a:t>
            </a:r>
            <a:endParaRPr lang="es-ES" dirty="0"/>
          </a:p>
        </p:txBody>
      </p:sp>
      <p:sp>
        <p:nvSpPr>
          <p:cNvPr id="3" name="2 Marcador de contenido"/>
          <p:cNvSpPr>
            <a:spLocks noGrp="1"/>
          </p:cNvSpPr>
          <p:nvPr>
            <p:ph idx="1"/>
          </p:nvPr>
        </p:nvSpPr>
        <p:spPr/>
        <p:txBody>
          <a:bodyPr>
            <a:normAutofit fontScale="92500" lnSpcReduction="10000"/>
          </a:bodyPr>
          <a:lstStyle/>
          <a:p>
            <a:r>
              <a:rPr lang="es-PE" dirty="0" smtClean="0"/>
              <a:t>“Este palo mide mas porque es mas largo”</a:t>
            </a:r>
          </a:p>
          <a:p>
            <a:r>
              <a:rPr lang="es-US" dirty="0" smtClean="0"/>
              <a:t>“¿Para </a:t>
            </a:r>
            <a:r>
              <a:rPr lang="es-US" dirty="0"/>
              <a:t>que </a:t>
            </a:r>
            <a:r>
              <a:rPr lang="es-US" dirty="0" smtClean="0"/>
              <a:t>tomas? </a:t>
            </a:r>
            <a:r>
              <a:rPr lang="es-US" dirty="0"/>
              <a:t>… para olvidar … </a:t>
            </a:r>
            <a:r>
              <a:rPr lang="es-US" dirty="0" smtClean="0"/>
              <a:t>¿Para </a:t>
            </a:r>
            <a:r>
              <a:rPr lang="es-US" dirty="0"/>
              <a:t>olvidar </a:t>
            </a:r>
            <a:r>
              <a:rPr lang="es-US" dirty="0" smtClean="0"/>
              <a:t>que?…</a:t>
            </a:r>
            <a:r>
              <a:rPr lang="es-US" dirty="0"/>
              <a:t>Para olvidar que estoy </a:t>
            </a:r>
            <a:r>
              <a:rPr lang="es-US" dirty="0" smtClean="0"/>
              <a:t>tomando</a:t>
            </a:r>
          </a:p>
          <a:p>
            <a:r>
              <a:rPr lang="es-US" dirty="0" smtClean="0"/>
              <a:t>“Yo no miento, por lo tanto te estoy diciendo la verdad”</a:t>
            </a:r>
          </a:p>
          <a:p>
            <a:r>
              <a:rPr lang="es-ES" b="1" dirty="0"/>
              <a:t>Para rebatirla:</a:t>
            </a:r>
            <a:r>
              <a:rPr lang="es-ES" dirty="0"/>
              <a:t/>
            </a:r>
            <a:br>
              <a:rPr lang="es-ES" dirty="0"/>
            </a:br>
            <a:r>
              <a:rPr lang="es-ES" dirty="0"/>
              <a:t>Toda </a:t>
            </a:r>
            <a:r>
              <a:rPr lang="es-ES" dirty="0" smtClean="0"/>
              <a:t>circulo vicioso </a:t>
            </a:r>
            <a:r>
              <a:rPr lang="es-ES" dirty="0"/>
              <a:t>intenta </a:t>
            </a:r>
            <a:r>
              <a:rPr lang="es-ES" dirty="0" smtClean="0"/>
              <a:t>introducir </a:t>
            </a:r>
            <a:r>
              <a:rPr lang="es-ES" dirty="0"/>
              <a:t>la proposición que tiene que probarse, dentro de alguna de las premisas que se argumentan. </a:t>
            </a:r>
          </a:p>
        </p:txBody>
      </p:sp>
    </p:spTree>
    <p:extLst>
      <p:ext uri="{BB962C8B-B14F-4D97-AF65-F5344CB8AC3E}">
        <p14:creationId xmlns:p14="http://schemas.microsoft.com/office/powerpoint/2010/main" val="4008014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b="1" u="sng" dirty="0"/>
              <a:t>FALACIAS DE AMBIGÜEDAD</a:t>
            </a:r>
            <a:endParaRPr lang="es-ES" u="sng" dirty="0"/>
          </a:p>
        </p:txBody>
      </p:sp>
      <p:sp>
        <p:nvSpPr>
          <p:cNvPr id="3" name="2 Marcador de contenido"/>
          <p:cNvSpPr>
            <a:spLocks noGrp="1"/>
          </p:cNvSpPr>
          <p:nvPr>
            <p:ph idx="1"/>
          </p:nvPr>
        </p:nvSpPr>
        <p:spPr/>
        <p:txBody>
          <a:bodyPr>
            <a:normAutofit fontScale="92500" lnSpcReduction="10000"/>
          </a:bodyPr>
          <a:lstStyle/>
          <a:p>
            <a:r>
              <a:rPr lang="es-US" sz="4400" dirty="0"/>
              <a:t>La palabra o frase puede ser ambigua, en cuyo caso tiene más de un significado claro. </a:t>
            </a:r>
            <a:endParaRPr lang="es-ES" sz="4400" dirty="0"/>
          </a:p>
          <a:p>
            <a:r>
              <a:rPr lang="es-US" sz="4400" dirty="0"/>
              <a:t>La palabra o frase es demasiado vaga, en cuyo caso no tiene un significado claro.</a:t>
            </a:r>
            <a:endParaRPr lang="es-ES" sz="4400" dirty="0"/>
          </a:p>
          <a:p>
            <a:endParaRPr lang="es-ES" dirty="0"/>
          </a:p>
        </p:txBody>
      </p:sp>
    </p:spTree>
    <p:extLst>
      <p:ext uri="{BB962C8B-B14F-4D97-AF65-F5344CB8AC3E}">
        <p14:creationId xmlns:p14="http://schemas.microsoft.com/office/powerpoint/2010/main" val="2771521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lgn="ctr"/>
            <a:r>
              <a:rPr lang="es-US" dirty="0" smtClean="0"/>
              <a:t>1.  DE </a:t>
            </a:r>
            <a:r>
              <a:rPr lang="es-US" dirty="0"/>
              <a:t>TÉRMINOS EQUÍVOCOS</a:t>
            </a:r>
            <a:r>
              <a:rPr lang="es-ES" dirty="0"/>
              <a:t/>
            </a:r>
            <a:br>
              <a:rPr lang="es-ES" dirty="0"/>
            </a:br>
            <a:endParaRPr lang="es-ES" dirty="0"/>
          </a:p>
        </p:txBody>
      </p:sp>
      <p:pic>
        <p:nvPicPr>
          <p:cNvPr id="20482" name="Picture 2" descr="Falacias de Equivocación y Anfibología"/>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438" b="64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texto"/>
          <p:cNvSpPr>
            <a:spLocks noGrp="1"/>
          </p:cNvSpPr>
          <p:nvPr>
            <p:ph type="body" sz="half" idx="2"/>
          </p:nvPr>
        </p:nvSpPr>
        <p:spPr>
          <a:xfrm>
            <a:off x="971600" y="5367338"/>
            <a:ext cx="7200800" cy="804862"/>
          </a:xfrm>
        </p:spPr>
        <p:txBody>
          <a:bodyPr>
            <a:normAutofit lnSpcReduction="10000"/>
          </a:bodyPr>
          <a:lstStyle/>
          <a:p>
            <a:r>
              <a:rPr lang="es-US" sz="1600" dirty="0"/>
              <a:t>Cuando se utiliza un  término que se verifica en un caso, para apoyar un caso distinto, debido a que no se precisa bien su significado</a:t>
            </a:r>
            <a:r>
              <a:rPr lang="es-US" sz="1600" dirty="0" smtClean="0"/>
              <a:t>. La ambigüedad se da por una construcción gramatical deficiente.</a:t>
            </a:r>
            <a:endParaRPr lang="es-ES" sz="1600" dirty="0"/>
          </a:p>
          <a:p>
            <a:endParaRPr lang="es-ES" dirty="0"/>
          </a:p>
        </p:txBody>
      </p:sp>
    </p:spTree>
    <p:extLst>
      <p:ext uri="{BB962C8B-B14F-4D97-AF65-F5344CB8AC3E}">
        <p14:creationId xmlns:p14="http://schemas.microsoft.com/office/powerpoint/2010/main" val="3940372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1.  DE TÉRMINOS EQUÍVOCOS</a:t>
            </a:r>
            <a:endParaRPr lang="es-ES" dirty="0"/>
          </a:p>
        </p:txBody>
      </p:sp>
      <p:sp>
        <p:nvSpPr>
          <p:cNvPr id="3" name="2 Marcador de contenido"/>
          <p:cNvSpPr>
            <a:spLocks noGrp="1"/>
          </p:cNvSpPr>
          <p:nvPr>
            <p:ph idx="1"/>
          </p:nvPr>
        </p:nvSpPr>
        <p:spPr/>
        <p:txBody>
          <a:bodyPr/>
          <a:lstStyle/>
          <a:p>
            <a:r>
              <a:rPr lang="es-PE" dirty="0" smtClean="0"/>
              <a:t>“Nadie es perfecto”. Firma: Nadie</a:t>
            </a:r>
          </a:p>
          <a:p>
            <a:r>
              <a:rPr lang="es-PE" dirty="0" smtClean="0"/>
              <a:t>“Hoy has dicho la verdad” (¿antes no?)</a:t>
            </a:r>
          </a:p>
          <a:p>
            <a:r>
              <a:rPr lang="es-PE" dirty="0" smtClean="0"/>
              <a:t>La heroína es mala. Juana es una heroína, por lo tanto, Juana es mala.</a:t>
            </a:r>
            <a:endParaRPr lang="es-ES" dirty="0"/>
          </a:p>
        </p:txBody>
      </p:sp>
    </p:spTree>
    <p:extLst>
      <p:ext uri="{BB962C8B-B14F-4D97-AF65-F5344CB8AC3E}">
        <p14:creationId xmlns:p14="http://schemas.microsoft.com/office/powerpoint/2010/main" val="1370229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US" dirty="0" smtClean="0"/>
              <a:t>2. ACENTO O ÉNFASIS</a:t>
            </a:r>
            <a:endParaRPr lang="es-ES" dirty="0"/>
          </a:p>
        </p:txBody>
      </p:sp>
      <p:pic>
        <p:nvPicPr>
          <p:cNvPr id="21506" name="Picture 2" descr="http://1.bp.blogspot.com/_B7KF3eLrCwI/Sj7i2qV2LUI/AAAAAAAAAB4/kgnoqC6ZFwI/s1600/enfasis+mafalda+3.bmp"/>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544" r="4544"/>
          <a:stretch>
            <a:fillRect/>
          </a:stretch>
        </p:blipFill>
        <p:spPr bwMode="auto">
          <a:xfrm>
            <a:off x="395535" y="612775"/>
            <a:ext cx="8424937" cy="3680321"/>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texto"/>
          <p:cNvSpPr>
            <a:spLocks noGrp="1"/>
          </p:cNvSpPr>
          <p:nvPr>
            <p:ph type="body" sz="half" idx="2"/>
          </p:nvPr>
        </p:nvSpPr>
        <p:spPr>
          <a:xfrm>
            <a:off x="899592" y="5367338"/>
            <a:ext cx="7704856" cy="804862"/>
          </a:xfrm>
        </p:spPr>
        <p:txBody>
          <a:bodyPr>
            <a:noAutofit/>
          </a:bodyPr>
          <a:lstStyle/>
          <a:p>
            <a:r>
              <a:rPr lang="es-ES" sz="1600" dirty="0"/>
              <a:t>Se comete </a:t>
            </a:r>
            <a:r>
              <a:rPr lang="es-ES" sz="1600" dirty="0" smtClean="0"/>
              <a:t>cuando </a:t>
            </a:r>
            <a:r>
              <a:rPr lang="es-ES" sz="1600" dirty="0"/>
              <a:t>se usa una misma palabra, con acepciones distintas en el razonamiento o cuando se resalta sólo una parte de un discurso, a fin de probar algo o </a:t>
            </a:r>
            <a:r>
              <a:rPr lang="es-ES" sz="1600" dirty="0" smtClean="0"/>
              <a:t>impactar. También se da </a:t>
            </a:r>
            <a:r>
              <a:rPr lang="es-US" sz="1600" dirty="0" smtClean="0"/>
              <a:t>cuando </a:t>
            </a:r>
            <a:r>
              <a:rPr lang="es-US" sz="1600" dirty="0"/>
              <a:t>el acento que se pone en un término dentro de una frase es tendencioso. </a:t>
            </a:r>
            <a:endParaRPr lang="es-ES" sz="1600" dirty="0"/>
          </a:p>
        </p:txBody>
      </p:sp>
    </p:spTree>
    <p:extLst>
      <p:ext uri="{BB962C8B-B14F-4D97-AF65-F5344CB8AC3E}">
        <p14:creationId xmlns:p14="http://schemas.microsoft.com/office/powerpoint/2010/main" val="3928781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2. </a:t>
            </a:r>
            <a:r>
              <a:rPr lang="es-US" dirty="0" smtClean="0"/>
              <a:t>ACENTO O ÉNFASIS</a:t>
            </a:r>
            <a:endParaRPr lang="es-ES" dirty="0"/>
          </a:p>
        </p:txBody>
      </p:sp>
      <p:sp>
        <p:nvSpPr>
          <p:cNvPr id="3" name="2 Marcador de contenido"/>
          <p:cNvSpPr>
            <a:spLocks noGrp="1"/>
          </p:cNvSpPr>
          <p:nvPr>
            <p:ph idx="1"/>
          </p:nvPr>
        </p:nvSpPr>
        <p:spPr/>
        <p:txBody>
          <a:bodyPr/>
          <a:lstStyle/>
          <a:p>
            <a:r>
              <a:rPr lang="es-PE" dirty="0" smtClean="0"/>
              <a:t>“PERÚ SE CLASIFICÓ AL </a:t>
            </a:r>
            <a:r>
              <a:rPr lang="es-PE" dirty="0" err="1" smtClean="0"/>
              <a:t>MUNDIAl</a:t>
            </a:r>
            <a:r>
              <a:rPr lang="es-PE" dirty="0" smtClean="0"/>
              <a:t> … del yo-yo”</a:t>
            </a:r>
          </a:p>
          <a:p>
            <a:r>
              <a:rPr lang="es-PE" dirty="0" smtClean="0"/>
              <a:t>“!TRES POR PRECIO DE UNO! .. Con tarjeta Oh”</a:t>
            </a:r>
          </a:p>
          <a:p>
            <a:r>
              <a:rPr lang="es-PE" dirty="0" smtClean="0"/>
              <a:t>“!TERREMOTO EN LIMA!. Según el horóscopo chino”</a:t>
            </a:r>
            <a:endParaRPr lang="es-ES" dirty="0"/>
          </a:p>
        </p:txBody>
      </p:sp>
    </p:spTree>
    <p:extLst>
      <p:ext uri="{BB962C8B-B14F-4D97-AF65-F5344CB8AC3E}">
        <p14:creationId xmlns:p14="http://schemas.microsoft.com/office/powerpoint/2010/main" val="3567401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US" dirty="0"/>
              <a:t> </a:t>
            </a:r>
            <a:r>
              <a:rPr lang="es-ES" dirty="0"/>
              <a:t/>
            </a:r>
            <a:br>
              <a:rPr lang="es-ES" dirty="0"/>
            </a:br>
            <a:r>
              <a:rPr lang="es-ES" dirty="0" smtClean="0"/>
              <a:t>3.  </a:t>
            </a:r>
            <a:r>
              <a:rPr lang="es-US" dirty="0" smtClean="0"/>
              <a:t>DE </a:t>
            </a:r>
            <a:r>
              <a:rPr lang="es-US" dirty="0"/>
              <a:t>COMPOSICIÓN</a:t>
            </a:r>
            <a:r>
              <a:rPr lang="es-ES" dirty="0"/>
              <a:t/>
            </a:r>
            <a:br>
              <a:rPr lang="es-ES" dirty="0"/>
            </a:br>
            <a:endParaRPr lang="es-ES" dirty="0"/>
          </a:p>
        </p:txBody>
      </p:sp>
      <p:sp>
        <p:nvSpPr>
          <p:cNvPr id="4" name="3 Marcador de texto"/>
          <p:cNvSpPr>
            <a:spLocks noGrp="1"/>
          </p:cNvSpPr>
          <p:nvPr>
            <p:ph type="body" sz="half" idx="2"/>
          </p:nvPr>
        </p:nvSpPr>
        <p:spPr/>
        <p:txBody>
          <a:bodyPr/>
          <a:lstStyle/>
          <a:p>
            <a:r>
              <a:rPr lang="es-US" dirty="0"/>
              <a:t>Las propiedades de las partes de un conjunto se le atribuyen a este. </a:t>
            </a:r>
            <a:r>
              <a:rPr lang="es-US" dirty="0" smtClean="0"/>
              <a:t> Es cuando las propiedades de una parte se la atribuimos al todo.</a:t>
            </a:r>
            <a:endParaRPr lang="es-ES" dirty="0"/>
          </a:p>
          <a:p>
            <a:endParaRPr lang="es-ES" dirty="0"/>
          </a:p>
        </p:txBody>
      </p:sp>
      <p:pic>
        <p:nvPicPr>
          <p:cNvPr id="10242" name="Picture 2" descr="http://objetos.unam.mx/logica/falacias/img/comic_2_3.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127" b="3127"/>
          <a:stretch>
            <a:fillRect/>
          </a:stretch>
        </p:blipFill>
        <p:spPr bwMode="auto">
          <a:xfrm>
            <a:off x="1763687" y="1124743"/>
            <a:ext cx="5760641"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039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a:t>
            </a:r>
            <a:r>
              <a:rPr lang="es-US" dirty="0"/>
              <a:t>DE COMPOSICIÓN</a:t>
            </a:r>
            <a:endParaRPr lang="es-ES" dirty="0"/>
          </a:p>
        </p:txBody>
      </p:sp>
      <p:sp>
        <p:nvSpPr>
          <p:cNvPr id="3" name="2 Marcador de contenido"/>
          <p:cNvSpPr>
            <a:spLocks noGrp="1"/>
          </p:cNvSpPr>
          <p:nvPr>
            <p:ph idx="1"/>
          </p:nvPr>
        </p:nvSpPr>
        <p:spPr/>
        <p:txBody>
          <a:bodyPr/>
          <a:lstStyle/>
          <a:p>
            <a:r>
              <a:rPr lang="es-PE" dirty="0" smtClean="0"/>
              <a:t>“Vi a un compañero copiando. En el ISUR te dejan copiar”</a:t>
            </a:r>
          </a:p>
          <a:p>
            <a:r>
              <a:rPr lang="es-PE" dirty="0" smtClean="0"/>
              <a:t>“Las flores son hermosas. Vas a hacer un hermoso ramo”</a:t>
            </a:r>
          </a:p>
          <a:p>
            <a:r>
              <a:rPr lang="es-PE" dirty="0" smtClean="0"/>
              <a:t>“La salsa de esta comida debe ser muy buena, ya que cada ingrediente es de calidad”</a:t>
            </a:r>
          </a:p>
          <a:p>
            <a:endParaRPr lang="es-ES" dirty="0"/>
          </a:p>
        </p:txBody>
      </p:sp>
    </p:spTree>
    <p:extLst>
      <p:ext uri="{BB962C8B-B14F-4D97-AF65-F5344CB8AC3E}">
        <p14:creationId xmlns:p14="http://schemas.microsoft.com/office/powerpoint/2010/main" val="646025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lgn="ctr"/>
            <a:r>
              <a:rPr lang="es-US" dirty="0" smtClean="0"/>
              <a:t>4. DE </a:t>
            </a:r>
            <a:r>
              <a:rPr lang="es-US" dirty="0"/>
              <a:t>DIVISIÓN</a:t>
            </a:r>
            <a:r>
              <a:rPr lang="es-ES" dirty="0"/>
              <a:t/>
            </a:r>
            <a:br>
              <a:rPr lang="es-ES" dirty="0"/>
            </a:br>
            <a:endParaRPr lang="es-ES" dirty="0"/>
          </a:p>
        </p:txBody>
      </p:sp>
      <p:sp>
        <p:nvSpPr>
          <p:cNvPr id="4" name="3 Marcador de texto"/>
          <p:cNvSpPr>
            <a:spLocks noGrp="1"/>
          </p:cNvSpPr>
          <p:nvPr>
            <p:ph type="body" sz="half" idx="2"/>
          </p:nvPr>
        </p:nvSpPr>
        <p:spPr>
          <a:xfrm>
            <a:off x="1547664" y="5157192"/>
            <a:ext cx="5976664" cy="1015008"/>
          </a:xfrm>
        </p:spPr>
        <p:txBody>
          <a:bodyPr>
            <a:normAutofit fontScale="92500"/>
          </a:bodyPr>
          <a:lstStyle/>
          <a:p>
            <a:r>
              <a:rPr lang="es-US" sz="1600" dirty="0"/>
              <a:t>Es a la inversa de la anterior, lo que se predica del conjunto no necesariamente debe predicarse de los individuos. También consiste en asumir que una propiedad de una cosa debe aplicarse a todas sus partes, o que una propiedad de un conjunto se aplica a todos sus elementos.</a:t>
            </a:r>
            <a:endParaRPr lang="es-ES" sz="1600" dirty="0"/>
          </a:p>
          <a:p>
            <a:endParaRPr lang="es-ES" dirty="0"/>
          </a:p>
        </p:txBody>
      </p:sp>
      <p:pic>
        <p:nvPicPr>
          <p:cNvPr id="11272" name="Picture 8" descr="https://todoelenguaje.files.wordpress.com/2008/03/376198977_portadapg.jpg?w=300&amp;h=199"/>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66" r="1466"/>
          <a:stretch>
            <a:fillRect/>
          </a:stretch>
        </p:blipFill>
        <p:spPr bwMode="auto">
          <a:xfrm>
            <a:off x="2195736" y="980728"/>
            <a:ext cx="4680520" cy="374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1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TIPOS DE FALACIAS</a:t>
            </a:r>
            <a:endParaRPr lang="es-ES" dirty="0"/>
          </a:p>
        </p:txBody>
      </p:sp>
      <p:sp>
        <p:nvSpPr>
          <p:cNvPr id="3" name="2 Marcador de contenido"/>
          <p:cNvSpPr>
            <a:spLocks noGrp="1"/>
          </p:cNvSpPr>
          <p:nvPr>
            <p:ph idx="1"/>
          </p:nvPr>
        </p:nvSpPr>
        <p:spPr/>
        <p:txBody>
          <a:bodyPr/>
          <a:lstStyle/>
          <a:p>
            <a:r>
              <a:rPr lang="es-PE" dirty="0" smtClean="0"/>
              <a:t>FALACIAS DE ATINGENCIA</a:t>
            </a:r>
          </a:p>
          <a:p>
            <a:endParaRPr lang="es-PE" dirty="0"/>
          </a:p>
          <a:p>
            <a:endParaRPr lang="es-PE" dirty="0" smtClean="0"/>
          </a:p>
          <a:p>
            <a:r>
              <a:rPr lang="es-PE" dirty="0" smtClean="0"/>
              <a:t>FALACIAS DE AMBIGÜEDAD </a:t>
            </a:r>
            <a:endParaRPr lang="es-ES" dirty="0"/>
          </a:p>
        </p:txBody>
      </p:sp>
    </p:spTree>
    <p:extLst>
      <p:ext uri="{BB962C8B-B14F-4D97-AF65-F5344CB8AC3E}">
        <p14:creationId xmlns:p14="http://schemas.microsoft.com/office/powerpoint/2010/main" val="320437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a:t>4. DE DIVISIÓN</a:t>
            </a:r>
            <a:endParaRPr lang="es-ES" dirty="0"/>
          </a:p>
        </p:txBody>
      </p:sp>
      <p:sp>
        <p:nvSpPr>
          <p:cNvPr id="3" name="2 Marcador de contenido"/>
          <p:cNvSpPr>
            <a:spLocks noGrp="1"/>
          </p:cNvSpPr>
          <p:nvPr>
            <p:ph idx="1"/>
          </p:nvPr>
        </p:nvSpPr>
        <p:spPr/>
        <p:txBody>
          <a:bodyPr/>
          <a:lstStyle/>
          <a:p>
            <a:r>
              <a:rPr lang="es-PE" dirty="0" smtClean="0"/>
              <a:t>Estudias en un Instituto para inteligentes. Luego, tú debes ser inteligente.</a:t>
            </a:r>
          </a:p>
          <a:p>
            <a:r>
              <a:rPr lang="es-PE" dirty="0" smtClean="0"/>
              <a:t>“Si la economía de Arequipa va bien, entonces mi economía debe estar bien”</a:t>
            </a:r>
          </a:p>
          <a:p>
            <a:r>
              <a:rPr lang="es-PE" dirty="0" smtClean="0"/>
              <a:t>“Me han dicho que en su familia todos son unos falsos. No quiero conocer a ese hipócrita”</a:t>
            </a:r>
            <a:endParaRPr lang="es-ES" dirty="0"/>
          </a:p>
        </p:txBody>
      </p:sp>
    </p:spTree>
    <p:extLst>
      <p:ext uri="{BB962C8B-B14F-4D97-AF65-F5344CB8AC3E}">
        <p14:creationId xmlns:p14="http://schemas.microsoft.com/office/powerpoint/2010/main" val="2377482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Hay necesidad de trabajar en nuestra falacias</a:t>
            </a:r>
            <a:endParaRPr lang="es-ES" dirty="0"/>
          </a:p>
        </p:txBody>
      </p:sp>
      <p:pic>
        <p:nvPicPr>
          <p:cNvPr id="12290" name="Picture 2" descr="http://4.bp.blogspot.com/-UaXOGaOiVws/TfOSvJsLqZI/AAAAAAAAAeQ/xSI2um7xM28/s1600/realidad.pn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111" b="3111"/>
          <a:stretch>
            <a:fillRect/>
          </a:stretch>
        </p:blipFill>
        <p:spPr bwMode="auto">
          <a:xfrm>
            <a:off x="1835696" y="404665"/>
            <a:ext cx="5400600" cy="439248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texto"/>
          <p:cNvSpPr>
            <a:spLocks noGrp="1"/>
          </p:cNvSpPr>
          <p:nvPr>
            <p:ph type="body" sz="half" idx="2"/>
          </p:nvPr>
        </p:nvSpPr>
        <p:spPr/>
        <p:txBody>
          <a:bodyPr/>
          <a:lstStyle/>
          <a:p>
            <a:endParaRPr lang="es-ES" dirty="0"/>
          </a:p>
        </p:txBody>
      </p:sp>
    </p:spTree>
    <p:extLst>
      <p:ext uri="{BB962C8B-B14F-4D97-AF65-F5344CB8AC3E}">
        <p14:creationId xmlns:p14="http://schemas.microsoft.com/office/powerpoint/2010/main" val="1106744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b="1" u="sng" dirty="0"/>
              <a:t>FALACIAS DE ATINGENCIA</a:t>
            </a:r>
            <a:endParaRPr lang="es-ES" u="sng" dirty="0"/>
          </a:p>
        </p:txBody>
      </p:sp>
      <p:sp>
        <p:nvSpPr>
          <p:cNvPr id="3" name="2 Marcador de contenido"/>
          <p:cNvSpPr>
            <a:spLocks noGrp="1"/>
          </p:cNvSpPr>
          <p:nvPr>
            <p:ph idx="1"/>
          </p:nvPr>
        </p:nvSpPr>
        <p:spPr/>
        <p:txBody>
          <a:bodyPr/>
          <a:lstStyle/>
          <a:p>
            <a:r>
              <a:rPr lang="es-US" dirty="0"/>
              <a:t>El rasgo común de estos razonamientos es que sus premisas carecen de atingencia lógica (correspondencia, coherencia, consecuencia, pertinencia) con respecto a la verdad o falsedad de las conclusiones que pretenden establecer</a:t>
            </a:r>
            <a:endParaRPr lang="es-ES" dirty="0"/>
          </a:p>
        </p:txBody>
      </p:sp>
    </p:spTree>
    <p:extLst>
      <p:ext uri="{BB962C8B-B14F-4D97-AF65-F5344CB8AC3E}">
        <p14:creationId xmlns:p14="http://schemas.microsoft.com/office/powerpoint/2010/main" val="2360166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356592"/>
          </a:xfrm>
        </p:spPr>
        <p:txBody>
          <a:bodyPr>
            <a:normAutofit fontScale="90000"/>
          </a:bodyPr>
          <a:lstStyle/>
          <a:p>
            <a:pPr algn="ctr"/>
            <a:r>
              <a:rPr lang="es-PE" dirty="0" smtClean="0"/>
              <a:t>1. APELACION A LA FUERZA</a:t>
            </a:r>
            <a:endParaRPr lang="es-ES" dirty="0"/>
          </a:p>
        </p:txBody>
      </p:sp>
      <p:sp>
        <p:nvSpPr>
          <p:cNvPr id="4" name="3 Marcador de texto"/>
          <p:cNvSpPr>
            <a:spLocks noGrp="1"/>
          </p:cNvSpPr>
          <p:nvPr>
            <p:ph type="body" sz="half" idx="2"/>
          </p:nvPr>
        </p:nvSpPr>
        <p:spPr>
          <a:xfrm>
            <a:off x="539552" y="5157192"/>
            <a:ext cx="7776864" cy="1015008"/>
          </a:xfrm>
        </p:spPr>
        <p:txBody>
          <a:bodyPr>
            <a:normAutofit fontScale="92500" lnSpcReduction="20000"/>
          </a:bodyPr>
          <a:lstStyle/>
          <a:p>
            <a:r>
              <a:rPr lang="es-ES" sz="1700" dirty="0"/>
              <a:t>Se le dice </a:t>
            </a:r>
            <a:r>
              <a:rPr lang="es-ES" sz="1700" dirty="0" smtClean="0"/>
              <a:t>a otro </a:t>
            </a:r>
            <a:r>
              <a:rPr lang="es-ES" sz="1700" dirty="0"/>
              <a:t>que habrá consecuencias desagradables si no está de acuerdo con el </a:t>
            </a:r>
            <a:r>
              <a:rPr lang="es-ES" sz="1700" dirty="0" smtClean="0"/>
              <a:t>proponente.</a:t>
            </a:r>
          </a:p>
          <a:p>
            <a:r>
              <a:rPr lang="es-US" sz="1700" dirty="0"/>
              <a:t>Es la falacia que se comete cuando se apela a la fuerza, o a la amenaza de fuerza para aceptar la aprobación de una conclusión, puede darse de manera sutil.</a:t>
            </a:r>
            <a:endParaRPr lang="es-ES" sz="1700" dirty="0"/>
          </a:p>
          <a:p>
            <a:endParaRPr lang="es-ES" dirty="0"/>
          </a:p>
        </p:txBody>
      </p:sp>
      <p:pic>
        <p:nvPicPr>
          <p:cNvPr id="6146" name="Picture 2" descr="http://falacias.escepticos.es/wp-content/uploads/2015/12/1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2315" r="2315"/>
          <a:stretch>
            <a:fillRect/>
          </a:stretch>
        </p:blipFill>
        <p:spPr bwMode="auto">
          <a:xfrm>
            <a:off x="1619672" y="612775"/>
            <a:ext cx="5904656" cy="37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067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1. APELACION </a:t>
            </a:r>
            <a:r>
              <a:rPr lang="es-PE" dirty="0"/>
              <a:t>A LA FUERZA</a:t>
            </a:r>
            <a:endParaRPr lang="es-ES" dirty="0"/>
          </a:p>
        </p:txBody>
      </p:sp>
      <p:sp>
        <p:nvSpPr>
          <p:cNvPr id="3" name="2 Marcador de contenido"/>
          <p:cNvSpPr>
            <a:spLocks noGrp="1"/>
          </p:cNvSpPr>
          <p:nvPr>
            <p:ph idx="1"/>
          </p:nvPr>
        </p:nvSpPr>
        <p:spPr/>
        <p:txBody>
          <a:bodyPr>
            <a:normAutofit fontScale="92500" lnSpcReduction="20000"/>
          </a:bodyPr>
          <a:lstStyle/>
          <a:p>
            <a:r>
              <a:rPr lang="es-US" dirty="0" smtClean="0"/>
              <a:t>"... </a:t>
            </a:r>
            <a:r>
              <a:rPr lang="es-US" dirty="0"/>
              <a:t>de cualquier modo, conozco tu dirección y número de teléfono. </a:t>
            </a:r>
            <a:endParaRPr lang="es-ES" dirty="0"/>
          </a:p>
          <a:p>
            <a:r>
              <a:rPr lang="es-US" dirty="0" smtClean="0"/>
              <a:t>“Respecto </a:t>
            </a:r>
            <a:r>
              <a:rPr lang="es-US" dirty="0"/>
              <a:t>a lo que me debes … ¿Te conté que tengo licencia para portar armas?"</a:t>
            </a:r>
            <a:endParaRPr lang="es-ES" dirty="0"/>
          </a:p>
          <a:p>
            <a:r>
              <a:rPr lang="es-ES" dirty="0" smtClean="0"/>
              <a:t>“Será </a:t>
            </a:r>
            <a:r>
              <a:rPr lang="es-ES" dirty="0"/>
              <a:t>mejor que estés de acuerdo con la nueva política de la compañía si deseas mantener tu </a:t>
            </a:r>
            <a:r>
              <a:rPr lang="es-ES" dirty="0" smtClean="0"/>
              <a:t>trabajo”</a:t>
            </a:r>
          </a:p>
          <a:p>
            <a:r>
              <a:rPr lang="es-ES" b="1" dirty="0"/>
              <a:t>Para rebatirla:</a:t>
            </a:r>
            <a:r>
              <a:rPr lang="es-ES" dirty="0"/>
              <a:t/>
            </a:r>
            <a:br>
              <a:rPr lang="es-ES" dirty="0"/>
            </a:br>
            <a:r>
              <a:rPr lang="es-ES" dirty="0"/>
              <a:t>Identifique la amenaza y la proposición, y deje claro que la amenaza no tiene relación con la verdad o falsedad de la proposición.</a:t>
            </a:r>
          </a:p>
        </p:txBody>
      </p:sp>
    </p:spTree>
    <p:extLst>
      <p:ext uri="{BB962C8B-B14F-4D97-AF65-F5344CB8AC3E}">
        <p14:creationId xmlns:p14="http://schemas.microsoft.com/office/powerpoint/2010/main" val="3615051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smtClean="0"/>
              <a:t>2. APELACIÓN A LA AUTORIDAD</a:t>
            </a:r>
            <a:endParaRPr lang="es-ES" dirty="0"/>
          </a:p>
        </p:txBody>
      </p:sp>
      <p:sp>
        <p:nvSpPr>
          <p:cNvPr id="4" name="3 Marcador de texto"/>
          <p:cNvSpPr>
            <a:spLocks noGrp="1"/>
          </p:cNvSpPr>
          <p:nvPr>
            <p:ph type="body" sz="half" idx="2"/>
          </p:nvPr>
        </p:nvSpPr>
        <p:spPr>
          <a:xfrm>
            <a:off x="683568" y="5367338"/>
            <a:ext cx="7776864" cy="1013990"/>
          </a:xfrm>
        </p:spPr>
        <p:txBody>
          <a:bodyPr>
            <a:normAutofit/>
          </a:bodyPr>
          <a:lstStyle/>
          <a:p>
            <a:r>
              <a:rPr lang="es-US" sz="1600" dirty="0"/>
              <a:t>Se recurre al respeto que se tiene a cierta autoridad para apoyar cierta conclusión. Se ensalza a la persona que respalda el argumento, la persona  puede o no ser experto en la materia pero al ser una figura pre eminente se lo da por válido.</a:t>
            </a:r>
            <a:endParaRPr lang="es-ES" sz="1600" dirty="0"/>
          </a:p>
          <a:p>
            <a:endParaRPr lang="es-ES" dirty="0"/>
          </a:p>
        </p:txBody>
      </p:sp>
      <p:pic>
        <p:nvPicPr>
          <p:cNvPr id="2050" name="Picture 2" descr="http://falacias.escepticos.es/wp-content/uploads/2015/12/16-1.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569" r="569"/>
          <a:stretch>
            <a:fillRect/>
          </a:stretch>
        </p:blipFill>
        <p:spPr bwMode="auto">
          <a:xfrm>
            <a:off x="1403648" y="620688"/>
            <a:ext cx="6192688"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57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rmAutofit fontScale="90000"/>
          </a:bodyPr>
          <a:lstStyle/>
          <a:p>
            <a:r>
              <a:rPr lang="es-PE" dirty="0"/>
              <a:t>2. APELACIÓN A LA AUTORIDAD</a:t>
            </a:r>
            <a:endParaRPr lang="es-ES" dirty="0"/>
          </a:p>
        </p:txBody>
      </p:sp>
      <p:sp>
        <p:nvSpPr>
          <p:cNvPr id="3" name="2 Marcador de contenido"/>
          <p:cNvSpPr>
            <a:spLocks noGrp="1"/>
          </p:cNvSpPr>
          <p:nvPr>
            <p:ph idx="1"/>
          </p:nvPr>
        </p:nvSpPr>
        <p:spPr>
          <a:xfrm>
            <a:off x="457200" y="1268760"/>
            <a:ext cx="8229600" cy="4857403"/>
          </a:xfrm>
        </p:spPr>
        <p:txBody>
          <a:bodyPr>
            <a:normAutofit fontScale="85000" lnSpcReduction="20000"/>
          </a:bodyPr>
          <a:lstStyle/>
          <a:p>
            <a:r>
              <a:rPr lang="es-US" sz="2800" dirty="0" smtClean="0"/>
              <a:t>“Estos </a:t>
            </a:r>
            <a:r>
              <a:rPr lang="es-US" sz="2800" dirty="0"/>
              <a:t>cereales son mejores, porque los anuncia la </a:t>
            </a:r>
            <a:r>
              <a:rPr lang="es-US" sz="2800" dirty="0" smtClean="0"/>
              <a:t>tele”</a:t>
            </a:r>
            <a:endParaRPr lang="es-ES" sz="2800" dirty="0"/>
          </a:p>
          <a:p>
            <a:r>
              <a:rPr lang="es-US" sz="2800" dirty="0" smtClean="0"/>
              <a:t>“Yo </a:t>
            </a:r>
            <a:r>
              <a:rPr lang="es-US" sz="2800" dirty="0"/>
              <a:t>estoy de acuerdo con la pena de muerte porque </a:t>
            </a:r>
            <a:r>
              <a:rPr lang="es-US" sz="2800" dirty="0" smtClean="0"/>
              <a:t>Alan García </a:t>
            </a:r>
            <a:r>
              <a:rPr lang="es-US" sz="2800" dirty="0"/>
              <a:t>así lo </a:t>
            </a:r>
            <a:r>
              <a:rPr lang="es-US" sz="2800" dirty="0" smtClean="0"/>
              <a:t>afirma”</a:t>
            </a:r>
            <a:endParaRPr lang="es-ES" sz="2800" dirty="0"/>
          </a:p>
          <a:p>
            <a:r>
              <a:rPr lang="es-ES" sz="2800" dirty="0"/>
              <a:t>Una variación de este falso recurso a la autoridad es la cita “de oídas”, en la que se apela a una segunda o tercera fuente de la autoridad</a:t>
            </a:r>
            <a:r>
              <a:rPr lang="es-ES" sz="2800" dirty="0" smtClean="0"/>
              <a:t>. </a:t>
            </a:r>
            <a:r>
              <a:rPr lang="es-ES" sz="2800" dirty="0" err="1" smtClean="0"/>
              <a:t>Ej</a:t>
            </a:r>
            <a:r>
              <a:rPr lang="es-ES" sz="2800" dirty="0" smtClean="0"/>
              <a:t>: “Un amigo me dijo que escuchó en la radio que Canadá le va a declarar la guerra a Bolivia”</a:t>
            </a:r>
          </a:p>
          <a:p>
            <a:r>
              <a:rPr lang="es-ES" sz="2800" b="1" dirty="0"/>
              <a:t>Para rebatirla:</a:t>
            </a:r>
            <a:r>
              <a:rPr lang="es-ES" sz="2800" dirty="0"/>
              <a:t/>
            </a:r>
            <a:br>
              <a:rPr lang="es-ES" sz="2800" dirty="0"/>
            </a:br>
            <a:r>
              <a:rPr lang="es-ES" sz="2800" dirty="0"/>
              <a:t>Demuestre que o</a:t>
            </a:r>
            <a:br>
              <a:rPr lang="es-ES" sz="2800" dirty="0"/>
            </a:br>
            <a:r>
              <a:rPr lang="es-ES" sz="2800" dirty="0"/>
              <a:t>-la persona citada no es una autoridad en el campo o</a:t>
            </a:r>
            <a:br>
              <a:rPr lang="es-ES" sz="2800" dirty="0"/>
            </a:br>
            <a:r>
              <a:rPr lang="es-ES" sz="2800" dirty="0"/>
              <a:t>-hay desacuerdo entre las autoridades sobre el asunto en cuestión</a:t>
            </a:r>
          </a:p>
        </p:txBody>
      </p:sp>
    </p:spTree>
    <p:extLst>
      <p:ext uri="{BB962C8B-B14F-4D97-AF65-F5344CB8AC3E}">
        <p14:creationId xmlns:p14="http://schemas.microsoft.com/office/powerpoint/2010/main" val="119974739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í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TotalTime>
  <Words>2061</Words>
  <Application>Microsoft Office PowerPoint</Application>
  <PresentationFormat>Presentación en pantalla (4:3)</PresentationFormat>
  <Paragraphs>135</Paragraphs>
  <Slides>41</Slides>
  <Notes>0</Notes>
  <HiddenSlides>0</HiddenSlides>
  <MMClips>0</MMClips>
  <ScaleCrop>false</ScaleCrop>
  <HeadingPairs>
    <vt:vector size="4" baseType="variant">
      <vt:variant>
        <vt:lpstr>Tema</vt:lpstr>
      </vt:variant>
      <vt:variant>
        <vt:i4>2</vt:i4>
      </vt:variant>
      <vt:variant>
        <vt:lpstr>Títulos de diapositiva</vt:lpstr>
      </vt:variant>
      <vt:variant>
        <vt:i4>41</vt:i4>
      </vt:variant>
    </vt:vector>
  </HeadingPairs>
  <TitlesOfParts>
    <vt:vector size="43" baseType="lpstr">
      <vt:lpstr>Tema de Office</vt:lpstr>
      <vt:lpstr>Brío</vt:lpstr>
      <vt:lpstr>FALACIAS </vt:lpstr>
      <vt:lpstr>Presentación de PowerPoint</vt:lpstr>
      <vt:lpstr>Presentación de PowerPoint</vt:lpstr>
      <vt:lpstr>TIPOS DE FALACIAS</vt:lpstr>
      <vt:lpstr>FALACIAS DE ATINGENCIA</vt:lpstr>
      <vt:lpstr>1. APELACION A LA FUERZA</vt:lpstr>
      <vt:lpstr>1. APELACION A LA FUERZA</vt:lpstr>
      <vt:lpstr>2. APELACIÓN A LA AUTORIDAD</vt:lpstr>
      <vt:lpstr>2. APELACIÓN A LA AUTORIDAD</vt:lpstr>
      <vt:lpstr>3. ARGUMENTO CONTRA EL HOMBRE</vt:lpstr>
      <vt:lpstr>3. ARGUMENTO CONTRA EL HOMBRE</vt:lpstr>
      <vt:lpstr>3. ARGUMENTO CONTRA EL HOMBRE</vt:lpstr>
      <vt:lpstr>3. ARGUMENTO CONTRA EL HOMBRE</vt:lpstr>
      <vt:lpstr>4. ARGUMENTO A LA MISERICORDIA</vt:lpstr>
      <vt:lpstr>4. ARGUMENTO A LA MISERICORDIA</vt:lpstr>
      <vt:lpstr>5. ARGUMENTO AD POPULUM (EMOCION POPULAR) </vt:lpstr>
      <vt:lpstr>5. ARGUMENTO AD POPULUM (EMOCION POPULAR)</vt:lpstr>
      <vt:lpstr>6. ARGUMENTO DE IGNORANCIA </vt:lpstr>
      <vt:lpstr>6. ARGUMENTO DE IGNORANCIA</vt:lpstr>
      <vt:lpstr>7. CUESTION COMPLEJA </vt:lpstr>
      <vt:lpstr>7. CUESTION COMPLEJA</vt:lpstr>
      <vt:lpstr>8. GENERALIZACIÓN </vt:lpstr>
      <vt:lpstr>8. GENERALIZACIÓN </vt:lpstr>
      <vt:lpstr>9. ILUSIÓN DE LA EXPERIENCIA </vt:lpstr>
      <vt:lpstr>9. ILUSIÓN DE LA EXPERIENCIA</vt:lpstr>
      <vt:lpstr>10. CAUSA FALSA </vt:lpstr>
      <vt:lpstr>10. CAUSA FALSA </vt:lpstr>
      <vt:lpstr>11. FALACIA DEL “TÚ TAMBIEN”</vt:lpstr>
      <vt:lpstr>11. FALACIA DEL “TÚ TAMBIEN”</vt:lpstr>
      <vt:lpstr>12.  CÍRCULO VICIOSO </vt:lpstr>
      <vt:lpstr>12.  CÍRCULO VICIOSO</vt:lpstr>
      <vt:lpstr>FALACIAS DE AMBIGÜEDAD</vt:lpstr>
      <vt:lpstr>1.  DE TÉRMINOS EQUÍVOCOS </vt:lpstr>
      <vt:lpstr>1.  DE TÉRMINOS EQUÍVOCOS</vt:lpstr>
      <vt:lpstr>2. ACENTO O ÉNFASIS</vt:lpstr>
      <vt:lpstr>2. ACENTO O ÉNFASIS</vt:lpstr>
      <vt:lpstr>  3.  DE COMPOSICIÓN </vt:lpstr>
      <vt:lpstr>3.  DE COMPOSICIÓN</vt:lpstr>
      <vt:lpstr>4. DE DIVISIÓN </vt:lpstr>
      <vt:lpstr>4. DE DIVISIÓN</vt:lpstr>
      <vt:lpstr>Hay necesidad de trabajar en nuestra falacias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Narvaez Tossi</dc:creator>
  <cp:lastModifiedBy>Ricardo Narvaez Tossi</cp:lastModifiedBy>
  <cp:revision>37</cp:revision>
  <dcterms:created xsi:type="dcterms:W3CDTF">2016-07-21T13:37:33Z</dcterms:created>
  <dcterms:modified xsi:type="dcterms:W3CDTF">2016-07-22T03:02:52Z</dcterms:modified>
</cp:coreProperties>
</file>