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25/05/2011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Sesión 11 y 12</a:t>
            </a:r>
            <a:br>
              <a:rPr lang="es-PE" dirty="0" smtClean="0"/>
            </a:br>
            <a:r>
              <a:rPr lang="es-ES" b="1" dirty="0" smtClean="0"/>
              <a:t>Diagrama de actividades(II)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3</a:t>
            </a:r>
          </a:p>
          <a:p>
            <a:r>
              <a:rPr lang="es-ES" b="1" dirty="0" smtClean="0"/>
              <a:t>Modelado del comportamiento dinámico del sistema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Señales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36" y="1458714"/>
            <a:ext cx="8175568" cy="218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792467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Particiones (o </a:t>
            </a:r>
            <a:r>
              <a:rPr lang="es-ES" dirty="0" err="1" smtClean="0"/>
              <a:t>swimlanes</a:t>
            </a:r>
            <a:r>
              <a:rPr lang="es-ES" dirty="0" smtClean="0"/>
              <a:t>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Las actividades pueden involucrar a </a:t>
            </a:r>
            <a:r>
              <a:rPr lang="es-ES" dirty="0" smtClean="0"/>
              <a:t>participantes </a:t>
            </a:r>
            <a:r>
              <a:rPr lang="es-ES" dirty="0" smtClean="0"/>
              <a:t>diferentes, como diferentes grupos o funciones en una organización o </a:t>
            </a:r>
            <a:r>
              <a:rPr lang="es-ES" dirty="0" smtClean="0"/>
              <a:t>sistema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particiones </a:t>
            </a:r>
            <a:r>
              <a:rPr lang="es-ES" dirty="0" smtClean="0"/>
              <a:t>se utilizan </a:t>
            </a:r>
            <a:r>
              <a:rPr lang="es-ES" dirty="0" smtClean="0"/>
              <a:t>para mostrar </a:t>
            </a:r>
            <a:r>
              <a:rPr lang="es-ES" dirty="0" smtClean="0"/>
              <a:t>que </a:t>
            </a:r>
            <a:r>
              <a:rPr lang="es-ES" dirty="0" smtClean="0"/>
              <a:t>participante es responsable de </a:t>
            </a:r>
            <a:r>
              <a:rPr lang="es-ES" dirty="0" smtClean="0"/>
              <a:t>que acciones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particiones </a:t>
            </a:r>
            <a:r>
              <a:rPr lang="es-ES" dirty="0" smtClean="0"/>
              <a:t>dividen </a:t>
            </a:r>
            <a:r>
              <a:rPr lang="es-ES" dirty="0" smtClean="0"/>
              <a:t>el diagrama en columnas o filas (dependiendo de la orientación de su diagrama de actividades) y </a:t>
            </a:r>
            <a:r>
              <a:rPr lang="es-ES" dirty="0" smtClean="0"/>
              <a:t>contienen acciones </a:t>
            </a:r>
            <a:r>
              <a:rPr lang="es-ES" dirty="0" smtClean="0"/>
              <a:t>que se llevan a cabo por un grupo </a:t>
            </a:r>
            <a:r>
              <a:rPr lang="es-ES" dirty="0" smtClean="0"/>
              <a:t>responsable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columnas o filas se refieren a veces como </a:t>
            </a:r>
            <a:r>
              <a:rPr lang="es-ES" dirty="0" err="1" smtClean="0"/>
              <a:t>swimlanes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Particiones (o </a:t>
            </a:r>
            <a:r>
              <a:rPr lang="es-ES" dirty="0" err="1" smtClean="0"/>
              <a:t>swimlanes</a:t>
            </a:r>
            <a:r>
              <a:rPr lang="es-ES" dirty="0" smtClean="0"/>
              <a:t>)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03297"/>
            <a:ext cx="7128792" cy="565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Nodos de Control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nodos de control de un diagrama de actividad son</a:t>
            </a:r>
          </a:p>
          <a:p>
            <a:pPr lvl="1"/>
            <a:r>
              <a:rPr lang="es-ES" dirty="0" smtClean="0"/>
              <a:t>Nodo inicial</a:t>
            </a:r>
          </a:p>
          <a:p>
            <a:pPr lvl="1"/>
            <a:r>
              <a:rPr lang="es-ES" dirty="0" smtClean="0"/>
              <a:t>Nodo final</a:t>
            </a:r>
          </a:p>
          <a:p>
            <a:pPr lvl="1"/>
            <a:r>
              <a:rPr lang="es-ES" dirty="0" smtClean="0"/>
              <a:t>Decisión</a:t>
            </a:r>
          </a:p>
          <a:p>
            <a:pPr lvl="1"/>
            <a:r>
              <a:rPr lang="es-ES" dirty="0" smtClean="0"/>
              <a:t>Unión</a:t>
            </a:r>
          </a:p>
          <a:p>
            <a:pPr lvl="1"/>
            <a:r>
              <a:rPr lang="es-ES" dirty="0" smtClean="0"/>
              <a:t>División y Sincronización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Nodos Inicio y Terminación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nodo Inicial, </a:t>
            </a:r>
            <a:r>
              <a:rPr lang="es-MX" dirty="0" smtClean="0"/>
              <a:t>es el punto de partida para el flujo de una actividad</a:t>
            </a:r>
          </a:p>
          <a:p>
            <a:pPr lvl="1"/>
            <a:r>
              <a:rPr lang="es-MX" dirty="0" smtClean="0"/>
              <a:t>Puede haber un nodo por diagrama</a:t>
            </a:r>
          </a:p>
          <a:p>
            <a:r>
              <a:rPr lang="es-PE" dirty="0" smtClean="0"/>
              <a:t>El nodo final, </a:t>
            </a:r>
            <a:r>
              <a:rPr lang="es-ES" dirty="0" smtClean="0"/>
              <a:t>hace que el flujo definido termine, es decir, todas las acciones y los flujos dentro de esa actividad se cerrarán</a:t>
            </a:r>
          </a:p>
          <a:p>
            <a:pPr lvl="1"/>
            <a:r>
              <a:rPr lang="es-ES" dirty="0" smtClean="0"/>
              <a:t>Puede haber muchos nodos finales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373216"/>
            <a:ext cx="5609527" cy="9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Flujos Paralelos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Se puede representar actividades paralelas utilizando divisiones(Forks)  y uniones(</a:t>
            </a:r>
            <a:r>
              <a:rPr lang="es-PE" dirty="0" err="1" smtClean="0"/>
              <a:t>Joins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Luego de la división(</a:t>
            </a:r>
            <a:r>
              <a:rPr lang="es-PE" dirty="0" err="1" smtClean="0"/>
              <a:t>fork</a:t>
            </a:r>
            <a:r>
              <a:rPr lang="es-PE" dirty="0" smtClean="0"/>
              <a:t>) el flujo se divide en dos o más flujos paralelos</a:t>
            </a:r>
          </a:p>
          <a:p>
            <a:pPr lvl="1"/>
            <a:r>
              <a:rPr lang="es-PE" dirty="0" smtClean="0"/>
              <a:t>La unión(</a:t>
            </a:r>
            <a:r>
              <a:rPr lang="es-PE" dirty="0" err="1" smtClean="0"/>
              <a:t>join</a:t>
            </a:r>
            <a:r>
              <a:rPr lang="es-PE" dirty="0" smtClean="0"/>
              <a:t>) </a:t>
            </a:r>
            <a:r>
              <a:rPr lang="es-ES" dirty="0" smtClean="0"/>
              <a:t>significa que todas las acciones entrantes deben finalizar antes de que el flujo pueda continuar</a:t>
            </a:r>
          </a:p>
          <a:p>
            <a:pPr lvl="1"/>
            <a:r>
              <a:rPr lang="es-ES" dirty="0" smtClean="0"/>
              <a:t>Divisiones y uniones parecen idénticos, ambos son dibujados como barras gruesas pero se pueden diferenciar</a:t>
            </a:r>
          </a:p>
          <a:p>
            <a:pPr lvl="2"/>
            <a:r>
              <a:rPr lang="es-ES" dirty="0" smtClean="0"/>
              <a:t>Divisiones, tienen múltiples flujos de salida</a:t>
            </a:r>
          </a:p>
          <a:p>
            <a:pPr lvl="2"/>
            <a:r>
              <a:rPr lang="es-ES" dirty="0" smtClean="0"/>
              <a:t>Uniones ,tienen varios flujos de entrada</a:t>
            </a:r>
          </a:p>
          <a:p>
            <a:pPr lvl="1"/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Flujos Paralelos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9068" y="1700808"/>
            <a:ext cx="4975183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Flujos Paralelos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las acciones ocurren en paralelo, no necesariamente significa que terminarán al mismo tiempo</a:t>
            </a:r>
          </a:p>
          <a:p>
            <a:pPr lvl="1"/>
            <a:r>
              <a:rPr lang="es-ES" dirty="0" smtClean="0"/>
              <a:t>De hecho, una tarea terminará muy probablemente antes que la otra</a:t>
            </a:r>
          </a:p>
          <a:p>
            <a:pPr lvl="1"/>
            <a:r>
              <a:rPr lang="es-ES" dirty="0" smtClean="0"/>
              <a:t>La unión impide al flujo continuar hasta que todos los flujos entrantes se completen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Flujos Paralelos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352" y="1205585"/>
            <a:ext cx="7045040" cy="56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 acción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smtClean="0"/>
              <a:t>Es un estado cuyo propósito es ejecutar una acción de entrada, después de la cual realiza una transición de finalización hacia otro estado</a:t>
            </a:r>
          </a:p>
          <a:p>
            <a:r>
              <a:rPr lang="es-PE" dirty="0" smtClean="0"/>
              <a:t>El estado es atómico</a:t>
            </a:r>
          </a:p>
          <a:p>
            <a:pPr lvl="1"/>
            <a:r>
              <a:rPr lang="es-PE" dirty="0" smtClean="0"/>
              <a:t>No puede ser terminado por un evento externo</a:t>
            </a:r>
          </a:p>
          <a:p>
            <a:pPr lvl="1"/>
            <a:r>
              <a:rPr lang="es-PE" dirty="0" smtClean="0"/>
              <a:t>No tiene acciones, ni transiciones internas</a:t>
            </a:r>
          </a:p>
          <a:p>
            <a:pPr lvl="1"/>
            <a:r>
              <a:rPr lang="es-PE" dirty="0" smtClean="0"/>
              <a:t>Conceptualmente se hace al instante, aunque en la práctica demore algún tiempo</a:t>
            </a:r>
          </a:p>
          <a:p>
            <a:pPr lvl="1"/>
            <a:r>
              <a:rPr lang="es-PE" dirty="0" smtClean="0"/>
              <a:t>Puede tener múltiples transiciones de salida con estados de guarda, pero por lo general lleva sólo una</a:t>
            </a:r>
          </a:p>
          <a:p>
            <a:r>
              <a:rPr lang="es-PE" dirty="0" smtClean="0"/>
              <a:t>No tiene una representación especial; se representa como un estado ordinario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Señales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 smtClean="0"/>
              <a:t>Las </a:t>
            </a:r>
            <a:r>
              <a:rPr lang="es-ES" dirty="0" smtClean="0"/>
              <a:t>señales representan las interacciones con los participantes externos</a:t>
            </a:r>
          </a:p>
          <a:p>
            <a:r>
              <a:rPr lang="es-ES" dirty="0" smtClean="0"/>
              <a:t>Las señales son mensajes que pueden ser enviados o recibidos</a:t>
            </a:r>
          </a:p>
          <a:p>
            <a:r>
              <a:rPr lang="es-ES" dirty="0" smtClean="0"/>
              <a:t>Recibir la señal tiene el efecto de despertar una acción en el diagrama de actividad</a:t>
            </a:r>
          </a:p>
          <a:p>
            <a:pPr lvl="1"/>
            <a:r>
              <a:rPr lang="es-ES" dirty="0" smtClean="0"/>
              <a:t>El receptor de la señal sabe cómo reaccionar a la señal y espera que la señal llegará en algún momento, pero no sabe exactamente cuándo</a:t>
            </a:r>
          </a:p>
          <a:p>
            <a:r>
              <a:rPr lang="es-ES" dirty="0" smtClean="0"/>
              <a:t>Enviar señales, las envía a un interlocutor externo</a:t>
            </a:r>
          </a:p>
          <a:p>
            <a:pPr lvl="1"/>
            <a:r>
              <a:rPr lang="es-ES" dirty="0" smtClean="0"/>
              <a:t>Las señales se envían de forma asincrónica, es decir, la actividad no espera a la respuesta, se mueve inmediatamente a la siguiente acción después de que la señal se envía</a:t>
            </a: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496</Words>
  <Application>Microsoft Office PowerPoint</Application>
  <PresentationFormat>Presentación en pantalla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Sesión 11 y 12 Diagrama de actividades(II)</vt:lpstr>
      <vt:lpstr>Nodos de Control</vt:lpstr>
      <vt:lpstr>Nodos Inicio y Terminación</vt:lpstr>
      <vt:lpstr>Flujos Paralelos</vt:lpstr>
      <vt:lpstr>Flujos Paralelos</vt:lpstr>
      <vt:lpstr>Flujos Paralelos</vt:lpstr>
      <vt:lpstr>Flujos Paralelos</vt:lpstr>
      <vt:lpstr>Estado de acción</vt:lpstr>
      <vt:lpstr>Señales</vt:lpstr>
      <vt:lpstr>Señales</vt:lpstr>
      <vt:lpstr>Particiones (o swimlanes)</vt:lpstr>
      <vt:lpstr>Particiones (o swimlanes)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484</cp:revision>
  <dcterms:created xsi:type="dcterms:W3CDTF">2011-04-08T06:32:16Z</dcterms:created>
  <dcterms:modified xsi:type="dcterms:W3CDTF">2011-05-25T14:30:03Z</dcterms:modified>
</cp:coreProperties>
</file>