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0E90-8995-4BF8-9047-326C72BA6F9C}" type="datetimeFigureOut">
              <a:rPr lang="es-PE" smtClean="0"/>
              <a:pPr/>
              <a:t>01/04/2011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3C91-D53A-419B-B627-243D89ADCBC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Sesión 2</a:t>
            </a:r>
            <a:br>
              <a:rPr lang="es-PE" dirty="0" smtClean="0"/>
            </a:br>
            <a:r>
              <a:rPr lang="es-PE" dirty="0" smtClean="0"/>
              <a:t>Tecnología Orientada a Objetos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Unidad 1</a:t>
            </a:r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53004"/>
            <a:ext cx="5076056" cy="354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Mensajes y Polimorfismo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Los objetos interactúan unos con otros, enviándose mensajes pidiendo a los objetos llevar a cabo sus métodos </a:t>
            </a:r>
          </a:p>
          <a:p>
            <a:r>
              <a:rPr lang="es-ES" dirty="0" smtClean="0"/>
              <a:t>Un </a:t>
            </a:r>
            <a:r>
              <a:rPr lang="es-ES" b="1" dirty="0" smtClean="0"/>
              <a:t>mensaje</a:t>
            </a:r>
            <a:r>
              <a:rPr lang="es-ES" dirty="0" smtClean="0"/>
              <a:t> es el nombre de un objeto seguido del nombre de un método que el objeto sabe ejecutar</a:t>
            </a:r>
          </a:p>
          <a:p>
            <a:r>
              <a:rPr lang="es-ES" dirty="0" smtClean="0"/>
              <a:t> Si un método requiere cualquier información adicional con el fin de conocer con exactitud qué hacer, el mensaje incluye esa información como una colección de elementos de datos llamados </a:t>
            </a:r>
            <a:r>
              <a:rPr lang="es-ES" b="1" dirty="0" smtClean="0"/>
              <a:t>parámetros</a:t>
            </a:r>
          </a:p>
          <a:p>
            <a:r>
              <a:rPr lang="es-ES" dirty="0" smtClean="0"/>
              <a:t>El objeto que inicia un mensaje se llama el </a:t>
            </a:r>
            <a:r>
              <a:rPr lang="es-ES" b="1" dirty="0" smtClean="0"/>
              <a:t>remitente</a:t>
            </a:r>
            <a:r>
              <a:rPr lang="es-ES" dirty="0" smtClean="0"/>
              <a:t>, y el objeto que recibe el mensaje se llama el </a:t>
            </a:r>
            <a:r>
              <a:rPr lang="es-ES" b="1" dirty="0" smtClean="0"/>
              <a:t>receptor</a:t>
            </a:r>
            <a:r>
              <a:rPr lang="es-ES" dirty="0" smtClean="0"/>
              <a:t>.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Mensajes y Polimorfismo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que un mensaje tenga sentido, el remitente y el receptor deben ponerse de acuerdo sobre el formato del mensaje. Este formato se establece en </a:t>
            </a:r>
            <a:r>
              <a:rPr lang="es-ES" b="1" dirty="0" smtClean="0"/>
              <a:t>la firma del mensaje</a:t>
            </a:r>
            <a:r>
              <a:rPr lang="es-ES" dirty="0" smtClean="0"/>
              <a:t> que especifica el nombre del método a ejecutar y los parámetros que se incluirán.</a:t>
            </a:r>
          </a:p>
          <a:p>
            <a:r>
              <a:rPr lang="es-ES" dirty="0" smtClean="0"/>
              <a:t>La capacidad de que diferentes objetos puedan responder al mismo mensaje, de diferentes maneras se llama </a:t>
            </a:r>
            <a:r>
              <a:rPr lang="es-ES" b="1" dirty="0" smtClean="0"/>
              <a:t>polimorfismo</a:t>
            </a:r>
          </a:p>
          <a:p>
            <a:endParaRPr lang="es-PE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849" y="2090738"/>
            <a:ext cx="4770655" cy="28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Una </a:t>
            </a:r>
            <a:r>
              <a:rPr lang="es-MX" b="1" dirty="0" smtClean="0"/>
              <a:t>clase</a:t>
            </a:r>
            <a:r>
              <a:rPr lang="es-MX" dirty="0" smtClean="0"/>
              <a:t> es una plantilla de software que define los métodos y las variables que se incluirán en un determinado tipo de objeto</a:t>
            </a:r>
          </a:p>
          <a:p>
            <a:pPr lvl="1"/>
            <a:r>
              <a:rPr lang="es-MX" dirty="0" smtClean="0"/>
              <a:t>Los métodos y las variables que componen el objeto se definen una sola vez, en la definición de la clase</a:t>
            </a:r>
          </a:p>
          <a:p>
            <a:pPr lvl="1"/>
            <a:r>
              <a:rPr lang="es-MX" dirty="0" smtClean="0"/>
              <a:t> Los objetos que pertenecen a una clase, llamados </a:t>
            </a:r>
            <a:r>
              <a:rPr lang="es-MX" b="1" dirty="0" smtClean="0"/>
              <a:t>instancias </a:t>
            </a:r>
            <a:r>
              <a:rPr lang="es-MX" dirty="0" smtClean="0"/>
              <a:t>de esa la clase, contienen sus propios valores particulares para las variables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El conjunto de mensajes que un objeto se compromete a responder se llama </a:t>
            </a:r>
            <a:r>
              <a:rPr lang="es-ES" b="1" dirty="0" smtClean="0"/>
              <a:t>interfaz del mensaje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 interfaz se especifica como una colección de firmas de mensajes, cada uno de los cuales define el nombre y los parámetros para un mensaje concreto. </a:t>
            </a:r>
          </a:p>
          <a:p>
            <a:r>
              <a:rPr lang="es-ES" dirty="0" smtClean="0"/>
              <a:t>El único requisito de diseño es que una clase proporcione un método para implementar cada mensaje especificado en su interfaz.</a:t>
            </a:r>
          </a:p>
          <a:p>
            <a:r>
              <a:rPr lang="es-ES" dirty="0" smtClean="0"/>
              <a:t>Los detalles internos de la clase están totalmente ocultos detrás de esta interfaz y puede incluir cualquier número de variables, así como métodos  "invisibles" que son utilizados sólo por el objeto en sí.</a:t>
            </a:r>
            <a:endParaRPr lang="es-P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84784"/>
            <a:ext cx="4283968" cy="473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resumen</a:t>
            </a:r>
          </a:p>
          <a:p>
            <a:pPr lvl="1"/>
            <a:r>
              <a:rPr lang="es-ES" dirty="0" smtClean="0"/>
              <a:t>Un </a:t>
            </a:r>
            <a:r>
              <a:rPr lang="es-ES" b="1" dirty="0" smtClean="0"/>
              <a:t>objeto</a:t>
            </a:r>
            <a:r>
              <a:rPr lang="es-ES" dirty="0" smtClean="0"/>
              <a:t> es </a:t>
            </a:r>
            <a:r>
              <a:rPr lang="es-ES" dirty="0" smtClean="0"/>
              <a:t>una </a:t>
            </a:r>
            <a:r>
              <a:rPr lang="es-ES" b="1" dirty="0" smtClean="0"/>
              <a:t>instancia</a:t>
            </a:r>
            <a:r>
              <a:rPr lang="es-ES" dirty="0" smtClean="0"/>
              <a:t> de una </a:t>
            </a:r>
            <a:r>
              <a:rPr lang="es-ES" b="1" dirty="0" smtClean="0"/>
              <a:t>clase</a:t>
            </a:r>
            <a:r>
              <a:rPr lang="es-ES" dirty="0" smtClean="0"/>
              <a:t> determinada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Los </a:t>
            </a:r>
            <a:r>
              <a:rPr lang="es-ES" b="1" dirty="0" smtClean="0"/>
              <a:t>métodos</a:t>
            </a:r>
            <a:r>
              <a:rPr lang="es-ES" dirty="0" smtClean="0"/>
              <a:t> y las </a:t>
            </a:r>
            <a:r>
              <a:rPr lang="es-ES" b="1" dirty="0" smtClean="0"/>
              <a:t>variables(Atributos)</a:t>
            </a:r>
            <a:r>
              <a:rPr lang="es-ES" dirty="0" smtClean="0"/>
              <a:t> </a:t>
            </a:r>
            <a:r>
              <a:rPr lang="es-ES" dirty="0" smtClean="0"/>
              <a:t>se definen en la </a:t>
            </a:r>
            <a:r>
              <a:rPr lang="es-ES" b="1" dirty="0" smtClean="0"/>
              <a:t>clase</a:t>
            </a:r>
            <a:r>
              <a:rPr lang="es-ES" dirty="0" smtClean="0"/>
              <a:t>, y sus valores se almacenan en la </a:t>
            </a:r>
            <a:r>
              <a:rPr lang="es-ES" b="1" dirty="0" smtClean="0"/>
              <a:t>instancia</a:t>
            </a:r>
            <a:endParaRPr lang="es-PE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Herencia.-</a:t>
            </a:r>
            <a:r>
              <a:rPr lang="es-PE" dirty="0" smtClean="0"/>
              <a:t> Definición de una clase a partir de la definición de otra clase.</a:t>
            </a:r>
          </a:p>
          <a:p>
            <a:pPr lvl="1"/>
            <a:r>
              <a:rPr lang="es-PE" b="1" dirty="0" smtClean="0"/>
              <a:t>Subclases</a:t>
            </a:r>
            <a:r>
              <a:rPr lang="es-PE" dirty="0" smtClean="0"/>
              <a:t>.- clases heredan de una clase</a:t>
            </a:r>
          </a:p>
          <a:p>
            <a:pPr lvl="1"/>
            <a:r>
              <a:rPr lang="es-PE" b="1" dirty="0" smtClean="0"/>
              <a:t>Superclase.- </a:t>
            </a:r>
            <a:r>
              <a:rPr lang="es-PE" dirty="0" smtClean="0"/>
              <a:t>clase que hereda a otras clases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996952"/>
            <a:ext cx="4752528" cy="264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Además de los métodos y las variables que heredan, las </a:t>
            </a:r>
            <a:r>
              <a:rPr lang="es-ES" b="1" dirty="0" smtClean="0"/>
              <a:t>subclases</a:t>
            </a:r>
            <a:r>
              <a:rPr lang="es-ES" dirty="0" smtClean="0"/>
              <a:t> pueden definir sus propios métodos y variables. </a:t>
            </a:r>
            <a:endParaRPr lang="es-ES" dirty="0" smtClean="0"/>
          </a:p>
          <a:p>
            <a:r>
              <a:rPr lang="es-ES" dirty="0" smtClean="0"/>
              <a:t>También pueden </a:t>
            </a:r>
            <a:r>
              <a:rPr lang="es-ES" dirty="0" smtClean="0"/>
              <a:t>redefinir cualquiera de los métodos heredados, una técnica conocida como de </a:t>
            </a:r>
            <a:r>
              <a:rPr lang="es-ES" b="1" dirty="0" err="1" smtClean="0"/>
              <a:t>overriding</a:t>
            </a:r>
            <a:r>
              <a:rPr lang="es-ES" b="1" dirty="0" smtClean="0"/>
              <a:t> (sobrescribir)</a:t>
            </a:r>
            <a:r>
              <a:rPr lang="es-ES" dirty="0" smtClean="0"/>
              <a:t>.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32856"/>
            <a:ext cx="4258739" cy="31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que las clases </a:t>
            </a:r>
            <a:r>
              <a:rPr lang="es-ES" dirty="0" smtClean="0"/>
              <a:t>definen </a:t>
            </a:r>
            <a:r>
              <a:rPr lang="es-ES" dirty="0" smtClean="0"/>
              <a:t>interfaces </a:t>
            </a:r>
            <a:r>
              <a:rPr lang="es-ES" dirty="0" smtClean="0"/>
              <a:t>de mensaje</a:t>
            </a:r>
            <a:r>
              <a:rPr lang="es-ES" dirty="0" smtClean="0"/>
              <a:t>, estas interfaces son </a:t>
            </a:r>
            <a:r>
              <a:rPr lang="es-ES" dirty="0" smtClean="0"/>
              <a:t>también heredados </a:t>
            </a:r>
            <a:r>
              <a:rPr lang="es-ES" dirty="0" smtClean="0"/>
              <a:t>por sus subclases. Esto significa que todas las subclases de una clase dada están garantizados para responder a los mensajes que pueden ser manejados por la clase padre.</a:t>
            </a: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780928"/>
            <a:ext cx="5220072" cy="34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clases se pueden anidar en cualquier grado, y la herencia se acumulará automáticamente a través de todos los niveles. La estructura </a:t>
            </a:r>
            <a:r>
              <a:rPr lang="es-ES" dirty="0" smtClean="0"/>
              <a:t>de árbol resultante se </a:t>
            </a:r>
            <a:r>
              <a:rPr lang="es-ES" dirty="0" smtClean="0"/>
              <a:t>conoce como una </a:t>
            </a:r>
            <a:r>
              <a:rPr lang="es-ES" b="1" dirty="0" smtClean="0"/>
              <a:t>jerarquía de clases</a:t>
            </a:r>
            <a:r>
              <a:rPr lang="es-ES" dirty="0" smtClean="0"/>
              <a:t>.</a:t>
            </a:r>
            <a:endParaRPr lang="es-PE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y Herencia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jerarquías de clase aumentar la capacidad de los objetos para reflejar la forma en que vemos el mundo real. </a:t>
            </a:r>
            <a:endParaRPr lang="es-ES" dirty="0" smtClean="0"/>
          </a:p>
          <a:p>
            <a:pPr lvl="1"/>
            <a:r>
              <a:rPr lang="es-ES" dirty="0" smtClean="0"/>
              <a:t>Generalización </a:t>
            </a:r>
            <a:r>
              <a:rPr lang="es-ES" dirty="0" smtClean="0"/>
              <a:t>y </a:t>
            </a:r>
            <a:r>
              <a:rPr lang="es-ES" dirty="0" smtClean="0"/>
              <a:t>Especialización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de la tecnología de objetos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Programación Modular</a:t>
            </a:r>
          </a:p>
          <a:p>
            <a:r>
              <a:rPr lang="es-PE" dirty="0" smtClean="0"/>
              <a:t>Programación Estructurada</a:t>
            </a:r>
          </a:p>
          <a:p>
            <a:r>
              <a:rPr lang="es-PE" dirty="0" smtClean="0"/>
              <a:t>Ingeniería de Software Asistida por Computadora</a:t>
            </a:r>
          </a:p>
          <a:p>
            <a:r>
              <a:rPr lang="es-PE" dirty="0" smtClean="0"/>
              <a:t>Lenguajes de 4ta Generación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Orientados a Objetos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Muchos lenguajes de programación adicción las características del objeto, por lo que la lista de Lenguajes OO está en crecimiento</a:t>
            </a:r>
          </a:p>
          <a:p>
            <a:r>
              <a:rPr lang="es-ES" dirty="0" smtClean="0"/>
              <a:t>Lo importante no es si </a:t>
            </a:r>
            <a:r>
              <a:rPr lang="es-ES" dirty="0" smtClean="0"/>
              <a:t>un lenguaje </a:t>
            </a:r>
            <a:r>
              <a:rPr lang="es-ES" dirty="0" smtClean="0"/>
              <a:t>es "verdaderamente" orientados a objetos, </a:t>
            </a:r>
            <a:r>
              <a:rPr lang="es-ES" dirty="0" smtClean="0"/>
              <a:t>sino lo </a:t>
            </a:r>
            <a:r>
              <a:rPr lang="es-ES" dirty="0" smtClean="0"/>
              <a:t>fácil que es aplicar los principios de objetos en el entorno que proporciona el lenguaje.</a:t>
            </a:r>
            <a:endParaRPr lang="es-PE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Orientados a Objetos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es-PE" dirty="0" err="1" smtClean="0"/>
              <a:t>Smalltalk</a:t>
            </a:r>
            <a:endParaRPr lang="es-PE" dirty="0" smtClean="0"/>
          </a:p>
          <a:p>
            <a:r>
              <a:rPr lang="es-PE" dirty="0" smtClean="0"/>
              <a:t>C++</a:t>
            </a:r>
          </a:p>
          <a:p>
            <a:r>
              <a:rPr lang="es-PE" dirty="0" smtClean="0"/>
              <a:t>Java</a:t>
            </a:r>
          </a:p>
          <a:p>
            <a:r>
              <a:rPr lang="es-PE" dirty="0" smtClean="0"/>
              <a:t>Eiffel</a:t>
            </a:r>
          </a:p>
          <a:p>
            <a:r>
              <a:rPr lang="es-PE" dirty="0" err="1" smtClean="0"/>
              <a:t>Object</a:t>
            </a:r>
            <a:r>
              <a:rPr lang="es-PE" dirty="0" smtClean="0"/>
              <a:t> COBOL</a:t>
            </a:r>
          </a:p>
          <a:p>
            <a:r>
              <a:rPr lang="es-PE" dirty="0" smtClean="0"/>
              <a:t>Visual </a:t>
            </a:r>
          </a:p>
          <a:p>
            <a:r>
              <a:rPr lang="es-PE" dirty="0" smtClean="0"/>
              <a:t>Ada</a:t>
            </a:r>
          </a:p>
          <a:p>
            <a:r>
              <a:rPr lang="es-PE" dirty="0" smtClean="0"/>
              <a:t>C#</a:t>
            </a:r>
          </a:p>
          <a:p>
            <a:r>
              <a:rPr lang="es-PE" dirty="0" smtClean="0"/>
              <a:t>VB.NET</a:t>
            </a:r>
          </a:p>
          <a:p>
            <a:r>
              <a:rPr lang="es-PE" dirty="0" err="1" smtClean="0"/>
              <a:t>Clarion</a:t>
            </a:r>
            <a:endParaRPr lang="es-PE" dirty="0" smtClean="0"/>
          </a:p>
          <a:p>
            <a:r>
              <a:rPr lang="es-PE" dirty="0" err="1" smtClean="0"/>
              <a:t>Delphi</a:t>
            </a:r>
            <a:endParaRPr lang="es-PE" dirty="0" smtClean="0"/>
          </a:p>
          <a:p>
            <a:r>
              <a:rPr lang="es-PE" dirty="0" err="1" smtClean="0"/>
              <a:t>Lexico</a:t>
            </a:r>
            <a:r>
              <a:rPr lang="es-PE" dirty="0" smtClean="0"/>
              <a:t> </a:t>
            </a:r>
            <a:r>
              <a:rPr lang="es-PE" dirty="0" smtClean="0"/>
              <a:t>(en castellano</a:t>
            </a:r>
            <a:r>
              <a:rPr lang="es-PE" dirty="0" smtClean="0"/>
              <a:t>)</a:t>
            </a:r>
          </a:p>
          <a:p>
            <a:r>
              <a:rPr lang="es-PE" dirty="0" err="1" smtClean="0"/>
              <a:t>Objective</a:t>
            </a:r>
            <a:r>
              <a:rPr lang="es-PE" dirty="0" smtClean="0"/>
              <a:t>-C</a:t>
            </a:r>
          </a:p>
          <a:p>
            <a:r>
              <a:rPr lang="es-PE" dirty="0" smtClean="0"/>
              <a:t>OCAML</a:t>
            </a:r>
          </a:p>
          <a:p>
            <a:r>
              <a:rPr lang="es-PE" dirty="0" smtClean="0"/>
              <a:t>Oz</a:t>
            </a:r>
          </a:p>
          <a:p>
            <a:r>
              <a:rPr lang="es-PE" dirty="0" smtClean="0"/>
              <a:t>PHP</a:t>
            </a:r>
          </a:p>
          <a:p>
            <a:r>
              <a:rPr lang="es-PE" dirty="0" err="1" smtClean="0"/>
              <a:t>PowerBuilder</a:t>
            </a:r>
            <a:endParaRPr lang="es-PE" dirty="0" smtClean="0"/>
          </a:p>
          <a:p>
            <a:r>
              <a:rPr lang="es-PE" dirty="0" err="1" smtClean="0"/>
              <a:t>Python</a:t>
            </a:r>
            <a:endParaRPr lang="es-PE" dirty="0" smtClean="0"/>
          </a:p>
          <a:p>
            <a:r>
              <a:rPr lang="es-PE" dirty="0" err="1" smtClean="0"/>
              <a:t>Ruby</a:t>
            </a:r>
            <a:endParaRPr lang="es-PE" dirty="0" smtClean="0"/>
          </a:p>
          <a:p>
            <a:r>
              <a:rPr lang="es-PE" dirty="0" err="1" smtClean="0"/>
              <a:t>Object</a:t>
            </a:r>
            <a:r>
              <a:rPr lang="es-PE" dirty="0" smtClean="0"/>
              <a:t> Pascal</a:t>
            </a:r>
          </a:p>
          <a:p>
            <a:r>
              <a:rPr lang="es-PE" dirty="0" smtClean="0"/>
              <a:t>CLIPS</a:t>
            </a:r>
          </a:p>
          <a:p>
            <a:r>
              <a:rPr lang="es-PE" dirty="0" err="1" smtClean="0"/>
              <a:t>Actionscript</a:t>
            </a:r>
            <a:endParaRPr lang="es-PE" dirty="0" smtClean="0"/>
          </a:p>
          <a:p>
            <a:r>
              <a:rPr lang="es-PE" dirty="0" smtClean="0"/>
              <a:t>PERL</a:t>
            </a:r>
          </a:p>
          <a:p>
            <a:r>
              <a:rPr lang="es-PE" dirty="0" smtClean="0"/>
              <a:t>Simula</a:t>
            </a:r>
          </a:p>
          <a:p>
            <a:r>
              <a:rPr lang="es-PE" dirty="0" smtClean="0"/>
              <a:t>ABAP</a:t>
            </a:r>
          </a:p>
          <a:p>
            <a:r>
              <a:rPr lang="es-PE" dirty="0" smtClean="0"/>
              <a:t>Gambas</a:t>
            </a:r>
          </a:p>
          <a:p>
            <a:endParaRPr lang="es-PE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Aplicaciones de la Tecnología Orientada a Objetos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Arquitecturas basadas en Componentes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/>
              <a:t>Object Request Broker </a:t>
            </a:r>
            <a:r>
              <a:rPr lang="en-US" dirty="0" smtClean="0"/>
              <a:t>Architecture (</a:t>
            </a:r>
            <a:r>
              <a:rPr lang="es-PE" dirty="0" smtClean="0"/>
              <a:t>CORBA</a:t>
            </a:r>
            <a:r>
              <a:rPr lang="en-US" dirty="0" smtClean="0"/>
              <a:t>) de  Object </a:t>
            </a:r>
            <a:r>
              <a:rPr lang="en-US" dirty="0" smtClean="0"/>
              <a:t>Management </a:t>
            </a:r>
            <a:r>
              <a:rPr lang="en-US" dirty="0" smtClean="0"/>
              <a:t>Group (OMG)</a:t>
            </a:r>
          </a:p>
          <a:p>
            <a:pPr lvl="1"/>
            <a:r>
              <a:rPr lang="en-US" dirty="0" smtClean="0"/>
              <a:t>Component Object Model (COM) </a:t>
            </a:r>
            <a:r>
              <a:rPr lang="en-US" dirty="0" smtClean="0"/>
              <a:t> de Microsoft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Aplicaciones de la Tecnología Orientada a Objetos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s-PE" dirty="0" smtClean="0"/>
              <a:t>Bases de Datos</a:t>
            </a:r>
          </a:p>
          <a:p>
            <a:pPr lvl="1"/>
            <a:r>
              <a:rPr lang="es-PE" dirty="0" smtClean="0"/>
              <a:t>Prototipos Experimentales</a:t>
            </a:r>
          </a:p>
          <a:p>
            <a:pPr lvl="2"/>
            <a:r>
              <a:rPr lang="es-MX" dirty="0" smtClean="0"/>
              <a:t>ORION</a:t>
            </a:r>
          </a:p>
          <a:p>
            <a:pPr lvl="2"/>
            <a:r>
              <a:rPr lang="es-MX" dirty="0" smtClean="0"/>
              <a:t> </a:t>
            </a:r>
            <a:r>
              <a:rPr lang="es-MX" dirty="0" err="1" smtClean="0"/>
              <a:t>OpenOODB</a:t>
            </a:r>
            <a:endParaRPr lang="es-MX" dirty="0" smtClean="0"/>
          </a:p>
          <a:p>
            <a:pPr lvl="2"/>
            <a:r>
              <a:rPr lang="es-MX" dirty="0" smtClean="0"/>
              <a:t>IRIS</a:t>
            </a:r>
          </a:p>
          <a:p>
            <a:pPr lvl="2"/>
            <a:r>
              <a:rPr lang="es-MX" dirty="0" smtClean="0"/>
              <a:t>ODE </a:t>
            </a:r>
          </a:p>
          <a:p>
            <a:pPr lvl="2"/>
            <a:r>
              <a:rPr lang="es-MX" dirty="0" smtClean="0"/>
              <a:t>proyecto ENCORE/</a:t>
            </a:r>
            <a:r>
              <a:rPr lang="es-MX" dirty="0" err="1" smtClean="0"/>
              <a:t>ObServer</a:t>
            </a:r>
            <a:endParaRPr lang="es-MX" dirty="0" smtClean="0"/>
          </a:p>
          <a:p>
            <a:pPr lvl="1"/>
            <a:r>
              <a:rPr lang="es-MX" dirty="0" smtClean="0"/>
              <a:t>Sistemas Comerciales</a:t>
            </a:r>
          </a:p>
          <a:p>
            <a:pPr lvl="2"/>
            <a:r>
              <a:rPr lang="fr-FR" dirty="0" smtClean="0"/>
              <a:t>GEMSTONE/OPAL de </a:t>
            </a:r>
            <a:r>
              <a:rPr lang="fr-FR" dirty="0" err="1" smtClean="0"/>
              <a:t>ServicLogic</a:t>
            </a:r>
            <a:endParaRPr lang="fr-FR" dirty="0" smtClean="0"/>
          </a:p>
          <a:p>
            <a:pPr lvl="2"/>
            <a:r>
              <a:rPr lang="fr-FR" dirty="0" smtClean="0"/>
              <a:t>ONTOS </a:t>
            </a:r>
            <a:r>
              <a:rPr lang="fr-FR" dirty="0" smtClean="0"/>
              <a:t>de </a:t>
            </a:r>
            <a:r>
              <a:rPr lang="fr-FR" dirty="0" err="1" smtClean="0"/>
              <a:t>Ontologic</a:t>
            </a:r>
            <a:endParaRPr lang="fr-FR" dirty="0" smtClean="0"/>
          </a:p>
          <a:p>
            <a:pPr lvl="2"/>
            <a:r>
              <a:rPr lang="fr-FR" dirty="0" err="1" smtClean="0"/>
              <a:t>Objectivity</a:t>
            </a: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 err="1" smtClean="0"/>
              <a:t>Objectivity</a:t>
            </a:r>
            <a:r>
              <a:rPr lang="fr-FR" dirty="0" smtClean="0"/>
              <a:t> Inc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Versant </a:t>
            </a:r>
            <a:r>
              <a:rPr lang="fr-FR" dirty="0" smtClean="0"/>
              <a:t>de Versant </a:t>
            </a:r>
            <a:r>
              <a:rPr lang="fr-FR" dirty="0" smtClean="0"/>
              <a:t>Technologies</a:t>
            </a:r>
          </a:p>
          <a:p>
            <a:pPr lvl="2"/>
            <a:r>
              <a:rPr lang="fr-FR" dirty="0" err="1" smtClean="0"/>
              <a:t>ObjecStore</a:t>
            </a:r>
            <a:r>
              <a:rPr lang="fr-FR" dirty="0" smtClean="0"/>
              <a:t> </a:t>
            </a:r>
            <a:r>
              <a:rPr lang="fr-FR" dirty="0" smtClean="0"/>
              <a:t>de Object </a:t>
            </a:r>
            <a:r>
              <a:rPr lang="fr-FR" dirty="0" smtClean="0"/>
              <a:t>Design</a:t>
            </a:r>
          </a:p>
          <a:p>
            <a:pPr lvl="2"/>
            <a:r>
              <a:rPr lang="fr-FR" dirty="0" smtClean="0"/>
              <a:t>O2 </a:t>
            </a:r>
            <a:r>
              <a:rPr lang="fr-FR" dirty="0" smtClean="0"/>
              <a:t>de O2 </a:t>
            </a:r>
            <a:r>
              <a:rPr lang="fr-FR" dirty="0" err="1" smtClean="0"/>
              <a:t>Technology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Aplicaciones de la Tecnología Orientada a Objetos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s-PE" dirty="0" smtClean="0"/>
              <a:t>Objetos Distribuidos</a:t>
            </a:r>
          </a:p>
          <a:p>
            <a:pPr lvl="1"/>
            <a:r>
              <a:rPr lang="en-US" dirty="0" smtClean="0"/>
              <a:t>Common Object Request Broker Architecture (</a:t>
            </a:r>
            <a:r>
              <a:rPr lang="es-PE" dirty="0" smtClean="0"/>
              <a:t>CORBA</a:t>
            </a:r>
            <a:r>
              <a:rPr lang="en-US" dirty="0" smtClean="0"/>
              <a:t>) de  Object Management Group (OMG)</a:t>
            </a:r>
          </a:p>
          <a:p>
            <a:pPr lvl="1"/>
            <a:r>
              <a:rPr lang="en-US" dirty="0" smtClean="0"/>
              <a:t>Distributed Component Object Model (</a:t>
            </a:r>
            <a:r>
              <a:rPr lang="en-US" dirty="0" smtClean="0"/>
              <a:t>DCOM) de Microsoft</a:t>
            </a:r>
          </a:p>
          <a:p>
            <a:pPr lvl="1"/>
            <a:r>
              <a:rPr lang="es-PE" dirty="0" err="1" smtClean="0"/>
              <a:t>Remote</a:t>
            </a:r>
            <a:r>
              <a:rPr lang="es-PE" dirty="0" smtClean="0"/>
              <a:t> </a:t>
            </a:r>
            <a:r>
              <a:rPr lang="es-PE" dirty="0" err="1" smtClean="0"/>
              <a:t>Method</a:t>
            </a:r>
            <a:r>
              <a:rPr lang="es-PE" dirty="0" smtClean="0"/>
              <a:t> </a:t>
            </a:r>
            <a:r>
              <a:rPr lang="es-PE" dirty="0" err="1" smtClean="0"/>
              <a:t>Invocation</a:t>
            </a:r>
            <a:r>
              <a:rPr lang="es-PE" dirty="0" smtClean="0"/>
              <a:t> (RMI) </a:t>
            </a:r>
            <a:r>
              <a:rPr lang="es-PE" dirty="0" smtClean="0"/>
              <a:t> de Java, </a:t>
            </a:r>
            <a:r>
              <a:rPr lang="es-PE" dirty="0" err="1" smtClean="0"/>
              <a:t>Sun</a:t>
            </a:r>
            <a:r>
              <a:rPr lang="es-PE" dirty="0" smtClean="0"/>
              <a:t> </a:t>
            </a:r>
            <a:r>
              <a:rPr lang="es-PE" dirty="0" smtClean="0"/>
              <a:t>Microsystems</a:t>
            </a:r>
          </a:p>
          <a:p>
            <a:pPr lvl="1">
              <a:buNone/>
            </a:pPr>
            <a:endParaRPr lang="es-PE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Aplicaciones de la Tecnología Orientada a Objetos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s-PE" dirty="0" smtClean="0"/>
              <a:t>Análisis y Diseño</a:t>
            </a:r>
          </a:p>
          <a:p>
            <a:pPr lvl="1"/>
            <a:r>
              <a:rPr lang="es-PE" dirty="0" smtClean="0"/>
              <a:t>Lenguaje de Modelado Unificado (UML) de la OMG</a:t>
            </a:r>
          </a:p>
          <a:p>
            <a:pPr lvl="1"/>
            <a:r>
              <a:rPr lang="es-PE" smtClean="0"/>
              <a:t>Proceso Unificado </a:t>
            </a:r>
            <a:r>
              <a:rPr lang="es-PE" smtClean="0"/>
              <a:t>Racional </a:t>
            </a:r>
            <a:r>
              <a:rPr lang="es-PE" smtClean="0"/>
              <a:t>(RUP)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Programación Modular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smtClean="0"/>
              <a:t>Consiste en construir un gran programa, dividiéndolo en pequeñas partes y combinándolas</a:t>
            </a:r>
          </a:p>
          <a:p>
            <a:r>
              <a:rPr lang="es-PE" dirty="0" smtClean="0"/>
              <a:t>El soporte más elemental es la subrutina, que surgió a inicios de los 1950s</a:t>
            </a:r>
          </a:p>
          <a:p>
            <a:pPr>
              <a:buNone/>
            </a:pPr>
            <a:endParaRPr lang="es-PE" dirty="0"/>
          </a:p>
        </p:txBody>
      </p:sp>
      <p:sp>
        <p:nvSpPr>
          <p:cNvPr id="1026" name="AutoShape 2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28" name="AutoShape 4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0" name="AutoShape 6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2" name="AutoShape 8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4" name="AutoShape 10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6" name="AutoShape 12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8" name="AutoShape 14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40" name="AutoShape 16" descr="graphics/afig01.jpg"/>
          <p:cNvSpPr>
            <a:spLocks noChangeAspect="1" noChangeArrowheads="1"/>
          </p:cNvSpPr>
          <p:nvPr/>
        </p:nvSpPr>
        <p:spPr bwMode="auto">
          <a:xfrm>
            <a:off x="155575" y="-1508125"/>
            <a:ext cx="476250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2161" y="2060848"/>
            <a:ext cx="458232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Programación Estructurada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smtClean="0"/>
              <a:t>Surge en los 1960s</a:t>
            </a:r>
          </a:p>
          <a:p>
            <a:r>
              <a:rPr lang="es-PE" dirty="0" smtClean="0"/>
              <a:t>Se basa en la descomposición funcional</a:t>
            </a:r>
          </a:p>
          <a:p>
            <a:r>
              <a:rPr lang="es-PE" dirty="0" smtClean="0"/>
              <a:t>Un programa se divide en </a:t>
            </a:r>
            <a:r>
              <a:rPr lang="es-PE" dirty="0" err="1" smtClean="0"/>
              <a:t>componenetes</a:t>
            </a:r>
            <a:r>
              <a:rPr lang="es-PE" dirty="0" smtClean="0"/>
              <a:t>, y estos en subcomponentes,  y así </a:t>
            </a:r>
            <a:r>
              <a:rPr lang="es-PE" dirty="0" err="1" smtClean="0"/>
              <a:t>sucesidamente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02173"/>
            <a:ext cx="4038600" cy="272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Ingeniería de Software Asistida por Computadora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 smtClean="0"/>
              <a:t>Principal innovación en la programación estructurada</a:t>
            </a:r>
          </a:p>
          <a:p>
            <a:r>
              <a:rPr lang="es-PE" dirty="0" smtClean="0"/>
              <a:t>Permite a las </a:t>
            </a:r>
            <a:r>
              <a:rPr lang="es-ES" dirty="0" smtClean="0"/>
              <a:t>computadoras manejar el proceso de descomposición funcional, gráficamente define subrutinas en diagramas  anidados y verifica que todas las interacciones entre subrutinas sigan correctamente la forma especificada</a:t>
            </a:r>
          </a:p>
          <a:p>
            <a:r>
              <a:rPr lang="es-ES" dirty="0" smtClean="0"/>
              <a:t>Sistemas CASE avanzados generan automáticamente  estructuras de programas completos  a partir de estos diagramas, una vez que toda la información de diseño se ha ingresado</a:t>
            </a:r>
            <a:endParaRPr lang="es-P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26405"/>
            <a:ext cx="4038600" cy="267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de Cuarta Generación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Otro enfoque de programación automática</a:t>
            </a:r>
          </a:p>
          <a:p>
            <a:r>
              <a:rPr lang="es-ES" dirty="0" smtClean="0"/>
              <a:t>Incluyen una amplia gama de herramientas para ayudar a automatizar la generación de aplicaciones de negocios de rutina, incluyendo la creación de formularios, informes y menús</a:t>
            </a:r>
          </a:p>
          <a:p>
            <a:r>
              <a:rPr lang="es-PE" b="1" dirty="0" smtClean="0"/>
              <a:t>Ventaja:</a:t>
            </a:r>
            <a:r>
              <a:rPr lang="es-PE" dirty="0" smtClean="0"/>
              <a:t> </a:t>
            </a:r>
            <a:r>
              <a:rPr lang="es-ES" dirty="0" smtClean="0"/>
              <a:t>Personas que no son programadores los pueden utilizar</a:t>
            </a:r>
          </a:p>
          <a:p>
            <a:r>
              <a:rPr lang="es-ES" b="1" dirty="0" smtClean="0"/>
              <a:t>Desventaja:</a:t>
            </a:r>
            <a:r>
              <a:rPr lang="es-ES" dirty="0" smtClean="0"/>
              <a:t> Sólo puede generar programas muy simples y para problemas bien conocidos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Tecnología de Objetos?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</a:t>
            </a:r>
            <a:r>
              <a:rPr lang="es-ES" dirty="0" smtClean="0"/>
              <a:t>definición estándar de la industria de Tecnología Orientada a Objetos, y puede resumirse en términos de tres conceptos clave</a:t>
            </a:r>
          </a:p>
          <a:p>
            <a:pPr lvl="1"/>
            <a:r>
              <a:rPr lang="es-ES" dirty="0" smtClean="0"/>
              <a:t>Los objetos proporcionan encapsulación de los procedimientos y datos</a:t>
            </a:r>
          </a:p>
          <a:p>
            <a:pPr lvl="1"/>
            <a:r>
              <a:rPr lang="es-ES" dirty="0" smtClean="0"/>
              <a:t>Los mensajes soportan el polimorfismo a través de objetos</a:t>
            </a:r>
          </a:p>
          <a:p>
            <a:pPr lvl="1"/>
            <a:r>
              <a:rPr lang="es-ES" dirty="0" smtClean="0"/>
              <a:t>Las clases implementan la herencia dentro de las jerarquías de clase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 l="19458" t="1818" r="2335" b="3636"/>
          <a:stretch>
            <a:fillRect/>
          </a:stretch>
        </p:blipFill>
        <p:spPr bwMode="auto">
          <a:xfrm>
            <a:off x="4139952" y="1916832"/>
            <a:ext cx="48245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Encapsulación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Un objeto es un paquete de software que contiene una colección de procedimientos y datos relacionados</a:t>
            </a:r>
          </a:p>
          <a:p>
            <a:pPr lvl="1"/>
            <a:r>
              <a:rPr lang="es-ES" dirty="0" smtClean="0"/>
              <a:t>Los procedimientos son llamados </a:t>
            </a:r>
            <a:r>
              <a:rPr lang="es-ES" b="1" dirty="0" smtClean="0"/>
              <a:t>métodos</a:t>
            </a:r>
            <a:r>
              <a:rPr lang="es-ES" dirty="0" smtClean="0"/>
              <a:t> para distinguirlos de los procedimientos convencionales que no están unidos a objetos</a:t>
            </a:r>
          </a:p>
          <a:p>
            <a:pPr lvl="1"/>
            <a:r>
              <a:rPr lang="es-ES" dirty="0" smtClean="0"/>
              <a:t>Los elementos de datos se refieren generalmente como </a:t>
            </a:r>
            <a:r>
              <a:rPr lang="es-ES" b="1" dirty="0" smtClean="0"/>
              <a:t>variables</a:t>
            </a:r>
            <a:r>
              <a:rPr lang="es-ES" dirty="0" smtClean="0"/>
              <a:t> debido a que sus valores pueden variar con el tiempo</a:t>
            </a:r>
            <a:endParaRPr lang="es-PE" dirty="0"/>
          </a:p>
        </p:txBody>
      </p:sp>
      <p:sp>
        <p:nvSpPr>
          <p:cNvPr id="1026" name="AutoShape 2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28" name="AutoShape 4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0" name="AutoShape 6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2" name="AutoShape 8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802" y="1052736"/>
            <a:ext cx="5418198" cy="474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Encapsulación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Todo lo que un objeto "sabe “ se captura en sus variables, y todo lo que puede hacer se expresa en sus métodos.</a:t>
            </a:r>
            <a:endParaRPr lang="es-PE" dirty="0"/>
          </a:p>
        </p:txBody>
      </p:sp>
      <p:sp>
        <p:nvSpPr>
          <p:cNvPr id="1026" name="AutoShape 2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28" name="AutoShape 4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0" name="AutoShape 6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2" name="AutoShape 8" descr="graphics/01fig01.jpg"/>
          <p:cNvSpPr>
            <a:spLocks noChangeAspect="1" noChangeArrowheads="1"/>
          </p:cNvSpPr>
          <p:nvPr/>
        </p:nvSpPr>
        <p:spPr bwMode="auto">
          <a:xfrm>
            <a:off x="155575" y="-1462088"/>
            <a:ext cx="4762500" cy="3057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1508" name="AutoShape 4" descr="graphics/01fig02.jpg"/>
          <p:cNvSpPr>
            <a:spLocks noChangeAspect="1" noChangeArrowheads="1"/>
          </p:cNvSpPr>
          <p:nvPr/>
        </p:nvSpPr>
        <p:spPr bwMode="auto">
          <a:xfrm>
            <a:off x="155575" y="-1485900"/>
            <a:ext cx="476250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1510" name="AutoShape 6" descr="graphics/01fig02.jpg"/>
          <p:cNvSpPr>
            <a:spLocks noChangeAspect="1" noChangeArrowheads="1"/>
          </p:cNvSpPr>
          <p:nvPr/>
        </p:nvSpPr>
        <p:spPr bwMode="auto">
          <a:xfrm>
            <a:off x="155575" y="-1485900"/>
            <a:ext cx="476250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1157</Words>
  <Application>Microsoft Office PowerPoint</Application>
  <PresentationFormat>Presentación en pantalla 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Sesión 2 Tecnología Orientada a Objetos</vt:lpstr>
      <vt:lpstr>Historia de la tecnología de objetos</vt:lpstr>
      <vt:lpstr>Programación Modular</vt:lpstr>
      <vt:lpstr>Programación Estructurada</vt:lpstr>
      <vt:lpstr>Ingeniería de Software Asistida por Computadora</vt:lpstr>
      <vt:lpstr>Lenguajes de Cuarta Generación</vt:lpstr>
      <vt:lpstr>¿Qué es Tecnología de Objetos?</vt:lpstr>
      <vt:lpstr>Encapsulación</vt:lpstr>
      <vt:lpstr>Encapsulación</vt:lpstr>
      <vt:lpstr>Mensajes y Polimorfismo</vt:lpstr>
      <vt:lpstr>Mensajes y Polimorfismo</vt:lpstr>
      <vt:lpstr>Clases y Herencia</vt:lpstr>
      <vt:lpstr>Clases y Herencia</vt:lpstr>
      <vt:lpstr>Clases y Herencia</vt:lpstr>
      <vt:lpstr>Clases y Herencia</vt:lpstr>
      <vt:lpstr>Clases y Herencia</vt:lpstr>
      <vt:lpstr>Clases y Herencia</vt:lpstr>
      <vt:lpstr>Clases y Herencia</vt:lpstr>
      <vt:lpstr>Clases y Herencia</vt:lpstr>
      <vt:lpstr>Lenguajes Orientados a Objetos</vt:lpstr>
      <vt:lpstr>Lenguajes Orientados a Objetos</vt:lpstr>
      <vt:lpstr>Aplicaciones de la Tecnología Orientada a Objetos </vt:lpstr>
      <vt:lpstr>Aplicaciones de la Tecnología Orientada a Objetos </vt:lpstr>
      <vt:lpstr>Aplicaciones de la Tecnología Orientada a Objetos </vt:lpstr>
      <vt:lpstr>Aplicaciones de la Tecnología Orientada a Objetos 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 Tecnología Orientada a Objetos</dc:title>
  <dc:creator>Gustavo</dc:creator>
  <cp:lastModifiedBy>Gustavo</cp:lastModifiedBy>
  <cp:revision>104</cp:revision>
  <dcterms:created xsi:type="dcterms:W3CDTF">2011-03-28T03:23:24Z</dcterms:created>
  <dcterms:modified xsi:type="dcterms:W3CDTF">2011-04-01T18:06:25Z</dcterms:modified>
</cp:coreProperties>
</file>