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s-PE" dirty="0" smtClean="0"/>
              <a:t>Sesión 20</a:t>
            </a:r>
            <a:br>
              <a:rPr lang="es-PE" dirty="0" smtClean="0"/>
            </a:br>
            <a:r>
              <a:rPr lang="es-PE" b="1" dirty="0" smtClean="0"/>
              <a:t>Diagrama de Clases</a:t>
            </a:r>
            <a:endParaRPr lang="es-PE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Unidad 4</a:t>
            </a:r>
          </a:p>
          <a:p>
            <a:r>
              <a:rPr lang="es-ES" b="1" dirty="0" smtClean="0"/>
              <a:t>Modelado del comportamiento estático del sistema</a:t>
            </a:r>
          </a:p>
          <a:p>
            <a:r>
              <a:rPr lang="es-PE" dirty="0" err="1" smtClean="0"/>
              <a:t>Mg.</a:t>
            </a:r>
            <a:r>
              <a:rPr lang="es-PE" dirty="0" smtClean="0"/>
              <a:t> Gustavo G. Delgado Ugarte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una Clase?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descripción de una clase incluye dos tipos de información</a:t>
            </a:r>
          </a:p>
          <a:p>
            <a:pPr lvl="1"/>
            <a:r>
              <a:rPr lang="es-ES" dirty="0" smtClean="0"/>
              <a:t>La información </a:t>
            </a:r>
            <a:r>
              <a:rPr lang="es-ES" dirty="0" smtClean="0"/>
              <a:t>del </a:t>
            </a:r>
            <a:r>
              <a:rPr lang="es-ES" dirty="0" smtClean="0"/>
              <a:t>estado que </a:t>
            </a:r>
            <a:r>
              <a:rPr lang="es-ES" dirty="0" smtClean="0"/>
              <a:t>contendrán los </a:t>
            </a:r>
            <a:r>
              <a:rPr lang="es-ES" dirty="0" smtClean="0"/>
              <a:t>objetos de la </a:t>
            </a:r>
            <a:r>
              <a:rPr lang="es-ES" dirty="0" smtClean="0"/>
              <a:t>clase</a:t>
            </a:r>
            <a:endParaRPr lang="es-ES" dirty="0" smtClean="0"/>
          </a:p>
          <a:p>
            <a:pPr lvl="1"/>
            <a:r>
              <a:rPr lang="es-ES" dirty="0" smtClean="0"/>
              <a:t>El comportamiento que van a soportar</a:t>
            </a:r>
          </a:p>
          <a:p>
            <a:r>
              <a:rPr lang="es-ES" dirty="0" smtClean="0"/>
              <a:t>Esto </a:t>
            </a:r>
            <a:r>
              <a:rPr lang="es-ES" dirty="0" smtClean="0"/>
              <a:t>es </a:t>
            </a:r>
            <a:r>
              <a:rPr lang="es-ES" dirty="0" smtClean="0"/>
              <a:t>lo </a:t>
            </a:r>
            <a:r>
              <a:rPr lang="es-ES" dirty="0" smtClean="0"/>
              <a:t>que diferencia </a:t>
            </a:r>
            <a:r>
              <a:rPr lang="es-ES" dirty="0" smtClean="0"/>
              <a:t>a la OO </a:t>
            </a:r>
            <a:r>
              <a:rPr lang="es-ES" dirty="0" smtClean="0"/>
              <a:t>de otras formas de desarrollo de sistemas</a:t>
            </a:r>
          </a:p>
          <a:p>
            <a:pPr lvl="1"/>
            <a:r>
              <a:rPr lang="es-ES" dirty="0" smtClean="0"/>
              <a:t>En </a:t>
            </a:r>
            <a:r>
              <a:rPr lang="es-ES" dirty="0" smtClean="0"/>
              <a:t>la OO</a:t>
            </a:r>
            <a:r>
              <a:rPr lang="es-ES" dirty="0" smtClean="0"/>
              <a:t>, </a:t>
            </a:r>
            <a:r>
              <a:rPr lang="es-ES" dirty="0" smtClean="0"/>
              <a:t>el estado está estrechamente </a:t>
            </a:r>
            <a:r>
              <a:rPr lang="es-ES" dirty="0" smtClean="0"/>
              <a:t>relacionado con el comportamiento y se combinan en las definiciones de clase, que luego se utilizan como los planos de los objetos que se pueden crear</a:t>
            </a:r>
            <a:br>
              <a:rPr lang="es-ES" dirty="0" smtClean="0"/>
            </a:br>
            <a:endParaRPr lang="es-P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una Clase?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En el caso de la clase guitarra, el estado de la clase podría incluir información acerca de cómo están las cuerdas de la guitarra y en que </a:t>
            </a:r>
            <a:r>
              <a:rPr lang="es-ES" dirty="0" smtClean="0"/>
              <a:t>condición está </a:t>
            </a:r>
            <a:r>
              <a:rPr lang="es-ES" dirty="0" smtClean="0"/>
              <a:t>la </a:t>
            </a:r>
            <a:r>
              <a:rPr lang="es-ES" dirty="0" smtClean="0"/>
              <a:t>guitarra</a:t>
            </a:r>
          </a:p>
          <a:p>
            <a:pPr lvl="1"/>
            <a:r>
              <a:rPr lang="es-MX" dirty="0" smtClean="0"/>
              <a:t>Estas </a:t>
            </a:r>
            <a:r>
              <a:rPr lang="es-MX" dirty="0" smtClean="0"/>
              <a:t>piezas de información son los atributos de la clase</a:t>
            </a:r>
          </a:p>
          <a:p>
            <a:r>
              <a:rPr lang="es-ES" dirty="0" smtClean="0"/>
              <a:t>Para completar la descripción, lo que necesitamos </a:t>
            </a:r>
            <a:r>
              <a:rPr lang="es-ES" dirty="0" smtClean="0"/>
              <a:t>saber es </a:t>
            </a:r>
            <a:r>
              <a:rPr lang="es-ES" dirty="0" smtClean="0"/>
              <a:t>lo que la guitarra puede hacer. Esto incluye comportamientos tales como afinación y tocar la guitarra</a:t>
            </a:r>
          </a:p>
          <a:p>
            <a:pPr lvl="1"/>
            <a:r>
              <a:rPr lang="es-ES" dirty="0" smtClean="0"/>
              <a:t>El comportamiento de una clase se describe como las diferentes operaciones que </a:t>
            </a:r>
            <a:r>
              <a:rPr lang="es-ES" dirty="0" smtClean="0"/>
              <a:t>esta </a:t>
            </a:r>
            <a:r>
              <a:rPr lang="es-ES" dirty="0" smtClean="0"/>
              <a:t>soporta</a:t>
            </a:r>
            <a:br>
              <a:rPr lang="es-ES" dirty="0" smtClean="0"/>
            </a:br>
            <a:endParaRPr lang="es-P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una Clase?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Los atributos y operaciones son los pilares de la descripción de una clase</a:t>
            </a:r>
          </a:p>
          <a:p>
            <a:r>
              <a:rPr lang="es-ES" dirty="0" smtClean="0"/>
              <a:t>Juntos, permiten a una clase describir un grupo de piezas dentro de un sistema que comparten características comunes</a:t>
            </a:r>
          </a:p>
          <a:p>
            <a:pPr lvl="1"/>
            <a:r>
              <a:rPr lang="es-ES" dirty="0" smtClean="0"/>
              <a:t>El estado es representado por los atributos de la clase</a:t>
            </a:r>
          </a:p>
          <a:p>
            <a:pPr lvl="1"/>
            <a:r>
              <a:rPr lang="es-ES" dirty="0" smtClean="0"/>
              <a:t>El </a:t>
            </a:r>
            <a:r>
              <a:rPr lang="es-ES" smtClean="0"/>
              <a:t>comportamiento es representado </a:t>
            </a:r>
            <a:r>
              <a:rPr lang="es-ES" dirty="0" smtClean="0"/>
              <a:t>por las operaciones de la clase</a:t>
            </a:r>
            <a:br>
              <a:rPr lang="es-ES" dirty="0" smtClean="0"/>
            </a:br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Clases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Una clase en UML se dibuja como un rectángulo dividido en un máximo de tres secciones</a:t>
            </a:r>
          </a:p>
          <a:p>
            <a:pPr lvl="1"/>
            <a:r>
              <a:rPr lang="es-ES" dirty="0" smtClean="0"/>
              <a:t>La sección superior contiene el nombre de la clase</a:t>
            </a:r>
          </a:p>
          <a:p>
            <a:pPr lvl="1"/>
            <a:r>
              <a:rPr lang="es-ES" dirty="0" smtClean="0"/>
              <a:t>La sección central contiene los atributos o la información que contiene la clase</a:t>
            </a:r>
          </a:p>
          <a:p>
            <a:pPr lvl="1"/>
            <a:r>
              <a:rPr lang="es-ES" dirty="0" smtClean="0"/>
              <a:t>La última sección contiene las operaciones que representan el comportamiento que exhibe la clase</a:t>
            </a:r>
          </a:p>
          <a:p>
            <a:r>
              <a:rPr lang="es-ES" dirty="0" smtClean="0"/>
              <a:t>Las </a:t>
            </a:r>
            <a:r>
              <a:rPr lang="es-ES" dirty="0" smtClean="0"/>
              <a:t>secciones </a:t>
            </a:r>
            <a:r>
              <a:rPr lang="es-ES" dirty="0" smtClean="0"/>
              <a:t>de los </a:t>
            </a:r>
            <a:r>
              <a:rPr lang="es-ES" dirty="0" smtClean="0"/>
              <a:t>atributos y las operaciones </a:t>
            </a:r>
            <a:r>
              <a:rPr lang="es-ES" dirty="0" smtClean="0"/>
              <a:t>son </a:t>
            </a:r>
            <a:r>
              <a:rPr lang="es-ES" dirty="0" smtClean="0"/>
              <a:t>opcionales</a:t>
            </a:r>
          </a:p>
          <a:p>
            <a:pPr lvl="1"/>
            <a:r>
              <a:rPr lang="es-ES" dirty="0" smtClean="0"/>
              <a:t>Si </a:t>
            </a:r>
            <a:r>
              <a:rPr lang="es-ES" dirty="0" smtClean="0"/>
              <a:t>las secciones </a:t>
            </a:r>
            <a:r>
              <a:rPr lang="es-ES" dirty="0" smtClean="0"/>
              <a:t>de los </a:t>
            </a:r>
            <a:r>
              <a:rPr lang="es-ES" dirty="0" smtClean="0"/>
              <a:t>atributos y </a:t>
            </a:r>
            <a:r>
              <a:rPr lang="es-ES" dirty="0" smtClean="0"/>
              <a:t>las </a:t>
            </a:r>
            <a:r>
              <a:rPr lang="es-ES" dirty="0" smtClean="0"/>
              <a:t>operaciones no se muestran, no implica necesariamente que están vacías, sólo que el </a:t>
            </a:r>
            <a:r>
              <a:rPr lang="es-ES" dirty="0" smtClean="0"/>
              <a:t>esquema, </a:t>
            </a:r>
            <a:r>
              <a:rPr lang="es-ES" dirty="0" smtClean="0"/>
              <a:t>es quizás más fácil de entender con la información oculta</a:t>
            </a:r>
            <a:endParaRPr lang="es-P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Clases</a:t>
            </a:r>
            <a:endParaRPr lang="es-P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80928"/>
            <a:ext cx="786158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Clases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nombre de una clase </a:t>
            </a:r>
            <a:r>
              <a:rPr lang="es-ES" dirty="0" smtClean="0"/>
              <a:t>establece el tipo </a:t>
            </a:r>
            <a:r>
              <a:rPr lang="es-ES" dirty="0" smtClean="0"/>
              <a:t>de objetos, que creará una instancia basada en ella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573016"/>
            <a:ext cx="4879605" cy="112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¿Cómo es </a:t>
            </a:r>
            <a:r>
              <a:rPr lang="es-ES" dirty="0" smtClean="0"/>
              <a:t>que una </a:t>
            </a:r>
            <a:r>
              <a:rPr lang="es-ES" dirty="0" smtClean="0"/>
              <a:t>clase de forma selectiva revela sus operaciones y </a:t>
            </a:r>
            <a:r>
              <a:rPr lang="es-ES" dirty="0" smtClean="0"/>
              <a:t>datos </a:t>
            </a:r>
            <a:r>
              <a:rPr lang="es-ES" dirty="0" smtClean="0"/>
              <a:t>a otras clases?</a:t>
            </a:r>
          </a:p>
          <a:p>
            <a:pPr lvl="1"/>
            <a:r>
              <a:rPr lang="es-ES" dirty="0" smtClean="0"/>
              <a:t> Mediante el uso de la visibilidad</a:t>
            </a:r>
          </a:p>
          <a:p>
            <a:r>
              <a:rPr lang="es-ES" dirty="0" smtClean="0"/>
              <a:t>Una vez que las características de la visibilidad se aplican, se puede controlar el acceso a los atributos, operaciones, e incluso clases enteras en la aplicación efectiva de encapsulación</a:t>
            </a:r>
            <a:endParaRPr lang="es-P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Hay cuatro tipos diferentes de visibilidad que se pueden aplicar a los elementos de un modelo UML</a:t>
            </a:r>
          </a:p>
          <a:p>
            <a:pPr lvl="1"/>
            <a:r>
              <a:rPr lang="es-ES" dirty="0" smtClean="0"/>
              <a:t>Pública</a:t>
            </a:r>
          </a:p>
          <a:p>
            <a:pPr lvl="1"/>
            <a:r>
              <a:rPr lang="es-ES" dirty="0" smtClean="0"/>
              <a:t>Privada</a:t>
            </a:r>
          </a:p>
          <a:p>
            <a:pPr lvl="1"/>
            <a:r>
              <a:rPr lang="es-ES" dirty="0" smtClean="0"/>
              <a:t>Protegida</a:t>
            </a:r>
          </a:p>
          <a:p>
            <a:pPr lvl="1"/>
            <a:r>
              <a:rPr lang="es-ES" dirty="0" smtClean="0"/>
              <a:t>Paquete</a:t>
            </a:r>
          </a:p>
          <a:p>
            <a:r>
              <a:rPr lang="es-ES" dirty="0" smtClean="0"/>
              <a:t>Generalmente, estas características de visibilidad se utilizará para controlar el acceso a los atributos, operaciones y, a veces incluso las clases</a:t>
            </a:r>
            <a:endParaRPr lang="es-P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</a:t>
            </a:r>
            <a:endParaRPr lang="es-P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758309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 Pública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Comenzando con </a:t>
            </a:r>
            <a:r>
              <a:rPr lang="es-ES" dirty="0" smtClean="0"/>
              <a:t>la </a:t>
            </a:r>
            <a:r>
              <a:rPr lang="es-ES" dirty="0" smtClean="0"/>
              <a:t>más accesible de las características de </a:t>
            </a:r>
            <a:r>
              <a:rPr lang="es-ES" dirty="0" smtClean="0"/>
              <a:t>visibilidad</a:t>
            </a:r>
            <a:r>
              <a:rPr lang="es-ES" dirty="0" smtClean="0"/>
              <a:t>, la visibilidad pública se especifica con el signo más (+) delante de los atributos </a:t>
            </a:r>
            <a:r>
              <a:rPr lang="es-ES" dirty="0" smtClean="0"/>
              <a:t>u operaciones asociados</a:t>
            </a:r>
            <a:endParaRPr lang="es-ES" dirty="0" smtClean="0"/>
          </a:p>
          <a:p>
            <a:pPr lvl="1"/>
            <a:r>
              <a:rPr lang="es-ES" dirty="0" smtClean="0"/>
              <a:t> Declare un atributo u operación públicos si desea que sea accesible directamente por cualquier otra clase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Vista estática del sistema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La vista estática es la base del UML</a:t>
            </a:r>
          </a:p>
          <a:p>
            <a:r>
              <a:rPr lang="es-PE" dirty="0" smtClean="0"/>
              <a:t>Los elementos de la vista estática de un modelo son los conceptos significativos en una aplicación</a:t>
            </a:r>
          </a:p>
          <a:p>
            <a:pPr lvl="1"/>
            <a:r>
              <a:rPr lang="es-PE" dirty="0" smtClean="0"/>
              <a:t>Conceptos del mundo real</a:t>
            </a:r>
          </a:p>
          <a:p>
            <a:pPr lvl="1"/>
            <a:r>
              <a:rPr lang="es-PE" dirty="0" smtClean="0"/>
              <a:t>Conceptos abstractos</a:t>
            </a:r>
          </a:p>
          <a:p>
            <a:pPr lvl="1"/>
            <a:r>
              <a:rPr lang="es-PE" dirty="0" smtClean="0"/>
              <a:t>Conceptos de implementación</a:t>
            </a:r>
          </a:p>
          <a:p>
            <a:pPr lvl="1"/>
            <a:r>
              <a:rPr lang="es-PE" dirty="0" smtClean="0"/>
              <a:t>Conceptos de computación</a:t>
            </a:r>
          </a:p>
          <a:p>
            <a:pPr lvl="1"/>
            <a:r>
              <a:rPr lang="es-PE" dirty="0" smtClean="0"/>
              <a:t>Todo tipo de conceptos encontrados en el sistema</a:t>
            </a:r>
            <a:endParaRPr lang="es-P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 Pública</a:t>
            </a:r>
            <a:endParaRPr lang="es-P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825" y="1526500"/>
            <a:ext cx="7031583" cy="485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 Pública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La colección de atributos y operaciones que se declaran </a:t>
            </a:r>
            <a:r>
              <a:rPr lang="es-ES" dirty="0" smtClean="0"/>
              <a:t>públicos </a:t>
            </a:r>
            <a:r>
              <a:rPr lang="es-ES" dirty="0" smtClean="0"/>
              <a:t>en una clase crean la interfaz pública de esa clase</a:t>
            </a:r>
          </a:p>
          <a:p>
            <a:r>
              <a:rPr lang="es-ES" dirty="0" smtClean="0"/>
              <a:t>La interfaz pública de una clase se compone de los atributos y las operaciones que pueden ser accedidos y utilizados por otras clases</a:t>
            </a:r>
          </a:p>
          <a:p>
            <a:pPr lvl="1"/>
            <a:r>
              <a:rPr lang="es-ES" dirty="0" smtClean="0"/>
              <a:t>Esto significa que la interfaz pública es la parte de la clase </a:t>
            </a:r>
            <a:r>
              <a:rPr lang="es-ES" dirty="0" smtClean="0"/>
              <a:t>de la que </a:t>
            </a:r>
            <a:r>
              <a:rPr lang="es-ES" dirty="0" smtClean="0"/>
              <a:t>la mayoría de las otras clases dependerá</a:t>
            </a:r>
          </a:p>
          <a:p>
            <a:r>
              <a:rPr lang="es-ES" dirty="0" smtClean="0"/>
              <a:t>Es importante que los cambios en la interfaz pública de las  clases sea lo menos posible, para evitar cambios innecesarios cada vez que la clase se utiliza</a:t>
            </a:r>
            <a:endParaRPr lang="es-P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 Protegida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Los atributos y las operaciones protegidas se especifican mediante el símbolo de la almohadilla (#)</a:t>
            </a:r>
          </a:p>
          <a:p>
            <a:r>
              <a:rPr lang="es-MX" dirty="0" smtClean="0"/>
              <a:t>Es más visible para el resto del sistema que atributos y  operaciones privados, pero son menos visibles que los públicos</a:t>
            </a:r>
          </a:p>
          <a:p>
            <a:r>
              <a:rPr lang="es-MX" dirty="0" smtClean="0"/>
              <a:t>Los elementos protegidos de las clases se puede acceder por métodos que son parte de la clase y también por los métodos que se declaran en una clase que hereda de la clase</a:t>
            </a:r>
          </a:p>
          <a:p>
            <a:r>
              <a:rPr lang="es-MX" dirty="0" smtClean="0"/>
              <a:t>Los elementos protegidos no se puede acceder por una clase que no hereda de su clase, ya sea en el mismo paquete o no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 Protegida</a:t>
            </a:r>
            <a:endParaRPr lang="es-P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77226"/>
            <a:ext cx="6912767" cy="518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 Protegida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Visibilidad protegida es crucial si quiere permitir que clases especializadas accedan a un </a:t>
            </a:r>
            <a:r>
              <a:rPr lang="es-ES" dirty="0" smtClean="0"/>
              <a:t>atributo u </a:t>
            </a:r>
            <a:r>
              <a:rPr lang="es-ES" dirty="0" smtClean="0"/>
              <a:t>operación en la clase base sin necesidad de abrir ese atributo u operación a todo el sistema</a:t>
            </a:r>
          </a:p>
          <a:p>
            <a:r>
              <a:rPr lang="es-ES" dirty="0" smtClean="0"/>
              <a:t>Usando visibilidad protegida, es como decir: "Este atributo u operación es útil dentro de mi clase y las clases que se extienden a partir de mi clase, pero nadie más debe usarlo."</a:t>
            </a:r>
            <a:endParaRPr lang="es-MX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 de Paquete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visibilidad de paquete, es especificado con </a:t>
            </a:r>
            <a:r>
              <a:rPr lang="es-ES" dirty="0" smtClean="0"/>
              <a:t>una </a:t>
            </a:r>
            <a:r>
              <a:rPr lang="es-ES" dirty="0" smtClean="0"/>
              <a:t>tilde (~), cuando se aplica a los atributos y operaciones, se sitúa entre protegida y privada</a:t>
            </a:r>
          </a:p>
          <a:p>
            <a:r>
              <a:rPr lang="es-ES" dirty="0" smtClean="0"/>
              <a:t>Como </a:t>
            </a:r>
            <a:r>
              <a:rPr lang="es-ES" dirty="0" smtClean="0"/>
              <a:t>era de esperar, los paquetes son el factor clave para determinar qué clases puede ver un atributo u operación que se declara con visibilidad de paquete</a:t>
            </a:r>
            <a:endParaRPr lang="es-P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 de Paquete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La regla es bastante simple: si se agrega un atributo u operación que se declara con visibilidad de paquete a una clase, entonces cualquier clase en el mismo paquete pueden acceder directamente a ese atributo u operación</a:t>
            </a:r>
          </a:p>
          <a:p>
            <a:r>
              <a:rPr lang="es-ES" dirty="0" smtClean="0"/>
              <a:t>Las clases fuera del paquete no pueden acceder a los atributos u operaciones protegidas, incluso si se trata de una clase que hereda</a:t>
            </a:r>
          </a:p>
          <a:p>
            <a:r>
              <a:rPr lang="es-ES" dirty="0" smtClean="0"/>
              <a:t>En la práctica, la visibilidad de paquete es más útil cuando se desea declarar un conjunto de métodos y atributos a través de sus clases que sólo se puede utilizar dentro de </a:t>
            </a:r>
            <a:r>
              <a:rPr lang="es-ES" dirty="0" smtClean="0"/>
              <a:t>un</a:t>
            </a:r>
            <a:r>
              <a:rPr lang="es-ES" dirty="0" smtClean="0"/>
              <a:t> </a:t>
            </a:r>
            <a:r>
              <a:rPr lang="es-ES" dirty="0" smtClean="0"/>
              <a:t>paquete</a:t>
            </a:r>
            <a:endParaRPr lang="es-P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 de Paquete</a:t>
            </a:r>
            <a:endParaRPr lang="es-P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621" y="1412776"/>
            <a:ext cx="6824779" cy="496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 Privada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Último de la fila en la escala de visibilidad de UML es visibilidad privada</a:t>
            </a:r>
          </a:p>
          <a:p>
            <a:r>
              <a:rPr lang="es-ES" dirty="0" smtClean="0"/>
              <a:t>Visibilidad privada es el tipo más bien limitado de la clasificación de la visibilidad, y se muestra mediante la adición de un signo menos (-) delante del atributo u operación</a:t>
            </a:r>
          </a:p>
          <a:p>
            <a:r>
              <a:rPr lang="es-ES" dirty="0" smtClean="0"/>
              <a:t>Sólo la clase que contiene el elemento privado puede ver o trabajar con los datos almacenados en un atributo privado o hacer una llamada a una operación privada</a:t>
            </a:r>
            <a:endParaRPr lang="es-P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 Privada</a:t>
            </a:r>
            <a:endParaRPr lang="es-P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638" y="1260225"/>
            <a:ext cx="6895770" cy="519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Vista estática del sistema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La vista estática captura la estructura del objeto</a:t>
            </a:r>
          </a:p>
          <a:p>
            <a:r>
              <a:rPr lang="es-PE" dirty="0" smtClean="0"/>
              <a:t>La vista estática incluye todo lo concerniente a las estructuras de datos tradicionales, así </a:t>
            </a:r>
            <a:r>
              <a:rPr lang="es-PE" dirty="0" smtClean="0"/>
              <a:t>como la </a:t>
            </a:r>
            <a:r>
              <a:rPr lang="es-PE" dirty="0" smtClean="0"/>
              <a:t>organización de las operaciones sobre los datos</a:t>
            </a:r>
          </a:p>
          <a:p>
            <a:pPr lvl="1"/>
            <a:r>
              <a:rPr lang="es-PE" dirty="0" smtClean="0"/>
              <a:t>Los datos y operaciones son cuantificadas en clases</a:t>
            </a:r>
            <a:endParaRPr lang="es-P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Visibilidad Privada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Visibilidad privada es más útil si se tiene un atributo u operación que desea </a:t>
            </a:r>
            <a:r>
              <a:rPr lang="es-ES" dirty="0" smtClean="0"/>
              <a:t>que ninguna </a:t>
            </a:r>
            <a:r>
              <a:rPr lang="es-ES" dirty="0" smtClean="0"/>
              <a:t>otra parte del sistema dependa de él</a:t>
            </a:r>
          </a:p>
          <a:p>
            <a:r>
              <a:rPr lang="es-ES" dirty="0" smtClean="0"/>
              <a:t>Esto podría ser el </a:t>
            </a:r>
            <a:r>
              <a:rPr lang="es-ES" dirty="0" smtClean="0"/>
              <a:t>caso, </a:t>
            </a:r>
            <a:r>
              <a:rPr lang="es-ES" dirty="0" smtClean="0"/>
              <a:t>si tiene intención de cambiar un atributo u operación en un momento posterior, pero no </a:t>
            </a:r>
            <a:r>
              <a:rPr lang="es-ES" smtClean="0"/>
              <a:t>quiere que </a:t>
            </a:r>
            <a:r>
              <a:rPr lang="es-ES" dirty="0" smtClean="0"/>
              <a:t>las otras clases tengan acceso a ese elemento que va a cambiar</a:t>
            </a:r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Vista estática del sistema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La vista estática describe las entidades de comportamiento como elementos de modelado discretos, pero no contiene los detalles del comportamiento dinámico</a:t>
            </a:r>
          </a:p>
          <a:p>
            <a:pPr lvl="1"/>
            <a:r>
              <a:rPr lang="es-PE" dirty="0" smtClean="0"/>
              <a:t>Los trata como elementos para ser nombrados, poseídos por las clases, e invocados</a:t>
            </a:r>
          </a:p>
          <a:p>
            <a:pPr lvl="1"/>
            <a:r>
              <a:rPr lang="es-PE" dirty="0" smtClean="0"/>
              <a:t>La ejecución dinámica es descrita por otras vistas que muestran los detalles internos de su faceta dinámica: diagramas de interacción</a:t>
            </a:r>
            <a:endParaRPr lang="es-P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Vista estática del sistema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Las vistas dinámicas requieren de la vista estática para describir las cosas que interactúan dinámicamente</a:t>
            </a:r>
          </a:p>
          <a:p>
            <a:pPr lvl="1"/>
            <a:r>
              <a:rPr lang="es-PE" dirty="0" smtClean="0"/>
              <a:t>No se puede decir </a:t>
            </a:r>
            <a:r>
              <a:rPr lang="es-PE" i="1" dirty="0" smtClean="0"/>
              <a:t>cómo </a:t>
            </a:r>
            <a:r>
              <a:rPr lang="es-PE" dirty="0" smtClean="0"/>
              <a:t>interactúa algo sin decir primero </a:t>
            </a:r>
            <a:r>
              <a:rPr lang="es-PE" i="1" dirty="0" smtClean="0"/>
              <a:t>qué</a:t>
            </a:r>
            <a:r>
              <a:rPr lang="es-PE" dirty="0" smtClean="0"/>
              <a:t> está interactuando</a:t>
            </a:r>
          </a:p>
          <a:p>
            <a:r>
              <a:rPr lang="es-PE" dirty="0" smtClean="0"/>
              <a:t>La vista estática es la base sobre la que se construyen las otras vistas</a:t>
            </a:r>
            <a:endParaRPr lang="es-P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Clases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Las clases son el centro de cualquier sistema orientado a objetos, por lo tanto, se deduce que el diagrama UML más popular es el diagrama de clases</a:t>
            </a:r>
          </a:p>
          <a:p>
            <a:r>
              <a:rPr lang="es-ES" dirty="0" smtClean="0"/>
              <a:t>La estructura de un sistema se compone de una colección de piezas referidas a menudo como objetos</a:t>
            </a:r>
          </a:p>
          <a:p>
            <a:r>
              <a:rPr lang="es-ES" dirty="0" smtClean="0"/>
              <a:t>Las Clases describen los diferentes tipos de objetos que un sistema puede tener, y los diagramas de clases muestran las clases y sus relaciones</a:t>
            </a:r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Clases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Los casos de uso describen el comportamiento de </a:t>
            </a:r>
            <a:r>
              <a:rPr lang="es-MX" dirty="0" smtClean="0"/>
              <a:t>un </a:t>
            </a:r>
            <a:r>
              <a:rPr lang="es-MX" dirty="0" smtClean="0"/>
              <a:t>sistema como un conjunto de preocupaciones</a:t>
            </a:r>
          </a:p>
          <a:p>
            <a:r>
              <a:rPr lang="es-MX" dirty="0" smtClean="0"/>
              <a:t>Las Clases describen los diferentes tipos de objetos que son necesarios dentro de un sistema para satisfacer esas inquietudes</a:t>
            </a:r>
          </a:p>
          <a:p>
            <a:r>
              <a:rPr lang="es-MX" dirty="0" smtClean="0"/>
              <a:t>Las clases forman parte de la vista lógica del modelo</a:t>
            </a:r>
          </a:p>
          <a:p>
            <a:pPr>
              <a:buNone/>
            </a:pP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204864"/>
            <a:ext cx="322868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una Clase?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Un guitarra es un ejemplo de un objeto</a:t>
            </a:r>
          </a:p>
          <a:p>
            <a:pPr lvl="1"/>
            <a:r>
              <a:rPr lang="es-ES" dirty="0" smtClean="0"/>
              <a:t>Tiene una identidad</a:t>
            </a:r>
          </a:p>
          <a:p>
            <a:r>
              <a:rPr lang="es-ES" dirty="0" smtClean="0"/>
              <a:t>Sin embargo, la fábrica no hizo </a:t>
            </a:r>
            <a:r>
              <a:rPr lang="es-ES" dirty="0" smtClean="0"/>
              <a:t>sólo </a:t>
            </a:r>
            <a:r>
              <a:rPr lang="es-ES" dirty="0" smtClean="0"/>
              <a:t>una guitarra de un tipo</a:t>
            </a:r>
          </a:p>
          <a:p>
            <a:r>
              <a:rPr lang="es-ES" dirty="0" smtClean="0"/>
              <a:t>La fábrica hace cientos de guitarras de un tipo o, para decirlo de otra manera, </a:t>
            </a:r>
            <a:r>
              <a:rPr lang="es-ES" dirty="0" smtClean="0"/>
              <a:t>de una </a:t>
            </a:r>
            <a:r>
              <a:rPr lang="es-ES" dirty="0" smtClean="0"/>
              <a:t>clase de guitarra</a:t>
            </a:r>
          </a:p>
          <a:p>
            <a:r>
              <a:rPr lang="es-ES" dirty="0" smtClean="0"/>
              <a:t>Una clase es un tipo de algo</a:t>
            </a:r>
          </a:p>
          <a:p>
            <a:pPr lvl="1"/>
            <a:r>
              <a:rPr lang="es-ES" dirty="0" smtClean="0"/>
              <a:t>Se puede pensar en una clase como el modelo de objetos que se pueden construir</a:t>
            </a:r>
            <a:br>
              <a:rPr lang="es-ES" dirty="0" smtClean="0"/>
            </a:b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una Clase?</a:t>
            </a:r>
            <a:endParaRPr lang="es-P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66" y="1412776"/>
            <a:ext cx="803591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1489</Words>
  <Application>Microsoft Office PowerPoint</Application>
  <PresentationFormat>Presentación en pantalla (4:3)</PresentationFormat>
  <Paragraphs>112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Sesión 20 Diagrama de Clases</vt:lpstr>
      <vt:lpstr>Vista estática del sistema</vt:lpstr>
      <vt:lpstr>Vista estática del sistema</vt:lpstr>
      <vt:lpstr>Vista estática del sistema</vt:lpstr>
      <vt:lpstr>Vista estática del sistema</vt:lpstr>
      <vt:lpstr>Diagrama de Clases</vt:lpstr>
      <vt:lpstr>Diagrama de Clases</vt:lpstr>
      <vt:lpstr>¿Qué es una Clase?</vt:lpstr>
      <vt:lpstr>¿Qué es una Clase?</vt:lpstr>
      <vt:lpstr>¿Qué es una Clase?</vt:lpstr>
      <vt:lpstr>¿Qué es una Clase?</vt:lpstr>
      <vt:lpstr>¿Qué es una Clase?</vt:lpstr>
      <vt:lpstr>Diagrama de Clases</vt:lpstr>
      <vt:lpstr>Diagrama de Clases</vt:lpstr>
      <vt:lpstr>Diagrama de Clases</vt:lpstr>
      <vt:lpstr>Visibilidad</vt:lpstr>
      <vt:lpstr>Visibilidad</vt:lpstr>
      <vt:lpstr>Visibilidad</vt:lpstr>
      <vt:lpstr>Visibilidad Pública</vt:lpstr>
      <vt:lpstr>Visibilidad Pública</vt:lpstr>
      <vt:lpstr>Visibilidad Pública</vt:lpstr>
      <vt:lpstr>Visibilidad Protegida</vt:lpstr>
      <vt:lpstr>Visibilidad Protegida</vt:lpstr>
      <vt:lpstr>Visibilidad Protegida</vt:lpstr>
      <vt:lpstr>Visibilidad de Paquete</vt:lpstr>
      <vt:lpstr>Visibilidad de Paquete</vt:lpstr>
      <vt:lpstr>Visibilidad de Paquete</vt:lpstr>
      <vt:lpstr>Visibilidad Privada</vt:lpstr>
      <vt:lpstr>Visibilidad Privada</vt:lpstr>
      <vt:lpstr>Visibilidad Privada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 Principios del Modelamiento Visual</dc:title>
  <dc:creator>Gustavo</dc:creator>
  <cp:lastModifiedBy>Gustavo</cp:lastModifiedBy>
  <cp:revision>742</cp:revision>
  <dcterms:created xsi:type="dcterms:W3CDTF">2011-04-08T06:32:16Z</dcterms:created>
  <dcterms:modified xsi:type="dcterms:W3CDTF">2011-06-22T14:39:26Z</dcterms:modified>
</cp:coreProperties>
</file>