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22/06/2011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Sesión </a:t>
            </a:r>
            <a:r>
              <a:rPr lang="es-PE" dirty="0" smtClean="0"/>
              <a:t>21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b="1" dirty="0" smtClean="0"/>
              <a:t>Diagrama de </a:t>
            </a:r>
            <a:r>
              <a:rPr lang="es-PE" b="1" dirty="0" smtClean="0"/>
              <a:t>Clases (II)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4</a:t>
            </a:r>
          </a:p>
          <a:p>
            <a:r>
              <a:rPr lang="es-ES" b="1" dirty="0" smtClean="0"/>
              <a:t>Modelado del comportamiento estático del sistema</a:t>
            </a:r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cadena </a:t>
            </a:r>
            <a:r>
              <a:rPr lang="es-ES" dirty="0" smtClean="0"/>
              <a:t>de propiedad indica un modificador que se aplica a los </a:t>
            </a:r>
            <a:r>
              <a:rPr lang="es-ES" dirty="0" smtClean="0"/>
              <a:t>atributos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ordered</a:t>
            </a:r>
            <a:r>
              <a:rPr lang="es-ES" dirty="0" smtClean="0"/>
              <a:t>}, {</a:t>
            </a:r>
            <a:r>
              <a:rPr lang="es-ES" dirty="0" err="1" smtClean="0"/>
              <a:t>unordered</a:t>
            </a:r>
            <a:r>
              <a:rPr lang="es-ES" dirty="0" smtClean="0"/>
              <a:t>} Un conjunto ordenado o desordenado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unique</a:t>
            </a:r>
            <a:r>
              <a:rPr lang="es-ES" dirty="0" smtClean="0"/>
              <a:t>}, {</a:t>
            </a:r>
            <a:r>
              <a:rPr lang="es-ES" dirty="0" err="1" smtClean="0"/>
              <a:t>nonunique</a:t>
            </a:r>
            <a:r>
              <a:rPr lang="es-ES" dirty="0" smtClean="0"/>
              <a:t>} o {bag</a:t>
            </a:r>
            <a:r>
              <a:rPr lang="es-ES" dirty="0" smtClean="0"/>
              <a:t>} Un conjunto puede o no puede contener varios elementos </a:t>
            </a:r>
            <a:r>
              <a:rPr lang="es-ES" dirty="0" smtClean="0"/>
              <a:t>idénticos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sequence</a:t>
            </a:r>
            <a:r>
              <a:rPr lang="es-ES" dirty="0" smtClean="0"/>
              <a:t>} Una lista ordenada (</a:t>
            </a:r>
            <a:r>
              <a:rPr lang="es-ES" dirty="0" err="1" smtClean="0"/>
              <a:t>array</a:t>
            </a:r>
            <a:r>
              <a:rPr lang="es-ES" dirty="0" smtClean="0"/>
              <a:t>, los elementos idénticos están permitidos</a:t>
            </a:r>
            <a:r>
              <a:rPr lang="es-ES" dirty="0" smtClean="0"/>
              <a:t>)</a:t>
            </a:r>
          </a:p>
          <a:p>
            <a:pPr lvl="1"/>
            <a:r>
              <a:rPr lang="en-US" dirty="0" smtClean="0"/>
              <a:t>{composite</a:t>
            </a:r>
            <a:r>
              <a:rPr lang="en-US" dirty="0" smtClean="0"/>
              <a:t>} </a:t>
            </a:r>
            <a:r>
              <a:rPr lang="es-ES" dirty="0" smtClean="0"/>
              <a:t>La propiedad es una parte dependiente de la </a:t>
            </a:r>
            <a:r>
              <a:rPr lang="es-ES" dirty="0" smtClean="0"/>
              <a:t>existencia de otra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0594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Las operaciones de una clase describen lo que una clase puede hacer, pero no necesariamente cómo se va a </a:t>
            </a:r>
            <a:r>
              <a:rPr lang="es-ES" dirty="0" smtClean="0"/>
              <a:t>hacer</a:t>
            </a:r>
          </a:p>
          <a:p>
            <a:r>
              <a:rPr lang="es-ES" dirty="0" smtClean="0"/>
              <a:t>Una </a:t>
            </a:r>
            <a:r>
              <a:rPr lang="es-ES" dirty="0" smtClean="0"/>
              <a:t>operación es más como una promesa o un contrato mínimo que declara que la clase va a contener un comportamiento que hace lo que la operación dice que </a:t>
            </a:r>
            <a:r>
              <a:rPr lang="es-ES" dirty="0" smtClean="0"/>
              <a:t>hará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colección de todas las operaciones que contiene una clase debe </a:t>
            </a:r>
            <a:r>
              <a:rPr lang="es-ES" dirty="0" smtClean="0"/>
              <a:t>abarcar </a:t>
            </a:r>
            <a:r>
              <a:rPr lang="es-ES" dirty="0" smtClean="0"/>
              <a:t>a todos los comportamientos que contiene la clase, incluyendo todo el trabajo que mantiene los atributos de la clase y, posiblemente, algún comportamiento adicional que está estrechamente relacionado con la clase</a:t>
            </a: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operaciones en UML se especifican en un diagrama de clases con una firma que está, como mínimo, compuesto </a:t>
            </a:r>
            <a:r>
              <a:rPr lang="es-ES" dirty="0" smtClean="0"/>
              <a:t>por</a:t>
            </a:r>
          </a:p>
          <a:p>
            <a:pPr lvl="1"/>
            <a:r>
              <a:rPr lang="es-ES" dirty="0" smtClean="0"/>
              <a:t>Una </a:t>
            </a:r>
            <a:r>
              <a:rPr lang="es-ES" dirty="0" smtClean="0"/>
              <a:t>propiedad de </a:t>
            </a:r>
            <a:r>
              <a:rPr lang="es-ES" dirty="0" smtClean="0"/>
              <a:t>visibilidad</a:t>
            </a:r>
          </a:p>
          <a:p>
            <a:pPr lvl="1"/>
            <a:r>
              <a:rPr lang="es-ES" dirty="0" smtClean="0"/>
              <a:t>Un nombre</a:t>
            </a:r>
          </a:p>
          <a:p>
            <a:pPr lvl="1"/>
            <a:r>
              <a:rPr lang="es-ES" dirty="0" smtClean="0"/>
              <a:t>Un </a:t>
            </a:r>
            <a:r>
              <a:rPr lang="es-ES" dirty="0" smtClean="0"/>
              <a:t>par de paréntesis en el que los parámetros que se necesitan para la operación haga su trabajo </a:t>
            </a:r>
            <a:r>
              <a:rPr lang="es-ES" dirty="0" smtClean="0"/>
              <a:t>puedan </a:t>
            </a:r>
            <a:r>
              <a:rPr lang="es-ES" dirty="0" smtClean="0"/>
              <a:t>ser </a:t>
            </a:r>
            <a:r>
              <a:rPr lang="es-ES" dirty="0" smtClean="0"/>
              <a:t>suministrados</a:t>
            </a:r>
          </a:p>
          <a:p>
            <a:pPr lvl="1"/>
            <a:r>
              <a:rPr lang="es-ES" dirty="0" smtClean="0"/>
              <a:t>Un </a:t>
            </a:r>
            <a:r>
              <a:rPr lang="es-ES" dirty="0" smtClean="0"/>
              <a:t>tipo de retorno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</a:t>
            </a:r>
            <a:endParaRPr lang="es-P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11" y="1772816"/>
            <a:ext cx="869526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Parámetros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parámetros se utilizan para especificar la información proporcionada a una operación para que pueda completar su </a:t>
            </a:r>
            <a:r>
              <a:rPr lang="es-ES" dirty="0" smtClean="0"/>
              <a:t>trabajo</a:t>
            </a:r>
          </a:p>
          <a:p>
            <a:r>
              <a:rPr lang="es-ES" dirty="0" smtClean="0"/>
              <a:t>Como mínimo, un parámetro tiene que tener su tipo </a:t>
            </a:r>
            <a:r>
              <a:rPr lang="es-ES" dirty="0" smtClean="0"/>
              <a:t>especificado</a:t>
            </a:r>
          </a:p>
          <a:p>
            <a:r>
              <a:rPr lang="es-ES" dirty="0" smtClean="0"/>
              <a:t>Más de un parámetro se puede pasar a una </a:t>
            </a:r>
            <a:r>
              <a:rPr lang="es-ES" dirty="0" smtClean="0"/>
              <a:t>operación, separando </a:t>
            </a:r>
            <a:r>
              <a:rPr lang="es-ES" dirty="0" smtClean="0"/>
              <a:t>los parámetros con una coma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Parámetros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12343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Retorno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tipo de retorno se especifica después de dos puntos al final de la firma de una operación y se especifica el tipo de objeto que será devuelto por la operación</a:t>
            </a:r>
            <a:endParaRPr lang="es-P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89040"/>
            <a:ext cx="6600714" cy="255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Retorno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una excepción en el que no es necesario especificar un tipo de retorno: cuando se declara un constructor de </a:t>
            </a:r>
            <a:r>
              <a:rPr lang="es-ES" dirty="0" smtClean="0"/>
              <a:t>un clase</a:t>
            </a:r>
          </a:p>
          <a:p>
            <a:r>
              <a:rPr lang="es-ES" dirty="0" smtClean="0"/>
              <a:t>Un </a:t>
            </a:r>
            <a:r>
              <a:rPr lang="es-ES" dirty="0" smtClean="0"/>
              <a:t>constructor crea y devuelve una nueva instancia de la clase que se </a:t>
            </a:r>
            <a:r>
              <a:rPr lang="es-ES" dirty="0" smtClean="0"/>
              <a:t>especifica, </a:t>
            </a:r>
            <a:r>
              <a:rPr lang="es-ES" dirty="0" smtClean="0"/>
              <a:t>por lo tanto, no es necesario declarar explícitamente </a:t>
            </a:r>
            <a:r>
              <a:rPr lang="es-ES" dirty="0" smtClean="0"/>
              <a:t>el </a:t>
            </a:r>
            <a:r>
              <a:rPr lang="es-ES" dirty="0" smtClean="0"/>
              <a:t>tipo de retorno</a:t>
            </a:r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Retorno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33" y="1700808"/>
            <a:ext cx="862353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Atributos (Propiedades)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atributos de una clase son las piezas de información que representan el estado de un </a:t>
            </a:r>
            <a:r>
              <a:rPr lang="es-ES" dirty="0" smtClean="0"/>
              <a:t>objeto</a:t>
            </a:r>
          </a:p>
          <a:p>
            <a:r>
              <a:rPr lang="es-ES" dirty="0" smtClean="0"/>
              <a:t>Estos </a:t>
            </a:r>
            <a:r>
              <a:rPr lang="es-ES" dirty="0" smtClean="0"/>
              <a:t>atributos pueden ser </a:t>
            </a:r>
            <a:r>
              <a:rPr lang="es-ES" dirty="0" smtClean="0"/>
              <a:t>representados </a:t>
            </a:r>
            <a:r>
              <a:rPr lang="es-ES" dirty="0" smtClean="0"/>
              <a:t>en un diagrama de clases ya </a:t>
            </a:r>
            <a:r>
              <a:rPr lang="es-ES" dirty="0" smtClean="0"/>
              <a:t>sea</a:t>
            </a:r>
          </a:p>
          <a:p>
            <a:pPr lvl="1"/>
            <a:r>
              <a:rPr lang="es-ES" dirty="0" smtClean="0"/>
              <a:t>Colocándolos </a:t>
            </a:r>
            <a:r>
              <a:rPr lang="es-ES" dirty="0" smtClean="0"/>
              <a:t>dentro de su sección del cuadro de la </a:t>
            </a:r>
            <a:r>
              <a:rPr lang="es-ES" dirty="0" smtClean="0"/>
              <a:t>clase: </a:t>
            </a:r>
            <a:r>
              <a:rPr lang="es-ES" dirty="0" smtClean="0"/>
              <a:t>atributos en </a:t>
            </a:r>
            <a:r>
              <a:rPr lang="es-ES" dirty="0" smtClean="0"/>
              <a:t>línea</a:t>
            </a:r>
          </a:p>
          <a:p>
            <a:pPr lvl="1"/>
            <a:r>
              <a:rPr lang="es-ES" dirty="0" smtClean="0"/>
              <a:t>Por </a:t>
            </a:r>
            <a:r>
              <a:rPr lang="es-ES" dirty="0" smtClean="0"/>
              <a:t>asociación con otra clase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Relaciones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Las clases no viven en </a:t>
            </a:r>
            <a:r>
              <a:rPr lang="es-MX" dirty="0" smtClean="0"/>
              <a:t>el vacío, </a:t>
            </a:r>
            <a:r>
              <a:rPr lang="es-MX" dirty="0" smtClean="0"/>
              <a:t>ellas trabajan </a:t>
            </a:r>
            <a:r>
              <a:rPr lang="es-MX" dirty="0" smtClean="0"/>
              <a:t>juntas </a:t>
            </a:r>
            <a:r>
              <a:rPr lang="es-MX" dirty="0" smtClean="0"/>
              <a:t>usando diferentes tipos de relaciones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Las </a:t>
            </a:r>
            <a:r>
              <a:rPr lang="es-MX" dirty="0" smtClean="0"/>
              <a:t>relaciones entre las clases </a:t>
            </a:r>
            <a:r>
              <a:rPr lang="es-MX" dirty="0" smtClean="0"/>
              <a:t>tienen diversas fuerzas</a:t>
            </a:r>
          </a:p>
          <a:p>
            <a:r>
              <a:rPr lang="es-ES" dirty="0" smtClean="0"/>
              <a:t>La fuerza de una relación de clase se basa en la dependencia que las clases involucradas en la relación </a:t>
            </a:r>
            <a:r>
              <a:rPr lang="es-ES" dirty="0" smtClean="0"/>
              <a:t>tienen, una de otra</a:t>
            </a:r>
          </a:p>
          <a:p>
            <a:pPr lvl="1"/>
            <a:r>
              <a:rPr lang="es-ES" dirty="0" smtClean="0"/>
              <a:t>Dos </a:t>
            </a:r>
            <a:r>
              <a:rPr lang="es-ES" dirty="0" smtClean="0"/>
              <a:t>clases que son muy dependientes </a:t>
            </a:r>
            <a:r>
              <a:rPr lang="es-ES" dirty="0" smtClean="0"/>
              <a:t>una de otra </a:t>
            </a:r>
            <a:r>
              <a:rPr lang="es-ES" dirty="0" smtClean="0"/>
              <a:t>se dice que están bien </a:t>
            </a:r>
            <a:r>
              <a:rPr lang="es-ES" dirty="0" smtClean="0"/>
              <a:t>acoplados</a:t>
            </a:r>
          </a:p>
          <a:p>
            <a:pPr lvl="2"/>
            <a:r>
              <a:rPr lang="es-ES" dirty="0" smtClean="0"/>
              <a:t>Los </a:t>
            </a:r>
            <a:r>
              <a:rPr lang="es-ES" dirty="0" smtClean="0"/>
              <a:t>cambios a una </a:t>
            </a:r>
            <a:r>
              <a:rPr lang="es-ES" dirty="0" smtClean="0"/>
              <a:t>clase, es </a:t>
            </a:r>
            <a:r>
              <a:rPr lang="es-ES" dirty="0" smtClean="0"/>
              <a:t>más probable </a:t>
            </a:r>
            <a:r>
              <a:rPr lang="es-ES" dirty="0" smtClean="0"/>
              <a:t>que afecte </a:t>
            </a:r>
            <a:r>
              <a:rPr lang="es-ES" dirty="0" smtClean="0"/>
              <a:t>a la otra </a:t>
            </a:r>
            <a:r>
              <a:rPr lang="es-ES" dirty="0" smtClean="0"/>
              <a:t>clase</a:t>
            </a:r>
          </a:p>
          <a:p>
            <a:pPr lvl="1"/>
            <a:r>
              <a:rPr lang="es-ES" dirty="0" smtClean="0"/>
              <a:t>El alto acoplamiento es </a:t>
            </a:r>
            <a:r>
              <a:rPr lang="es-ES" dirty="0" smtClean="0"/>
              <a:t>usualmente, pero no siempre, una cosa mala, por lo tanto, </a:t>
            </a:r>
            <a:r>
              <a:rPr lang="es-ES" dirty="0" smtClean="0"/>
              <a:t>mientras más </a:t>
            </a:r>
            <a:r>
              <a:rPr lang="es-ES" dirty="0" smtClean="0"/>
              <a:t>fuerte es la relación, más cuidado </a:t>
            </a:r>
            <a:r>
              <a:rPr lang="es-ES" dirty="0" smtClean="0"/>
              <a:t>se ha de t</a:t>
            </a:r>
            <a:r>
              <a:rPr lang="es-PE" dirty="0" err="1" smtClean="0"/>
              <a:t>ener</a:t>
            </a:r>
            <a:endParaRPr lang="es-MX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Relaciones</a:t>
            </a:r>
            <a:endParaRPr lang="es-P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830" y="1844824"/>
            <a:ext cx="82089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Dependencia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dependencia entre dos clases declara que una clase necesita conocer a otra clase para utilizar los objetos de esa clase</a:t>
            </a:r>
          </a:p>
          <a:p>
            <a:r>
              <a:rPr lang="es-MX" dirty="0" smtClean="0"/>
              <a:t>Una dependencia sólo implica que los objetos de una clase pueden trabajar juntos, por lo que es considerado como </a:t>
            </a:r>
            <a:r>
              <a:rPr lang="es-MX" dirty="0" smtClean="0"/>
              <a:t>la </a:t>
            </a:r>
            <a:r>
              <a:rPr lang="es-MX" dirty="0" smtClean="0"/>
              <a:t>más débil de </a:t>
            </a:r>
            <a:r>
              <a:rPr lang="es-MX" dirty="0" smtClean="0"/>
              <a:t>las relaciones </a:t>
            </a:r>
            <a:r>
              <a:rPr lang="es-MX" dirty="0" smtClean="0"/>
              <a:t>directas que puede existir entre dos </a:t>
            </a:r>
            <a:r>
              <a:rPr lang="es-MX" dirty="0" smtClean="0"/>
              <a:t>clases</a:t>
            </a:r>
            <a:endParaRPr lang="es-MX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Dependencia</a:t>
            </a:r>
            <a:endParaRPr lang="es-P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70961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Asociación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 smtClean="0"/>
              <a:t>dependencia sólo permite </a:t>
            </a:r>
            <a:r>
              <a:rPr lang="es-ES" dirty="0" smtClean="0"/>
              <a:t>a una </a:t>
            </a:r>
            <a:r>
              <a:rPr lang="es-ES" dirty="0" smtClean="0"/>
              <a:t>clase </a:t>
            </a:r>
            <a:r>
              <a:rPr lang="es-ES" dirty="0" smtClean="0"/>
              <a:t>utilizar </a:t>
            </a:r>
            <a:r>
              <a:rPr lang="es-ES" dirty="0" smtClean="0"/>
              <a:t>objetos de otra </a:t>
            </a:r>
            <a:r>
              <a:rPr lang="es-ES" dirty="0" smtClean="0"/>
              <a:t>clase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asociación significa que una clase en realidad contienen una referencia a un objeto u objetos, de </a:t>
            </a:r>
            <a:r>
              <a:rPr lang="es-ES" dirty="0" smtClean="0"/>
              <a:t>otra </a:t>
            </a:r>
            <a:r>
              <a:rPr lang="es-ES" dirty="0" smtClean="0"/>
              <a:t>clase en la forma de un </a:t>
            </a:r>
            <a:r>
              <a:rPr lang="es-ES" dirty="0" smtClean="0"/>
              <a:t>atributo</a:t>
            </a:r>
          </a:p>
          <a:p>
            <a:r>
              <a:rPr lang="es-ES" dirty="0" smtClean="0"/>
              <a:t>Si </a:t>
            </a:r>
            <a:r>
              <a:rPr lang="es-ES" dirty="0" smtClean="0"/>
              <a:t>encuentras </a:t>
            </a:r>
            <a:r>
              <a:rPr lang="es-ES" dirty="0" smtClean="0"/>
              <a:t>que </a:t>
            </a:r>
            <a:r>
              <a:rPr lang="es-ES" dirty="0" smtClean="0"/>
              <a:t>una clase trabaja con un objeto de otra clase, entonces la relación entre las clases es un gran candidato para la asociación en lugar de una </a:t>
            </a:r>
            <a:r>
              <a:rPr lang="es-ES" dirty="0" smtClean="0"/>
              <a:t>dependencia</a:t>
            </a:r>
          </a:p>
          <a:p>
            <a:r>
              <a:rPr lang="es-ES" dirty="0" smtClean="0"/>
              <a:t>Asociación </a:t>
            </a:r>
            <a:r>
              <a:rPr lang="es-ES" dirty="0" smtClean="0"/>
              <a:t>se muestra con una línea simple conexión de dos clases</a:t>
            </a:r>
            <a:endParaRPr lang="es-P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Asociación</a:t>
            </a:r>
            <a:endParaRPr lang="es-P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37" y="1844824"/>
            <a:ext cx="7911403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Asociación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navegabilidad se aplica a menudo a una relación de asociación para describir qué clase contiene el atributo que soporta la </a:t>
            </a:r>
            <a:r>
              <a:rPr lang="es-ES" dirty="0" smtClean="0"/>
              <a:t>relación</a:t>
            </a:r>
            <a:endParaRPr lang="es-P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38493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Agregación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 smtClean="0"/>
              <a:t>agregación es en realidad una versión más fuerte de la asociación y se utiliza para indicar que una clase realmente posee, pero </a:t>
            </a:r>
            <a:r>
              <a:rPr lang="es-ES" dirty="0" smtClean="0"/>
              <a:t>puede </a:t>
            </a:r>
            <a:r>
              <a:rPr lang="es-ES" dirty="0" smtClean="0"/>
              <a:t>compartir objetos de otra </a:t>
            </a:r>
            <a:r>
              <a:rPr lang="es-ES" dirty="0" smtClean="0"/>
              <a:t>clase</a:t>
            </a:r>
          </a:p>
          <a:p>
            <a:r>
              <a:rPr lang="es-ES" dirty="0" smtClean="0"/>
              <a:t>Agregación </a:t>
            </a:r>
            <a:r>
              <a:rPr lang="es-ES" dirty="0" smtClean="0"/>
              <a:t>se muestra mediante el uso de una punta de flecha </a:t>
            </a:r>
            <a:r>
              <a:rPr lang="es-ES" dirty="0" smtClean="0"/>
              <a:t>en forma de diamante vacío al </a:t>
            </a:r>
            <a:r>
              <a:rPr lang="es-ES" dirty="0" smtClean="0"/>
              <a:t>lado de la clase </a:t>
            </a:r>
            <a:r>
              <a:rPr lang="es-ES" dirty="0" smtClean="0"/>
              <a:t>poseedora</a:t>
            </a:r>
          </a:p>
          <a:p>
            <a:r>
              <a:rPr lang="es-ES" dirty="0" smtClean="0"/>
              <a:t>La agregación denota que la clase poseedora utiliza los objetos para su funcionamiento</a:t>
            </a:r>
            <a:endParaRPr lang="es-P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Agregación</a:t>
            </a:r>
            <a:endParaRPr lang="es-P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549" y="1916832"/>
            <a:ext cx="808889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</a:t>
            </a:r>
            <a:r>
              <a:rPr lang="es-MX" dirty="0" smtClean="0"/>
              <a:t>composición </a:t>
            </a:r>
            <a:r>
              <a:rPr lang="es-MX" dirty="0" smtClean="0"/>
              <a:t>es </a:t>
            </a:r>
            <a:r>
              <a:rPr lang="es-MX" dirty="0" smtClean="0"/>
              <a:t>una relación aún más fuerte que la agregación, aunque trabajan de manera muy </a:t>
            </a:r>
            <a:r>
              <a:rPr lang="es-MX" dirty="0" smtClean="0"/>
              <a:t>similar</a:t>
            </a:r>
          </a:p>
          <a:p>
            <a:r>
              <a:rPr lang="es-MX" dirty="0" smtClean="0"/>
              <a:t>La composición denota que la clase poseedora contiene los objetos que compone, es decir es una relación Parte-Todo</a:t>
            </a:r>
          </a:p>
          <a:p>
            <a:r>
              <a:rPr lang="es-MX" dirty="0" smtClean="0"/>
              <a:t>La Composición </a:t>
            </a:r>
            <a:r>
              <a:rPr lang="es-MX" dirty="0" smtClean="0"/>
              <a:t>se muestra </a:t>
            </a:r>
            <a:r>
              <a:rPr lang="es-MX" dirty="0" smtClean="0"/>
              <a:t>usando una </a:t>
            </a:r>
            <a:r>
              <a:rPr lang="es-MX" dirty="0" smtClean="0"/>
              <a:t>punta de </a:t>
            </a:r>
            <a:r>
              <a:rPr lang="es-MX" dirty="0" smtClean="0"/>
              <a:t>flecha en forma </a:t>
            </a:r>
            <a:r>
              <a:rPr lang="es-MX" dirty="0" smtClean="0"/>
              <a:t>de diamante </a:t>
            </a:r>
            <a:r>
              <a:rPr lang="es-MX" dirty="0" smtClean="0"/>
              <a:t>cerrado, </a:t>
            </a:r>
            <a:r>
              <a:rPr lang="es-MX" dirty="0" smtClean="0"/>
              <a:t>o </a:t>
            </a:r>
            <a:r>
              <a:rPr lang="es-MX" dirty="0" smtClean="0"/>
              <a:t>lleno</a:t>
            </a:r>
          </a:p>
          <a:p>
            <a:endParaRPr lang="es-MX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Atributos (Propiedades)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3"/>
            <a:ext cx="870711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90" y="1484784"/>
            <a:ext cx="757713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Generalización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generalización y la herencia se utilizan para describir </a:t>
            </a:r>
            <a:r>
              <a:rPr lang="es-ES" dirty="0" smtClean="0"/>
              <a:t>que una </a:t>
            </a:r>
            <a:r>
              <a:rPr lang="es-ES" dirty="0" smtClean="0"/>
              <a:t>clase </a:t>
            </a:r>
            <a:r>
              <a:rPr lang="es-ES" dirty="0" smtClean="0"/>
              <a:t>es </a:t>
            </a:r>
            <a:r>
              <a:rPr lang="es-ES" dirty="0" smtClean="0"/>
              <a:t>un tipo de otra </a:t>
            </a:r>
            <a:r>
              <a:rPr lang="es-ES" dirty="0" smtClean="0"/>
              <a:t>clase</a:t>
            </a:r>
          </a:p>
          <a:p>
            <a:pPr lvl="1"/>
            <a:r>
              <a:rPr lang="es-ES" dirty="0" smtClean="0"/>
              <a:t> </a:t>
            </a:r>
            <a:r>
              <a:rPr lang="es-ES" dirty="0" smtClean="0"/>
              <a:t>Si </a:t>
            </a:r>
            <a:r>
              <a:rPr lang="es-ES" dirty="0" smtClean="0"/>
              <a:t>encuentra que </a:t>
            </a:r>
            <a:r>
              <a:rPr lang="es-ES" dirty="0" smtClean="0"/>
              <a:t>una clase tiene una parte que es objeto de otra clase, entonces la relación </a:t>
            </a:r>
            <a:r>
              <a:rPr lang="es-ES" dirty="0" smtClean="0"/>
              <a:t>más </a:t>
            </a:r>
            <a:r>
              <a:rPr lang="es-ES" dirty="0" smtClean="0"/>
              <a:t>probable </a:t>
            </a:r>
            <a:r>
              <a:rPr lang="es-ES" dirty="0" smtClean="0"/>
              <a:t>será una asociación</a:t>
            </a:r>
            <a:r>
              <a:rPr lang="es-ES" dirty="0" smtClean="0"/>
              <a:t>, agregación o </a:t>
            </a:r>
            <a:r>
              <a:rPr lang="es-ES" dirty="0" smtClean="0"/>
              <a:t>composición</a:t>
            </a:r>
          </a:p>
          <a:p>
            <a:pPr lvl="1"/>
            <a:r>
              <a:rPr lang="es-ES" dirty="0" smtClean="0"/>
              <a:t>Si encuentra que </a:t>
            </a:r>
            <a:r>
              <a:rPr lang="es-ES" dirty="0" smtClean="0"/>
              <a:t>la clase es un tipo de otra clase, entonces es posible que desee considerar el uso de la </a:t>
            </a:r>
            <a:r>
              <a:rPr lang="es-ES" dirty="0" smtClean="0"/>
              <a:t>generalización</a:t>
            </a:r>
          </a:p>
          <a:p>
            <a:r>
              <a:rPr lang="es-ES" dirty="0" smtClean="0"/>
              <a:t>En UML, la flecha de generalización se usa para indicar que una clase es un tipo de otra clase</a:t>
            </a:r>
            <a:endParaRPr lang="es-P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Generalización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 smtClean="0"/>
              <a:t>UML, la flecha de generalización se usa para indicar que una clase es un tipo de otra </a:t>
            </a:r>
            <a:r>
              <a:rPr lang="es-ES" dirty="0" smtClean="0"/>
              <a:t>clase</a:t>
            </a:r>
          </a:p>
          <a:p>
            <a:r>
              <a:rPr lang="es-ES" dirty="0" smtClean="0"/>
              <a:t>Las Clases </a:t>
            </a:r>
            <a:r>
              <a:rPr lang="es-ES" dirty="0" smtClean="0"/>
              <a:t>padre describen un tipo más general, que luego se hizo más especializado en las clases </a:t>
            </a:r>
            <a:r>
              <a:rPr lang="es-ES" dirty="0" smtClean="0"/>
              <a:t>hijo</a:t>
            </a:r>
            <a:endParaRPr lang="es-P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Generalización</a:t>
            </a:r>
            <a:endParaRPr lang="es-PE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2962" y="1268761"/>
            <a:ext cx="66035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 Múltiple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 smtClean="0"/>
              <a:t>herencia múltiple o la generalización múltiples en la terminología oficial de UML se produce cuando una clase hereda de dos o más clases </a:t>
            </a:r>
            <a:r>
              <a:rPr lang="es-ES" dirty="0" smtClean="0"/>
              <a:t>padre</a:t>
            </a:r>
          </a:p>
          <a:p>
            <a:r>
              <a:rPr lang="es-ES" dirty="0" smtClean="0"/>
              <a:t>Aunque la herencia múltiple es compatible con UML, aún no es considerada como </a:t>
            </a:r>
            <a:r>
              <a:rPr lang="es-ES" dirty="0" smtClean="0"/>
              <a:t>buenas </a:t>
            </a:r>
            <a:r>
              <a:rPr lang="es-ES" dirty="0" smtClean="0"/>
              <a:t>prácticas en la mayoría de los </a:t>
            </a:r>
            <a:r>
              <a:rPr lang="es-ES" dirty="0" smtClean="0"/>
              <a:t>casos</a:t>
            </a:r>
          </a:p>
          <a:p>
            <a:pPr lvl="1"/>
            <a:r>
              <a:rPr lang="es-ES" dirty="0" smtClean="0"/>
              <a:t>Esto </a:t>
            </a:r>
            <a:r>
              <a:rPr lang="es-ES" dirty="0" smtClean="0"/>
              <a:t>se debe principalmente al hecho de que la herencia múltiple presenta un problema complicado, cuando las dos clases padre superponen características o comportamiento.</a:t>
            </a:r>
            <a:endParaRPr lang="es-P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 Múltiple</a:t>
            </a:r>
            <a:endParaRPr lang="es-P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961" y="1444509"/>
            <a:ext cx="6424399" cy="508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Atributos (Propiedades)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 smtClean="0"/>
              <a:t>atributo suelen tener una firma que </a:t>
            </a:r>
            <a:r>
              <a:rPr lang="es-ES" dirty="0" smtClean="0"/>
              <a:t>contiene</a:t>
            </a:r>
          </a:p>
          <a:p>
            <a:pPr lvl="1"/>
            <a:r>
              <a:rPr lang="es-ES" dirty="0" smtClean="0"/>
              <a:t>Una </a:t>
            </a:r>
            <a:r>
              <a:rPr lang="es-ES" dirty="0" smtClean="0"/>
              <a:t>propiedad de </a:t>
            </a:r>
            <a:r>
              <a:rPr lang="es-ES" dirty="0" smtClean="0"/>
              <a:t>visibilidad</a:t>
            </a:r>
          </a:p>
          <a:p>
            <a:pPr lvl="1"/>
            <a:r>
              <a:rPr lang="es-ES" dirty="0" smtClean="0"/>
              <a:t>Un nombre</a:t>
            </a:r>
          </a:p>
          <a:p>
            <a:pPr lvl="1"/>
            <a:r>
              <a:rPr lang="es-ES" dirty="0" smtClean="0"/>
              <a:t>Un tipo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nombre del atributo es la única parte de </a:t>
            </a:r>
            <a:r>
              <a:rPr lang="es-ES" dirty="0" smtClean="0"/>
              <a:t>la </a:t>
            </a:r>
            <a:r>
              <a:rPr lang="es-ES" dirty="0" smtClean="0"/>
              <a:t>firma que es absolutamente </a:t>
            </a:r>
            <a:r>
              <a:rPr lang="es-ES" dirty="0" smtClean="0"/>
              <a:t>necesario que esté presente </a:t>
            </a:r>
            <a:r>
              <a:rPr lang="es-ES" dirty="0" smtClean="0"/>
              <a:t>para que la clase sea válida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Atributos (Propiedades)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nombre </a:t>
            </a:r>
            <a:r>
              <a:rPr lang="es-ES" dirty="0" smtClean="0"/>
              <a:t>de un atributo puede ser </a:t>
            </a:r>
            <a:r>
              <a:rPr lang="es-ES" dirty="0" smtClean="0"/>
              <a:t>cualquiera, </a:t>
            </a:r>
            <a:r>
              <a:rPr lang="es-ES" dirty="0" smtClean="0"/>
              <a:t>pero no hay dos atributos </a:t>
            </a:r>
            <a:r>
              <a:rPr lang="es-ES" dirty="0" smtClean="0"/>
              <a:t>en </a:t>
            </a:r>
            <a:r>
              <a:rPr lang="es-ES" dirty="0" smtClean="0"/>
              <a:t>la misma clase </a:t>
            </a:r>
            <a:r>
              <a:rPr lang="es-ES" dirty="0" smtClean="0"/>
              <a:t>que tengan </a:t>
            </a:r>
            <a:r>
              <a:rPr lang="es-ES" dirty="0" smtClean="0"/>
              <a:t>el mismo </a:t>
            </a:r>
            <a:r>
              <a:rPr lang="es-ES" dirty="0" smtClean="0"/>
              <a:t>nombre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tipo de atributo puede variar dependiendo de cómo la clase se </a:t>
            </a:r>
            <a:r>
              <a:rPr lang="es-ES" dirty="0" smtClean="0"/>
              <a:t>implementará </a:t>
            </a:r>
            <a:r>
              <a:rPr lang="es-ES" dirty="0" smtClean="0"/>
              <a:t>en </a:t>
            </a:r>
            <a:r>
              <a:rPr lang="es-ES" dirty="0" smtClean="0"/>
              <a:t>el sistema</a:t>
            </a:r>
            <a:r>
              <a:rPr lang="es-ES" dirty="0" smtClean="0"/>
              <a:t>, pero suele ser </a:t>
            </a:r>
            <a:r>
              <a:rPr lang="es-ES" dirty="0" smtClean="0"/>
              <a:t>una </a:t>
            </a:r>
            <a:r>
              <a:rPr lang="es-ES" dirty="0" smtClean="0"/>
              <a:t>clase, </a:t>
            </a:r>
            <a:r>
              <a:rPr lang="es-ES" dirty="0" smtClean="0"/>
              <a:t>un cadena de caracteres </a:t>
            </a:r>
            <a:r>
              <a:rPr lang="es-ES" dirty="0" smtClean="0"/>
              <a:t>o un tipo </a:t>
            </a:r>
            <a:r>
              <a:rPr lang="es-ES" dirty="0" smtClean="0"/>
              <a:t>primitivo (como </a:t>
            </a:r>
            <a:r>
              <a:rPr lang="es-ES" dirty="0" smtClean="0"/>
              <a:t>un </a:t>
            </a:r>
            <a:r>
              <a:rPr lang="es-ES" dirty="0" smtClean="0"/>
              <a:t>entero)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veces un atributo representa más de un </a:t>
            </a:r>
            <a:r>
              <a:rPr lang="es-ES" dirty="0" smtClean="0"/>
              <a:t>objeto</a:t>
            </a:r>
          </a:p>
          <a:p>
            <a:r>
              <a:rPr lang="es-ES" dirty="0" smtClean="0"/>
              <a:t>La multiplicidad permite </a:t>
            </a:r>
            <a:r>
              <a:rPr lang="es-ES" dirty="0" smtClean="0"/>
              <a:t>especificar que un atributo representa en realidad una colección de objetos, y puede ser aplicado tanto </a:t>
            </a:r>
            <a:r>
              <a:rPr lang="es-ES" dirty="0" smtClean="0"/>
              <a:t>a atributos en línea, como a </a:t>
            </a:r>
            <a:r>
              <a:rPr lang="es-ES" dirty="0" smtClean="0"/>
              <a:t>atributos por </a:t>
            </a:r>
            <a:r>
              <a:rPr lang="es-ES" dirty="0" smtClean="0"/>
              <a:t>asociación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77860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* significa varios</a:t>
            </a:r>
          </a:p>
          <a:p>
            <a:r>
              <a:rPr lang="es-ES" dirty="0" smtClean="0"/>
              <a:t>[n..m] indica que el atributo es al menos n y como máximo m, siendo n&lt;m</a:t>
            </a:r>
          </a:p>
          <a:p>
            <a:pPr lvl="1"/>
            <a:r>
              <a:rPr lang="es-ES" dirty="0" smtClean="0"/>
              <a:t>M puede ser también un *</a:t>
            </a:r>
          </a:p>
          <a:p>
            <a:pPr lvl="2"/>
            <a:r>
              <a:rPr lang="es-ES" dirty="0" smtClean="0"/>
              <a:t>Ej. [1..5] , [1..*]</a:t>
            </a:r>
          </a:p>
          <a:p>
            <a:r>
              <a:rPr lang="es-ES" dirty="0" smtClean="0"/>
              <a:t>{</a:t>
            </a:r>
            <a:r>
              <a:rPr lang="es-ES" dirty="0" err="1" smtClean="0"/>
              <a:t>xxxx</a:t>
            </a:r>
            <a:r>
              <a:rPr lang="es-ES" dirty="0" smtClean="0"/>
              <a:t>} representa una cadena de propiedad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unique</a:t>
            </a:r>
            <a:r>
              <a:rPr lang="es-ES" dirty="0" smtClean="0"/>
              <a:t>}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ordered</a:t>
            </a:r>
            <a:r>
              <a:rPr lang="es-E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Multiplicidad (Atributos)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La cadena </a:t>
            </a:r>
            <a:r>
              <a:rPr lang="es-ES" dirty="0" smtClean="0"/>
              <a:t>de propiedad indica un modificador que se aplica a los </a:t>
            </a:r>
            <a:r>
              <a:rPr lang="es-ES" dirty="0" smtClean="0"/>
              <a:t>atributos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readonly</a:t>
            </a:r>
            <a:r>
              <a:rPr lang="es-ES" dirty="0" smtClean="0"/>
              <a:t>}  </a:t>
            </a:r>
            <a:r>
              <a:rPr lang="es-ES" dirty="0" smtClean="0"/>
              <a:t>La propiedad se puede leer pero no </a:t>
            </a:r>
            <a:r>
              <a:rPr lang="es-ES" dirty="0" smtClean="0"/>
              <a:t>cambiar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union</a:t>
            </a:r>
            <a:r>
              <a:rPr lang="es-ES" dirty="0" smtClean="0"/>
              <a:t>} La propiedad es una unión de </a:t>
            </a:r>
            <a:r>
              <a:rPr lang="es-ES" dirty="0" smtClean="0"/>
              <a:t>subconjuntos</a:t>
            </a:r>
          </a:p>
          <a:p>
            <a:pPr lvl="1"/>
            <a:r>
              <a:rPr lang="es-ES" dirty="0" smtClean="0"/>
              <a:t>{</a:t>
            </a:r>
            <a:r>
              <a:rPr lang="es-ES" dirty="0" err="1" smtClean="0"/>
              <a:t>subsets</a:t>
            </a:r>
            <a:r>
              <a:rPr lang="es-ES" dirty="0" smtClean="0"/>
              <a:t> &lt;</a:t>
            </a:r>
            <a:r>
              <a:rPr lang="es-ES" dirty="0" err="1" smtClean="0"/>
              <a:t>property</a:t>
            </a:r>
            <a:r>
              <a:rPr lang="es-ES" dirty="0" smtClean="0"/>
              <a:t>&gt;} La propiedad es un subconjunto de &lt;</a:t>
            </a:r>
            <a:r>
              <a:rPr lang="es-ES" dirty="0" err="1" smtClean="0"/>
              <a:t>property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{redefines &lt;</a:t>
            </a:r>
            <a:r>
              <a:rPr lang="es-ES" dirty="0" err="1" smtClean="0"/>
              <a:t>property</a:t>
            </a:r>
            <a:r>
              <a:rPr lang="es-ES" dirty="0" smtClean="0"/>
              <a:t>&gt;} La propiedad es una nueva definición de &lt;</a:t>
            </a:r>
            <a:r>
              <a:rPr lang="es-ES" dirty="0" err="1" smtClean="0"/>
              <a:t>property</a:t>
            </a:r>
            <a:r>
              <a:rPr lang="es-ES" dirty="0" smtClean="0"/>
              <a:t>&gt; (sobrescritos por herencia</a:t>
            </a:r>
            <a:r>
              <a:rPr lang="es-ES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1335</Words>
  <Application>Microsoft Office PowerPoint</Application>
  <PresentationFormat>Presentación en pantalla (4:3)</PresentationFormat>
  <Paragraphs>110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Sesión 21 Diagrama de Clases (II)</vt:lpstr>
      <vt:lpstr>Atributos (Propiedades)</vt:lpstr>
      <vt:lpstr>Atributos (Propiedades)</vt:lpstr>
      <vt:lpstr>Atributos (Propiedades)</vt:lpstr>
      <vt:lpstr>Atributos (Propiedades)</vt:lpstr>
      <vt:lpstr>Multiplicidad (Atributos)</vt:lpstr>
      <vt:lpstr>Multiplicidad (Atributos)</vt:lpstr>
      <vt:lpstr>Multiplicidad (Atributos)</vt:lpstr>
      <vt:lpstr>Multiplicidad (Atributos)</vt:lpstr>
      <vt:lpstr>Multiplicidad (Atributos)</vt:lpstr>
      <vt:lpstr>Multiplicidad (Atributos)</vt:lpstr>
      <vt:lpstr>Operaciones</vt:lpstr>
      <vt:lpstr>Operaciones</vt:lpstr>
      <vt:lpstr>Operaciones</vt:lpstr>
      <vt:lpstr>Parámetros</vt:lpstr>
      <vt:lpstr>Parámetros</vt:lpstr>
      <vt:lpstr>Tipos de Retorno</vt:lpstr>
      <vt:lpstr>Tipos de Retorno</vt:lpstr>
      <vt:lpstr>Tipos de Retorno</vt:lpstr>
      <vt:lpstr>Relaciones</vt:lpstr>
      <vt:lpstr>Relaciones</vt:lpstr>
      <vt:lpstr>Dependencia</vt:lpstr>
      <vt:lpstr>Dependencia</vt:lpstr>
      <vt:lpstr>Asociación</vt:lpstr>
      <vt:lpstr>Asociación</vt:lpstr>
      <vt:lpstr>Asociación</vt:lpstr>
      <vt:lpstr>Agregación</vt:lpstr>
      <vt:lpstr>Agregación</vt:lpstr>
      <vt:lpstr>Composición</vt:lpstr>
      <vt:lpstr>Composición</vt:lpstr>
      <vt:lpstr>Generalización</vt:lpstr>
      <vt:lpstr>Generalización</vt:lpstr>
      <vt:lpstr>Generalización</vt:lpstr>
      <vt:lpstr>Herencia Múltiple</vt:lpstr>
      <vt:lpstr>Herencia Múltiple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822</cp:revision>
  <dcterms:created xsi:type="dcterms:W3CDTF">2011-04-08T06:32:16Z</dcterms:created>
  <dcterms:modified xsi:type="dcterms:W3CDTF">2011-06-22T16:54:46Z</dcterms:modified>
</cp:coreProperties>
</file>