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30/06/2011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30/06/2011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30/06/2011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30/06/2011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30/06/2011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30/06/2011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30/06/2011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30/06/2011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30/06/2011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30/06/2011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30/06/2011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20E1-9BF4-4D60-802B-DC8BFBCA9EB6}" type="datetimeFigureOut">
              <a:rPr lang="es-PE" smtClean="0"/>
              <a:pPr/>
              <a:t>30/06/2011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s-PE" dirty="0" smtClean="0"/>
              <a:t>Sesión 22</a:t>
            </a:r>
            <a:br>
              <a:rPr lang="es-PE" dirty="0" smtClean="0"/>
            </a:br>
            <a:r>
              <a:rPr lang="es-PE" b="1" dirty="0" smtClean="0"/>
              <a:t>Diagrama de Clases (III)</a:t>
            </a:r>
            <a:endParaRPr lang="es-PE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Unidad 4</a:t>
            </a:r>
          </a:p>
          <a:p>
            <a:r>
              <a:rPr lang="es-ES" b="1" dirty="0" smtClean="0"/>
              <a:t>Modelado del comportamiento estático del sistema</a:t>
            </a:r>
          </a:p>
          <a:p>
            <a:r>
              <a:rPr lang="es-PE" dirty="0" err="1" smtClean="0"/>
              <a:t>Mg.</a:t>
            </a:r>
            <a:r>
              <a:rPr lang="es-PE" dirty="0" smtClean="0"/>
              <a:t> Gustavo G. Delgado Ugarte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restricción es una expresión que limita la semántica de un elemento, y siempre debe ser </a:t>
            </a:r>
            <a:r>
              <a:rPr lang="es-ES" dirty="0" smtClean="0"/>
              <a:t>verdad</a:t>
            </a:r>
          </a:p>
          <a:p>
            <a:r>
              <a:rPr lang="es-ES" dirty="0" smtClean="0"/>
              <a:t>Esta </a:t>
            </a:r>
            <a:r>
              <a:rPr lang="es-ES" dirty="0" smtClean="0"/>
              <a:t>puede ser una expresión formal (OCL) o una formulación </a:t>
            </a:r>
            <a:r>
              <a:rPr lang="es-ES" dirty="0" err="1" smtClean="0"/>
              <a:t>semiformal</a:t>
            </a:r>
            <a:r>
              <a:rPr lang="es-ES" dirty="0" smtClean="0"/>
              <a:t> o </a:t>
            </a:r>
            <a:r>
              <a:rPr lang="es-ES" dirty="0" smtClean="0"/>
              <a:t>en </a:t>
            </a:r>
            <a:r>
              <a:rPr lang="es-ES" dirty="0" smtClean="0"/>
              <a:t>lenguaje </a:t>
            </a:r>
            <a:r>
              <a:rPr lang="es-ES" dirty="0" smtClean="0"/>
              <a:t>humano</a:t>
            </a:r>
            <a:endParaRPr lang="es-P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Restricciones se escriben entre </a:t>
            </a:r>
            <a:r>
              <a:rPr lang="es-ES" dirty="0" smtClean="0"/>
              <a:t>llaves</a:t>
            </a:r>
          </a:p>
          <a:p>
            <a:r>
              <a:rPr lang="es-ES" dirty="0" smtClean="0"/>
              <a:t>Se </a:t>
            </a:r>
            <a:r>
              <a:rPr lang="es-ES" dirty="0" smtClean="0"/>
              <a:t>puede escribir directamente después de un elemento de texto o en un símbolo de </a:t>
            </a:r>
            <a:r>
              <a:rPr lang="es-ES" dirty="0" smtClean="0"/>
              <a:t>comentario</a:t>
            </a:r>
          </a:p>
          <a:p>
            <a:r>
              <a:rPr lang="es-ES" dirty="0" smtClean="0"/>
              <a:t>Las </a:t>
            </a:r>
            <a:r>
              <a:rPr lang="es-ES" dirty="0" smtClean="0"/>
              <a:t>restricciones pueden tener </a:t>
            </a:r>
            <a:r>
              <a:rPr lang="es-ES" dirty="0" smtClean="0"/>
              <a:t>nombres</a:t>
            </a:r>
          </a:p>
          <a:p>
            <a:r>
              <a:rPr lang="es-ES" dirty="0" smtClean="0"/>
              <a:t>La </a:t>
            </a:r>
            <a:r>
              <a:rPr lang="es-ES" dirty="0" smtClean="0"/>
              <a:t>sintaxis de las restricciones se define de la siguiente manera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'{' [&lt;nombre&gt; ':'] &lt;expresión booleana&gt; '}'</a:t>
            </a:r>
            <a:endParaRPr lang="es-P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restricción </a:t>
            </a:r>
            <a:r>
              <a:rPr lang="es-ES" dirty="0" err="1" smtClean="0"/>
              <a:t>xor</a:t>
            </a:r>
            <a:r>
              <a:rPr lang="es-ES" dirty="0" smtClean="0"/>
              <a:t> es predefinidos en UML y puede ser escrita gráficamente entre las asociaciones</a:t>
            </a:r>
            <a:endParaRPr lang="es-P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</a:t>
            </a:r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204" y="1278127"/>
            <a:ext cx="6459172" cy="524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asociación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Una asociación puede ser refinada para tener su propio conjunto de características, es decir, funciones que no pertenecen a ninguno de los clasificadores conectados, sino más bien a la propia </a:t>
            </a:r>
            <a:r>
              <a:rPr lang="es-ES" dirty="0" smtClean="0"/>
              <a:t>asociación</a:t>
            </a:r>
          </a:p>
          <a:p>
            <a:r>
              <a:rPr lang="es-ES" dirty="0" smtClean="0"/>
              <a:t>Esta </a:t>
            </a:r>
            <a:r>
              <a:rPr lang="es-ES" dirty="0" smtClean="0"/>
              <a:t>asociación se llama una clase </a:t>
            </a:r>
            <a:r>
              <a:rPr lang="es-ES" dirty="0" smtClean="0"/>
              <a:t>asociación</a:t>
            </a:r>
          </a:p>
          <a:p>
            <a:r>
              <a:rPr lang="es-ES" dirty="0" smtClean="0"/>
              <a:t>Es </a:t>
            </a:r>
            <a:r>
              <a:rPr lang="es-ES" dirty="0" smtClean="0"/>
              <a:t>a la vez una asociación, conectando un conjunto de </a:t>
            </a:r>
            <a:r>
              <a:rPr lang="es-ES" dirty="0" smtClean="0"/>
              <a:t>clasificadores, y </a:t>
            </a:r>
            <a:r>
              <a:rPr lang="es-ES" dirty="0" smtClean="0"/>
              <a:t>una </a:t>
            </a:r>
            <a:r>
              <a:rPr lang="es-ES" dirty="0" smtClean="0"/>
              <a:t>clase; </a:t>
            </a:r>
            <a:r>
              <a:rPr lang="es-ES" dirty="0" smtClean="0"/>
              <a:t>y como tal podría tener características y podrían ser </a:t>
            </a:r>
            <a:r>
              <a:rPr lang="es-ES" dirty="0" smtClean="0"/>
              <a:t>incluida </a:t>
            </a:r>
            <a:r>
              <a:rPr lang="es-ES" dirty="0" smtClean="0"/>
              <a:t>en otras </a:t>
            </a:r>
            <a:r>
              <a:rPr lang="es-ES" dirty="0" smtClean="0"/>
              <a:t>asociaciones</a:t>
            </a:r>
            <a:endParaRPr lang="es-P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asociación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Una clase de asociación puede ser visto como una asociación que también tiene propiedades de clase, o como una clase que también tiene propiedades de </a:t>
            </a:r>
            <a:r>
              <a:rPr lang="es-ES" dirty="0" smtClean="0"/>
              <a:t>asociación</a:t>
            </a:r>
          </a:p>
          <a:p>
            <a:r>
              <a:rPr lang="es-ES" dirty="0" smtClean="0"/>
              <a:t>Una clase de asociación se muestra como un símbolo de la clase adjunto a la vía de la asociación por una línea </a:t>
            </a:r>
            <a:r>
              <a:rPr lang="es-ES" dirty="0" smtClean="0"/>
              <a:t>discontinua</a:t>
            </a:r>
          </a:p>
          <a:p>
            <a:r>
              <a:rPr lang="es-ES" dirty="0" smtClean="0"/>
              <a:t>La </a:t>
            </a:r>
            <a:r>
              <a:rPr lang="es-ES" dirty="0" smtClean="0"/>
              <a:t>vía de la asociación y el símbolo de clase asociación representan el mismo elemento del modelo subyacente, que tiene un solo </a:t>
            </a:r>
            <a:r>
              <a:rPr lang="es-ES" dirty="0" smtClean="0"/>
              <a:t>nombre</a:t>
            </a:r>
          </a:p>
          <a:p>
            <a:r>
              <a:rPr lang="es-ES" dirty="0" smtClean="0"/>
              <a:t>El </a:t>
            </a:r>
            <a:r>
              <a:rPr lang="es-ES" dirty="0" smtClean="0"/>
              <a:t>nombre de la asociación puede ser colocado en la vía, en el símbolo de la clase, o en ambos, pero deben tener el mismo </a:t>
            </a:r>
            <a:r>
              <a:rPr lang="es-ES" dirty="0" smtClean="0"/>
              <a:t>nombre</a:t>
            </a:r>
            <a:endParaRPr lang="es-P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asociación</a:t>
            </a:r>
            <a:endParaRPr lang="es-PE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667806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asociación</a:t>
            </a:r>
            <a:endParaRPr lang="es-P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739" y="1628800"/>
            <a:ext cx="7976269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Clases asociación</a:t>
            </a:r>
            <a:endParaRPr lang="es-P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695732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Asociaciones calificadas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asociación cualificada es una asociación que nos permite restringir los objetos referidos en una asociación, gracias a una </a:t>
            </a:r>
            <a:r>
              <a:rPr lang="es-ES" dirty="0" smtClean="0"/>
              <a:t>clave</a:t>
            </a:r>
          </a:p>
          <a:p>
            <a:r>
              <a:rPr lang="es-ES" dirty="0" smtClean="0"/>
              <a:t>Una asociación cualificada es el equivalente en UML de un concepto de programación conocida también como </a:t>
            </a:r>
            <a:r>
              <a:rPr lang="es-ES" dirty="0" err="1" smtClean="0"/>
              <a:t>arrays</a:t>
            </a:r>
            <a:r>
              <a:rPr lang="es-ES" dirty="0" smtClean="0"/>
              <a:t> asociativos, mapas y diccionarios</a:t>
            </a:r>
            <a:endParaRPr lang="es-P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Adornos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notación de </a:t>
            </a:r>
            <a:r>
              <a:rPr lang="es-ES" dirty="0" smtClean="0"/>
              <a:t>adornos </a:t>
            </a:r>
            <a:r>
              <a:rPr lang="es-ES" dirty="0" smtClean="0"/>
              <a:t>es una mezcla de la notación UML y una notación definida por el usuario para el </a:t>
            </a:r>
            <a:r>
              <a:rPr lang="es-ES" dirty="0" smtClean="0"/>
              <a:t>estereotipo</a:t>
            </a:r>
          </a:p>
          <a:p>
            <a:r>
              <a:rPr lang="es-ES" dirty="0" smtClean="0"/>
              <a:t>La notación de ícono </a:t>
            </a:r>
            <a:r>
              <a:rPr lang="es-ES" dirty="0" smtClean="0"/>
              <a:t>sólo muestra la notación definida por el usuario</a:t>
            </a:r>
            <a:endParaRPr lang="es-P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Asociaciones calificadas</a:t>
            </a:r>
            <a:endParaRPr lang="es-P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206" y="1844825"/>
            <a:ext cx="861870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Asociaciones calificadas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El siguiente ejemplo </a:t>
            </a:r>
            <a:r>
              <a:rPr lang="es-ES" dirty="0" smtClean="0"/>
              <a:t>muestra una manera de representar la relación entre las clases </a:t>
            </a:r>
            <a:r>
              <a:rPr lang="es-ES" dirty="0" smtClean="0"/>
              <a:t>Orden </a:t>
            </a:r>
            <a:r>
              <a:rPr lang="es-ES" dirty="0" smtClean="0"/>
              <a:t>y </a:t>
            </a:r>
            <a:r>
              <a:rPr lang="es-ES" dirty="0" smtClean="0"/>
              <a:t>Línea </a:t>
            </a:r>
            <a:r>
              <a:rPr lang="es-ES" dirty="0" smtClean="0"/>
              <a:t>de </a:t>
            </a:r>
            <a:r>
              <a:rPr lang="es-ES" dirty="0" smtClean="0"/>
              <a:t>Pedido </a:t>
            </a:r>
            <a:r>
              <a:rPr lang="es-ES" dirty="0" smtClean="0"/>
              <a:t>que utiliza un </a:t>
            </a:r>
            <a:r>
              <a:rPr lang="es-ES" dirty="0" smtClean="0"/>
              <a:t>calificador</a:t>
            </a:r>
          </a:p>
          <a:p>
            <a:r>
              <a:rPr lang="es-ES" dirty="0" smtClean="0"/>
              <a:t>El </a:t>
            </a:r>
            <a:r>
              <a:rPr lang="es-ES" dirty="0" smtClean="0"/>
              <a:t>calificador dice que en conexión con una orden, puede haber una línea de pedido para cada instancia del </a:t>
            </a:r>
            <a:r>
              <a:rPr lang="es-ES" dirty="0" smtClean="0"/>
              <a:t>producto</a:t>
            </a:r>
          </a:p>
          <a:p>
            <a:r>
              <a:rPr lang="es-ES" dirty="0" smtClean="0"/>
              <a:t>Conceptualmente, este ejemplo indica que no se puede tener dos líneas de la orden dentro de </a:t>
            </a:r>
            <a:r>
              <a:rPr lang="es-ES" dirty="0" smtClean="0"/>
              <a:t>una </a:t>
            </a:r>
            <a:r>
              <a:rPr lang="es-ES" dirty="0" smtClean="0"/>
              <a:t>orden para el mismo producto</a:t>
            </a:r>
            <a:endParaRPr lang="es-P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Asociaciones calificadas</a:t>
            </a:r>
            <a:endParaRPr lang="es-PE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564904"/>
            <a:ext cx="776556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Asociaciones calificadas</a:t>
            </a:r>
            <a:endParaRPr lang="es-PE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712" y="2780928"/>
            <a:ext cx="868171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Adornos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6967156" cy="479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Navegabilidad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UML 1.x </a:t>
            </a:r>
            <a:r>
              <a:rPr lang="es-ES" dirty="0" smtClean="0"/>
              <a:t>utilizaba </a:t>
            </a:r>
            <a:r>
              <a:rPr lang="es-ES" dirty="0" smtClean="0"/>
              <a:t>sólo la punta de flecha abierta, o sólo una línea, por lo que no había </a:t>
            </a:r>
            <a:r>
              <a:rPr lang="es-ES" dirty="0" smtClean="0"/>
              <a:t>existido </a:t>
            </a:r>
            <a:r>
              <a:rPr lang="es-ES" dirty="0" smtClean="0"/>
              <a:t>dos formas de notación para tres casos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Navegables</a:t>
            </a:r>
          </a:p>
          <a:p>
            <a:pPr lvl="1"/>
            <a:r>
              <a:rPr lang="es-ES" dirty="0" smtClean="0"/>
              <a:t>No navegables</a:t>
            </a:r>
          </a:p>
          <a:p>
            <a:pPr lvl="1"/>
            <a:r>
              <a:rPr lang="es-ES" dirty="0" smtClean="0"/>
              <a:t>No </a:t>
            </a:r>
            <a:r>
              <a:rPr lang="es-ES" dirty="0" smtClean="0"/>
              <a:t>especificado.</a:t>
            </a:r>
          </a:p>
          <a:p>
            <a:r>
              <a:rPr lang="es-ES" dirty="0" smtClean="0"/>
              <a:t>UML </a:t>
            </a:r>
            <a:r>
              <a:rPr lang="es-ES" dirty="0" smtClean="0"/>
              <a:t>2.0 </a:t>
            </a:r>
            <a:r>
              <a:rPr lang="es-ES" dirty="0" smtClean="0"/>
              <a:t> </a:t>
            </a:r>
            <a:r>
              <a:rPr lang="es-ES" dirty="0" smtClean="0"/>
              <a:t>permite usar una forma de notación diferente para cada uno de los tres </a:t>
            </a:r>
            <a:r>
              <a:rPr lang="es-ES" dirty="0" smtClean="0"/>
              <a:t>casos:</a:t>
            </a:r>
          </a:p>
          <a:p>
            <a:pPr lvl="1"/>
            <a:r>
              <a:rPr lang="es-ES" dirty="0" smtClean="0"/>
              <a:t>Punta de flecha abierta</a:t>
            </a:r>
          </a:p>
          <a:p>
            <a:pPr lvl="1"/>
            <a:r>
              <a:rPr lang="es-ES" dirty="0" smtClean="0"/>
              <a:t>Cruz</a:t>
            </a:r>
          </a:p>
          <a:p>
            <a:pPr lvl="1"/>
            <a:r>
              <a:rPr lang="es-ES" dirty="0" smtClean="0"/>
              <a:t>Una </a:t>
            </a:r>
            <a:r>
              <a:rPr lang="es-ES" dirty="0" smtClean="0"/>
              <a:t>línea </a:t>
            </a:r>
            <a:r>
              <a:rPr lang="es-ES" dirty="0" smtClean="0"/>
              <a:t>simple</a:t>
            </a:r>
            <a:endParaRPr lang="es-P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Navegabilidad</a:t>
            </a:r>
            <a:endParaRPr lang="es-P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00808"/>
            <a:ext cx="5745531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Navegabilidad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Relaciones unidireccionales y </a:t>
            </a:r>
            <a:r>
              <a:rPr lang="es-ES" dirty="0" smtClean="0"/>
              <a:t>bidireccionales</a:t>
            </a:r>
          </a:p>
          <a:p>
            <a:pPr lvl="1"/>
            <a:r>
              <a:rPr lang="es-ES" dirty="0" smtClean="0"/>
              <a:t>La </a:t>
            </a:r>
            <a:r>
              <a:rPr lang="es-ES" dirty="0" smtClean="0"/>
              <a:t>relación es </a:t>
            </a:r>
            <a:r>
              <a:rPr lang="es-ES" dirty="0" smtClean="0"/>
              <a:t>unidireccional entre Factura(</a:t>
            </a:r>
            <a:r>
              <a:rPr lang="es-ES" dirty="0" err="1" smtClean="0"/>
              <a:t>I</a:t>
            </a:r>
            <a:r>
              <a:rPr lang="es-ES" dirty="0" err="1" smtClean="0"/>
              <a:t>nvoice</a:t>
            </a:r>
            <a:r>
              <a:rPr lang="es-ES" dirty="0" smtClean="0"/>
              <a:t>) y Dirección(</a:t>
            </a:r>
            <a:r>
              <a:rPr lang="es-ES" dirty="0" err="1" smtClean="0"/>
              <a:t>Address</a:t>
            </a:r>
            <a:r>
              <a:rPr lang="es-ES" dirty="0" smtClean="0"/>
              <a:t>), </a:t>
            </a:r>
            <a:r>
              <a:rPr lang="es-ES" dirty="0" smtClean="0"/>
              <a:t>por lo que la factura puede acceder a la dirección, pero la dirección no sabe </a:t>
            </a:r>
            <a:r>
              <a:rPr lang="es-ES" dirty="0" smtClean="0"/>
              <a:t>que </a:t>
            </a:r>
            <a:r>
              <a:rPr lang="es-ES" dirty="0" smtClean="0"/>
              <a:t>las facturas está </a:t>
            </a:r>
            <a:r>
              <a:rPr lang="es-ES" dirty="0" smtClean="0"/>
              <a:t>asociadas </a:t>
            </a:r>
            <a:r>
              <a:rPr lang="es-ES" dirty="0" smtClean="0"/>
              <a:t>con lo </a:t>
            </a:r>
            <a:r>
              <a:rPr lang="es-ES" dirty="0" smtClean="0"/>
              <a:t>él, por lo que </a:t>
            </a:r>
            <a:r>
              <a:rPr lang="es-ES" dirty="0" smtClean="0"/>
              <a:t>no </a:t>
            </a:r>
            <a:r>
              <a:rPr lang="es-ES" dirty="0" smtClean="0"/>
              <a:t>puede </a:t>
            </a:r>
            <a:r>
              <a:rPr lang="es-ES" dirty="0" smtClean="0"/>
              <a:t>acceder a </a:t>
            </a:r>
            <a:r>
              <a:rPr lang="es-ES" dirty="0" smtClean="0"/>
              <a:t>ellas</a:t>
            </a:r>
          </a:p>
          <a:p>
            <a:pPr lvl="1"/>
            <a:r>
              <a:rPr lang="es-ES" dirty="0" smtClean="0"/>
              <a:t>Por </a:t>
            </a:r>
            <a:r>
              <a:rPr lang="es-ES" dirty="0" smtClean="0"/>
              <a:t>el contrario, la definición entre </a:t>
            </a:r>
            <a:r>
              <a:rPr lang="es-ES" dirty="0" smtClean="0"/>
              <a:t>el auto (Car) </a:t>
            </a:r>
            <a:r>
              <a:rPr lang="es-ES" dirty="0" smtClean="0"/>
              <a:t>y la </a:t>
            </a:r>
            <a:r>
              <a:rPr lang="es-ES" dirty="0" smtClean="0"/>
              <a:t>estación (</a:t>
            </a:r>
            <a:r>
              <a:rPr lang="es-ES" dirty="0" err="1" smtClean="0"/>
              <a:t>Station</a:t>
            </a:r>
            <a:r>
              <a:rPr lang="es-ES" dirty="0" smtClean="0"/>
              <a:t>) </a:t>
            </a:r>
            <a:r>
              <a:rPr lang="es-ES" dirty="0" smtClean="0"/>
              <a:t>es bidireccional por lo que se puede navegar en ambas </a:t>
            </a:r>
            <a:r>
              <a:rPr lang="es-ES" dirty="0" smtClean="0"/>
              <a:t>direcciones</a:t>
            </a:r>
            <a:endParaRPr lang="es-P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Navegabilidad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Dirección de Lectura vs </a:t>
            </a:r>
            <a:r>
              <a:rPr lang="es-ES" dirty="0" smtClean="0"/>
              <a:t>a la dirección de </a:t>
            </a:r>
            <a:r>
              <a:rPr lang="es-ES" dirty="0" smtClean="0"/>
              <a:t>navegación</a:t>
            </a:r>
          </a:p>
          <a:p>
            <a:pPr lvl="1"/>
            <a:r>
              <a:rPr lang="es-ES" dirty="0" smtClean="0"/>
              <a:t>La </a:t>
            </a:r>
            <a:r>
              <a:rPr lang="es-ES" dirty="0" smtClean="0"/>
              <a:t>dirección de navegación (la flecha en la línea de la asociación) es independiente de la dirección de lectura especificada (triángulo </a:t>
            </a:r>
            <a:r>
              <a:rPr lang="es-ES" dirty="0" smtClean="0"/>
              <a:t>relleno)</a:t>
            </a:r>
          </a:p>
          <a:p>
            <a:pPr lvl="1"/>
            <a:r>
              <a:rPr lang="es-ES" dirty="0" smtClean="0"/>
              <a:t>La dirección de navegación nos dice si un objeto puede acceder a otro </a:t>
            </a:r>
            <a:r>
              <a:rPr lang="es-ES" dirty="0" smtClean="0"/>
              <a:t>objeto</a:t>
            </a:r>
          </a:p>
          <a:p>
            <a:pPr lvl="1"/>
            <a:r>
              <a:rPr lang="es-ES" dirty="0" smtClean="0"/>
              <a:t>La </a:t>
            </a:r>
            <a:r>
              <a:rPr lang="es-ES" dirty="0" smtClean="0"/>
              <a:t>dirección de lectura se utiliza para entender el nombre de la </a:t>
            </a:r>
            <a:r>
              <a:rPr lang="es-ES" dirty="0" smtClean="0"/>
              <a:t>asociación</a:t>
            </a:r>
          </a:p>
          <a:p>
            <a:pPr lvl="2"/>
            <a:r>
              <a:rPr lang="es-ES" dirty="0" smtClean="0"/>
              <a:t>Por </a:t>
            </a:r>
            <a:r>
              <a:rPr lang="es-ES" dirty="0" smtClean="0"/>
              <a:t>ejemplo, "la factura contiene la dirección" en lugar de "dirección contiene la factura</a:t>
            </a:r>
            <a:r>
              <a:rPr lang="es-ES" dirty="0" smtClean="0"/>
              <a:t>"</a:t>
            </a:r>
            <a:endParaRPr lang="es-P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Asociaciones n-arias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Una asociación puede tener más de dos </a:t>
            </a:r>
            <a:r>
              <a:rPr lang="es-ES" dirty="0" smtClean="0"/>
              <a:t>extremos</a:t>
            </a:r>
          </a:p>
          <a:p>
            <a:r>
              <a:rPr lang="es-ES" dirty="0" smtClean="0"/>
              <a:t>Un </a:t>
            </a:r>
            <a:r>
              <a:rPr lang="es-ES" dirty="0" smtClean="0"/>
              <a:t>símbolo en forma de </a:t>
            </a:r>
            <a:r>
              <a:rPr lang="es-ES" dirty="0" smtClean="0"/>
              <a:t>diamante (rombo) es </a:t>
            </a:r>
            <a:r>
              <a:rPr lang="es-ES" dirty="0" smtClean="0"/>
              <a:t>comúnmente usado como un punto de conexión para distinguir una asociación de </a:t>
            </a:r>
            <a:r>
              <a:rPr lang="es-ES" dirty="0" smtClean="0"/>
              <a:t>la </a:t>
            </a:r>
            <a:r>
              <a:rPr lang="es-ES" dirty="0" smtClean="0"/>
              <a:t>intersección </a:t>
            </a:r>
            <a:r>
              <a:rPr lang="es-ES" dirty="0" smtClean="0"/>
              <a:t>de líneas</a:t>
            </a:r>
          </a:p>
          <a:p>
            <a:r>
              <a:rPr lang="es-ES" dirty="0" smtClean="0"/>
              <a:t>Una </a:t>
            </a:r>
            <a:r>
              <a:rPr lang="es-ES" dirty="0" smtClean="0"/>
              <a:t>asociación n-aria está sujeta a </a:t>
            </a:r>
            <a:r>
              <a:rPr lang="es-ES" dirty="0" smtClean="0"/>
              <a:t>limitaciones formales</a:t>
            </a:r>
          </a:p>
          <a:p>
            <a:pPr lvl="1"/>
            <a:r>
              <a:rPr lang="es-ES" dirty="0" smtClean="0"/>
              <a:t>Por </a:t>
            </a:r>
            <a:r>
              <a:rPr lang="es-ES" dirty="0" smtClean="0"/>
              <a:t>ejemplo, una agregación o composición no sería válido </a:t>
            </a:r>
            <a:r>
              <a:rPr lang="es-ES" dirty="0" smtClean="0"/>
              <a:t>en el siguiente ejemplo</a:t>
            </a:r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Asociaciones n-arias</a:t>
            </a:r>
            <a:endParaRPr lang="es-P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433395" cy="342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738</Words>
  <Application>Microsoft Office PowerPoint</Application>
  <PresentationFormat>Presentación en pantalla (4:3)</PresentationFormat>
  <Paragraphs>68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Sesión 22 Diagrama de Clases (III)</vt:lpstr>
      <vt:lpstr>Adornos</vt:lpstr>
      <vt:lpstr>Adornos</vt:lpstr>
      <vt:lpstr>Navegabilidad</vt:lpstr>
      <vt:lpstr>Navegabilidad</vt:lpstr>
      <vt:lpstr>Navegabilidad</vt:lpstr>
      <vt:lpstr>Navegabilidad</vt:lpstr>
      <vt:lpstr>Asociaciones n-arias</vt:lpstr>
      <vt:lpstr>Asociaciones n-arias</vt:lpstr>
      <vt:lpstr>Restricciones</vt:lpstr>
      <vt:lpstr>Restricciones</vt:lpstr>
      <vt:lpstr>Restricciones</vt:lpstr>
      <vt:lpstr>Restricciones</vt:lpstr>
      <vt:lpstr>Clases asociación</vt:lpstr>
      <vt:lpstr>Clases asociación</vt:lpstr>
      <vt:lpstr>Clases asociación</vt:lpstr>
      <vt:lpstr>Clases asociación</vt:lpstr>
      <vt:lpstr>Clases asociación</vt:lpstr>
      <vt:lpstr>Asociaciones calificadas</vt:lpstr>
      <vt:lpstr>Asociaciones calificadas</vt:lpstr>
      <vt:lpstr>Asociaciones calificadas</vt:lpstr>
      <vt:lpstr>Asociaciones calificadas</vt:lpstr>
      <vt:lpstr>Asociaciones calificadas</vt:lpstr>
    </vt:vector>
  </TitlesOfParts>
  <Company>Stratech SAC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 Principios del Modelamiento Visual</dc:title>
  <dc:creator>Gustavo</dc:creator>
  <cp:lastModifiedBy>Gustavo</cp:lastModifiedBy>
  <cp:revision>855</cp:revision>
  <dcterms:created xsi:type="dcterms:W3CDTF">2011-04-08T06:32:16Z</dcterms:created>
  <dcterms:modified xsi:type="dcterms:W3CDTF">2011-07-01T04:47:01Z</dcterms:modified>
</cp:coreProperties>
</file>