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E28C80-10A1-4983-B565-1DE84DB6AD03}" type="datetimeFigureOut">
              <a:rPr lang="es-PE" smtClean="0"/>
              <a:pPr/>
              <a:t>04/07/2011</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AB23EA-2823-43C3-8086-6DE2144AD628}" type="slidenum">
              <a:rPr lang="es-PE" smtClean="0"/>
              <a:pPr/>
              <a:t>‹Nº›</a:t>
            </a:fld>
            <a:endParaRPr lang="es-P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dirty="0"/>
          </a:p>
        </p:txBody>
      </p:sp>
      <p:sp>
        <p:nvSpPr>
          <p:cNvPr id="4" name="3 Marcador de número de diapositiva"/>
          <p:cNvSpPr>
            <a:spLocks noGrp="1"/>
          </p:cNvSpPr>
          <p:nvPr>
            <p:ph type="sldNum" sz="quarter" idx="10"/>
          </p:nvPr>
        </p:nvSpPr>
        <p:spPr/>
        <p:txBody>
          <a:bodyPr/>
          <a:lstStyle/>
          <a:p>
            <a:fld id="{43AB23EA-2823-43C3-8086-6DE2144AD628}" type="slidenum">
              <a:rPr lang="es-PE" smtClean="0"/>
              <a:pPr/>
              <a:t>3</a:t>
            </a:fld>
            <a:endParaRPr 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dirty="0"/>
          </a:p>
        </p:txBody>
      </p:sp>
      <p:sp>
        <p:nvSpPr>
          <p:cNvPr id="4" name="3 Marcador de número de diapositiva"/>
          <p:cNvSpPr>
            <a:spLocks noGrp="1"/>
          </p:cNvSpPr>
          <p:nvPr>
            <p:ph type="sldNum" sz="quarter" idx="10"/>
          </p:nvPr>
        </p:nvSpPr>
        <p:spPr/>
        <p:txBody>
          <a:bodyPr/>
          <a:lstStyle/>
          <a:p>
            <a:fld id="{43AB23EA-2823-43C3-8086-6DE2144AD628}" type="slidenum">
              <a:rPr lang="es-PE" smtClean="0"/>
              <a:pPr/>
              <a:t>4</a:t>
            </a:fld>
            <a:endParaRPr lang="es-P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dirty="0"/>
          </a:p>
        </p:txBody>
      </p:sp>
      <p:sp>
        <p:nvSpPr>
          <p:cNvPr id="4" name="3 Marcador de número de diapositiva"/>
          <p:cNvSpPr>
            <a:spLocks noGrp="1"/>
          </p:cNvSpPr>
          <p:nvPr>
            <p:ph type="sldNum" sz="quarter" idx="10"/>
          </p:nvPr>
        </p:nvSpPr>
        <p:spPr/>
        <p:txBody>
          <a:bodyPr/>
          <a:lstStyle/>
          <a:p>
            <a:fld id="{43AB23EA-2823-43C3-8086-6DE2144AD628}" type="slidenum">
              <a:rPr lang="es-PE" smtClean="0"/>
              <a:pPr/>
              <a:t>5</a:t>
            </a:fld>
            <a:endParaRPr lang="es-P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dirty="0"/>
          </a:p>
        </p:txBody>
      </p:sp>
      <p:sp>
        <p:nvSpPr>
          <p:cNvPr id="4" name="3 Marcador de número de diapositiva"/>
          <p:cNvSpPr>
            <a:spLocks noGrp="1"/>
          </p:cNvSpPr>
          <p:nvPr>
            <p:ph type="sldNum" sz="quarter" idx="10"/>
          </p:nvPr>
        </p:nvSpPr>
        <p:spPr/>
        <p:txBody>
          <a:bodyPr/>
          <a:lstStyle/>
          <a:p>
            <a:fld id="{43AB23EA-2823-43C3-8086-6DE2144AD628}" type="slidenum">
              <a:rPr lang="es-PE" smtClean="0"/>
              <a:pPr/>
              <a:t>6</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dirty="0"/>
          </a:p>
        </p:txBody>
      </p:sp>
      <p:sp>
        <p:nvSpPr>
          <p:cNvPr id="4" name="3 Marcador de número de diapositiva"/>
          <p:cNvSpPr>
            <a:spLocks noGrp="1"/>
          </p:cNvSpPr>
          <p:nvPr>
            <p:ph type="sldNum" sz="quarter" idx="10"/>
          </p:nvPr>
        </p:nvSpPr>
        <p:spPr/>
        <p:txBody>
          <a:bodyPr/>
          <a:lstStyle/>
          <a:p>
            <a:fld id="{43AB23EA-2823-43C3-8086-6DE2144AD628}" type="slidenum">
              <a:rPr lang="es-PE" smtClean="0"/>
              <a:pPr/>
              <a:t>7</a:t>
            </a:fld>
            <a:endParaRPr 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dirty="0"/>
          </a:p>
        </p:txBody>
      </p:sp>
      <p:sp>
        <p:nvSpPr>
          <p:cNvPr id="4" name="3 Marcador de número de diapositiva"/>
          <p:cNvSpPr>
            <a:spLocks noGrp="1"/>
          </p:cNvSpPr>
          <p:nvPr>
            <p:ph type="sldNum" sz="quarter" idx="10"/>
          </p:nvPr>
        </p:nvSpPr>
        <p:spPr/>
        <p:txBody>
          <a:bodyPr/>
          <a:lstStyle/>
          <a:p>
            <a:fld id="{43AB23EA-2823-43C3-8086-6DE2144AD628}" type="slidenum">
              <a:rPr lang="es-PE" smtClean="0"/>
              <a:pPr/>
              <a:t>8</a:t>
            </a:fld>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4B0320E1-9BF4-4D60-802B-DC8BFBCA9EB6}" type="datetimeFigureOut">
              <a:rPr lang="es-PE" smtClean="0"/>
              <a:pPr/>
              <a:t>04/07/2011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4B0320E1-9BF4-4D60-802B-DC8BFBCA9EB6}" type="datetimeFigureOut">
              <a:rPr lang="es-PE" smtClean="0"/>
              <a:pPr/>
              <a:t>04/07/2011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4B0320E1-9BF4-4D60-802B-DC8BFBCA9EB6}" type="datetimeFigureOut">
              <a:rPr lang="es-PE" smtClean="0"/>
              <a:pPr/>
              <a:t>04/07/2011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4B0320E1-9BF4-4D60-802B-DC8BFBCA9EB6}" type="datetimeFigureOut">
              <a:rPr lang="es-PE" smtClean="0"/>
              <a:pPr/>
              <a:t>04/07/2011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B0320E1-9BF4-4D60-802B-DC8BFBCA9EB6}" type="datetimeFigureOut">
              <a:rPr lang="es-PE" smtClean="0"/>
              <a:pPr/>
              <a:t>04/07/2011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4B0320E1-9BF4-4D60-802B-DC8BFBCA9EB6}" type="datetimeFigureOut">
              <a:rPr lang="es-PE" smtClean="0"/>
              <a:pPr/>
              <a:t>04/07/2011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4B0320E1-9BF4-4D60-802B-DC8BFBCA9EB6}" type="datetimeFigureOut">
              <a:rPr lang="es-PE" smtClean="0"/>
              <a:pPr/>
              <a:t>04/07/2011</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4B0320E1-9BF4-4D60-802B-DC8BFBCA9EB6}" type="datetimeFigureOut">
              <a:rPr lang="es-PE" smtClean="0"/>
              <a:pPr/>
              <a:t>04/07/2011</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B0320E1-9BF4-4D60-802B-DC8BFBCA9EB6}" type="datetimeFigureOut">
              <a:rPr lang="es-PE" smtClean="0"/>
              <a:pPr/>
              <a:t>04/07/2011</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B0320E1-9BF4-4D60-802B-DC8BFBCA9EB6}" type="datetimeFigureOut">
              <a:rPr lang="es-PE" smtClean="0"/>
              <a:pPr/>
              <a:t>04/07/2011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B0320E1-9BF4-4D60-802B-DC8BFBCA9EB6}" type="datetimeFigureOut">
              <a:rPr lang="es-PE" smtClean="0"/>
              <a:pPr/>
              <a:t>04/07/2011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320E1-9BF4-4D60-802B-DC8BFBCA9EB6}" type="datetimeFigureOut">
              <a:rPr lang="es-PE" smtClean="0"/>
              <a:pPr/>
              <a:t>04/07/2011</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0AD08-B0F9-43D1-B9D2-96B803AA622B}"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pPr lvl="0"/>
            <a:r>
              <a:rPr lang="es-PE" dirty="0" smtClean="0"/>
              <a:t>Sesión 23 y 24</a:t>
            </a:r>
            <a:br>
              <a:rPr lang="es-PE" dirty="0" smtClean="0"/>
            </a:br>
            <a:r>
              <a:rPr lang="es-PE" b="1" dirty="0" smtClean="0"/>
              <a:t>Diagrama de Clases (IV)</a:t>
            </a:r>
            <a:endParaRPr lang="es-PE" b="1" dirty="0"/>
          </a:p>
        </p:txBody>
      </p:sp>
      <p:sp>
        <p:nvSpPr>
          <p:cNvPr id="3" name="2 Subtítulo"/>
          <p:cNvSpPr>
            <a:spLocks noGrp="1"/>
          </p:cNvSpPr>
          <p:nvPr>
            <p:ph type="subTitle" idx="1"/>
          </p:nvPr>
        </p:nvSpPr>
        <p:spPr/>
        <p:txBody>
          <a:bodyPr>
            <a:normAutofit fontScale="92500" lnSpcReduction="20000"/>
          </a:bodyPr>
          <a:lstStyle/>
          <a:p>
            <a:r>
              <a:rPr lang="es-PE" dirty="0" smtClean="0"/>
              <a:t>Unidad 4</a:t>
            </a:r>
          </a:p>
          <a:p>
            <a:r>
              <a:rPr lang="es-ES" b="1" dirty="0" smtClean="0"/>
              <a:t>Modelado del comportamiento estático del sistema</a:t>
            </a:r>
          </a:p>
          <a:p>
            <a:r>
              <a:rPr lang="es-PE" dirty="0" err="1" smtClean="0"/>
              <a:t>Mg.</a:t>
            </a:r>
            <a:r>
              <a:rPr lang="es-PE" dirty="0" smtClean="0"/>
              <a:t> Gustavo G. Delgado Ugarte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Interfaces</a:t>
            </a:r>
            <a:endParaRPr lang="es-PE" dirty="0"/>
          </a:p>
        </p:txBody>
      </p:sp>
      <p:sp>
        <p:nvSpPr>
          <p:cNvPr id="3" name="2 Marcador de contenido"/>
          <p:cNvSpPr>
            <a:spLocks noGrp="1"/>
          </p:cNvSpPr>
          <p:nvPr>
            <p:ph idx="1"/>
          </p:nvPr>
        </p:nvSpPr>
        <p:spPr/>
        <p:txBody>
          <a:bodyPr>
            <a:normAutofit/>
          </a:bodyPr>
          <a:lstStyle/>
          <a:p>
            <a:r>
              <a:rPr lang="es-ES" dirty="0" smtClean="0"/>
              <a:t>En UML, una interfaz puede ser mostrado como una notación de clase estereotipada o mediante el uso de su notación propia, la bola</a:t>
            </a:r>
            <a:endParaRPr lang="es-PE" dirty="0"/>
          </a:p>
        </p:txBody>
      </p:sp>
      <p:pic>
        <p:nvPicPr>
          <p:cNvPr id="4098" name="Picture 2"/>
          <p:cNvPicPr>
            <a:picLocks noChangeAspect="1" noChangeArrowheads="1"/>
          </p:cNvPicPr>
          <p:nvPr/>
        </p:nvPicPr>
        <p:blipFill>
          <a:blip r:embed="rId2" cstate="print"/>
          <a:srcRect/>
          <a:stretch>
            <a:fillRect/>
          </a:stretch>
        </p:blipFill>
        <p:spPr bwMode="auto">
          <a:xfrm>
            <a:off x="1259632" y="3501008"/>
            <a:ext cx="6471281" cy="220749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Interfaces</a:t>
            </a:r>
            <a:endParaRPr lang="es-PE" dirty="0"/>
          </a:p>
        </p:txBody>
      </p:sp>
      <p:sp>
        <p:nvSpPr>
          <p:cNvPr id="3" name="2 Marcador de contenido"/>
          <p:cNvSpPr>
            <a:spLocks noGrp="1"/>
          </p:cNvSpPr>
          <p:nvPr>
            <p:ph idx="1"/>
          </p:nvPr>
        </p:nvSpPr>
        <p:spPr/>
        <p:txBody>
          <a:bodyPr>
            <a:normAutofit fontScale="92500" lnSpcReduction="20000"/>
          </a:bodyPr>
          <a:lstStyle/>
          <a:p>
            <a:r>
              <a:rPr lang="es-ES" dirty="0" smtClean="0"/>
              <a:t>En UML, una interfaz puede ser mostrado como una notación de clase estereotipada o mediante el uso de su notación propia, la bola</a:t>
            </a:r>
          </a:p>
          <a:p>
            <a:r>
              <a:rPr lang="es-ES" dirty="0" smtClean="0"/>
              <a:t>Usted no puede crear instancias de una interfaz en sí misma, al igual que no se puede crear instancias de una clase abstracta. Esto se debe a todas las implementaciones de las operaciones de una interfaz que faltan hasta que se realiza por una clase. Si está utilizando notación interfaz la "bola", entonces la realización de una interfaz se realiza mediante la asociación con una clase</a:t>
            </a:r>
            <a:endParaRPr lang="es-P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Interfaces</a:t>
            </a:r>
            <a:endParaRPr lang="es-PE"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467544" y="2060848"/>
            <a:ext cx="7875212" cy="218082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Interfaces</a:t>
            </a:r>
            <a:endParaRPr lang="es-PE" dirty="0"/>
          </a:p>
        </p:txBody>
      </p:sp>
      <p:sp>
        <p:nvSpPr>
          <p:cNvPr id="3" name="2 Marcador de contenido"/>
          <p:cNvSpPr>
            <a:spLocks noGrp="1"/>
          </p:cNvSpPr>
          <p:nvPr>
            <p:ph idx="1"/>
          </p:nvPr>
        </p:nvSpPr>
        <p:spPr/>
        <p:txBody>
          <a:bodyPr>
            <a:normAutofit/>
          </a:bodyPr>
          <a:lstStyle/>
          <a:p>
            <a:r>
              <a:rPr lang="es-ES" dirty="0" smtClean="0"/>
              <a:t>Si se ha utilizado la notación estereotipo de su interfaz, una nueva flecha es necesaria para demostrar que esto es una relación de realización</a:t>
            </a:r>
            <a:endParaRPr lang="es-PE" dirty="0"/>
          </a:p>
        </p:txBody>
      </p:sp>
      <p:pic>
        <p:nvPicPr>
          <p:cNvPr id="6146" name="Picture 2"/>
          <p:cNvPicPr>
            <a:picLocks noChangeAspect="1" noChangeArrowheads="1"/>
          </p:cNvPicPr>
          <p:nvPr/>
        </p:nvPicPr>
        <p:blipFill>
          <a:blip r:embed="rId2" cstate="print"/>
          <a:srcRect/>
          <a:stretch>
            <a:fillRect/>
          </a:stretch>
        </p:blipFill>
        <p:spPr bwMode="auto">
          <a:xfrm>
            <a:off x="1763688" y="3789040"/>
            <a:ext cx="5873562" cy="241529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Metamodelo</a:t>
            </a:r>
            <a:r>
              <a:rPr lang="es-ES" dirty="0" smtClean="0"/>
              <a:t> del diagrama de clases</a:t>
            </a:r>
            <a:endParaRPr lang="es-PE" dirty="0"/>
          </a:p>
        </p:txBody>
      </p:sp>
      <p:sp>
        <p:nvSpPr>
          <p:cNvPr id="3" name="2 Marcador de texto"/>
          <p:cNvSpPr>
            <a:spLocks noGrp="1"/>
          </p:cNvSpPr>
          <p:nvPr>
            <p:ph type="body" idx="1"/>
          </p:nvPr>
        </p:nvSpPr>
        <p:spPr/>
        <p:txBody>
          <a:bodyPr/>
          <a:lstStyle/>
          <a:p>
            <a:endParaRPr lang="es-P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971600" y="188641"/>
            <a:ext cx="7300074" cy="639377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269610" y="620688"/>
            <a:ext cx="8604777" cy="561662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95250" y="857250"/>
            <a:ext cx="8953500" cy="51435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539552" y="1412777"/>
            <a:ext cx="8364406" cy="389304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124375" y="1412776"/>
            <a:ext cx="8912121" cy="410445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Clases Abstractas</a:t>
            </a:r>
            <a:endParaRPr lang="es-PE" dirty="0"/>
          </a:p>
        </p:txBody>
      </p:sp>
      <p:sp>
        <p:nvSpPr>
          <p:cNvPr id="3" name="2 Marcador de contenido"/>
          <p:cNvSpPr>
            <a:spLocks noGrp="1"/>
          </p:cNvSpPr>
          <p:nvPr>
            <p:ph idx="1"/>
          </p:nvPr>
        </p:nvSpPr>
        <p:spPr/>
        <p:txBody>
          <a:bodyPr/>
          <a:lstStyle/>
          <a:p>
            <a:r>
              <a:rPr lang="es-MX" dirty="0" smtClean="0"/>
              <a:t>A veces, se utiliza la generalización para declarar una bonita, genérica, clase reutilizable, que no será capaz de implementar todos los comportamientos que son necesarios para la clase general</a:t>
            </a:r>
          </a:p>
          <a:p>
            <a:pPr lvl="1"/>
            <a:r>
              <a:rPr lang="es-MX" dirty="0" smtClean="0"/>
              <a:t>Se debe dejar a las subclases decidir</a:t>
            </a:r>
          </a:p>
          <a:p>
            <a:pPr>
              <a:buNone/>
            </a:pPr>
            <a:endParaRPr lang="es-P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166688" y="771525"/>
            <a:ext cx="8810625" cy="53149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145403" y="1628800"/>
            <a:ext cx="8891093" cy="345638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395537" y="692697"/>
            <a:ext cx="8296466" cy="5510106"/>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269144" y="1340768"/>
            <a:ext cx="8605713" cy="417646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971600" y="332656"/>
            <a:ext cx="7147668" cy="623906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235559" y="188640"/>
            <a:ext cx="8672885" cy="648072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551879" y="188640"/>
            <a:ext cx="8052569" cy="6323549"/>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1115616" y="188640"/>
            <a:ext cx="6931471" cy="646328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348415" y="332656"/>
            <a:ext cx="8447167" cy="619268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323528" y="332657"/>
            <a:ext cx="8501029" cy="590465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Clases Abstractas</a:t>
            </a:r>
            <a:endParaRPr lang="es-PE" dirty="0"/>
          </a:p>
        </p:txBody>
      </p:sp>
      <p:sp>
        <p:nvSpPr>
          <p:cNvPr id="3" name="2 Marcador de contenido"/>
          <p:cNvSpPr>
            <a:spLocks noGrp="1"/>
          </p:cNvSpPr>
          <p:nvPr>
            <p:ph idx="1"/>
          </p:nvPr>
        </p:nvSpPr>
        <p:spPr/>
        <p:txBody>
          <a:bodyPr/>
          <a:lstStyle/>
          <a:p>
            <a:r>
              <a:rPr lang="es-ES" dirty="0" smtClean="0"/>
              <a:t>Para indicar que la implementación de las operaciones almacenar (..) y recuperar (..) se va a dejar a las subclases, al declarar las operaciones como algo abstracto, escribir su firma en cursiva</a:t>
            </a:r>
            <a:endParaRPr lang="es-PE" dirty="0"/>
          </a:p>
        </p:txBody>
      </p:sp>
      <p:pic>
        <p:nvPicPr>
          <p:cNvPr id="1026" name="Picture 2"/>
          <p:cNvPicPr>
            <a:picLocks noChangeAspect="1" noChangeArrowheads="1"/>
          </p:cNvPicPr>
          <p:nvPr/>
        </p:nvPicPr>
        <p:blipFill>
          <a:blip r:embed="rId3" cstate="print"/>
          <a:srcRect/>
          <a:stretch>
            <a:fillRect/>
          </a:stretch>
        </p:blipFill>
        <p:spPr bwMode="auto">
          <a:xfrm>
            <a:off x="3635896" y="4149080"/>
            <a:ext cx="3732789" cy="2199679"/>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1387780" y="260649"/>
            <a:ext cx="6368441" cy="633670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Clases Abstractas</a:t>
            </a:r>
            <a:endParaRPr lang="es-PE" dirty="0"/>
          </a:p>
        </p:txBody>
      </p:sp>
      <p:sp>
        <p:nvSpPr>
          <p:cNvPr id="3" name="2 Marcador de contenido"/>
          <p:cNvSpPr>
            <a:spLocks noGrp="1"/>
          </p:cNvSpPr>
          <p:nvPr>
            <p:ph idx="1"/>
          </p:nvPr>
        </p:nvSpPr>
        <p:spPr/>
        <p:txBody>
          <a:bodyPr>
            <a:normAutofit lnSpcReduction="10000"/>
          </a:bodyPr>
          <a:lstStyle/>
          <a:p>
            <a:r>
              <a:rPr lang="es-ES" dirty="0" smtClean="0"/>
              <a:t>Una operación abstracta no contiene una implementación del método y es realmente un marcador de posición que dice: "dejo la implementación de este comportamiento a mi subclases.“</a:t>
            </a:r>
          </a:p>
          <a:p>
            <a:r>
              <a:rPr lang="es-ES" dirty="0" smtClean="0"/>
              <a:t>Si alguna parte de una clase se declara abstracta, la clase en sí también debe ser declarado como abstracto la implementación su nombre en letra cursiva</a:t>
            </a:r>
            <a:endParaRPr lang="es-P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Clases Abstractas</a:t>
            </a:r>
            <a:endParaRPr lang="es-PE"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2699792" y="2564904"/>
            <a:ext cx="3965885" cy="224574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Clases Abstractas</a:t>
            </a:r>
            <a:endParaRPr lang="es-PE" dirty="0"/>
          </a:p>
        </p:txBody>
      </p:sp>
      <p:sp>
        <p:nvSpPr>
          <p:cNvPr id="4" name="3 Marcador de contenido"/>
          <p:cNvSpPr>
            <a:spLocks noGrp="1"/>
          </p:cNvSpPr>
          <p:nvPr>
            <p:ph idx="1"/>
          </p:nvPr>
        </p:nvSpPr>
        <p:spPr/>
        <p:txBody>
          <a:bodyPr/>
          <a:lstStyle/>
          <a:p>
            <a:r>
              <a:rPr lang="es-ES" dirty="0" smtClean="0"/>
              <a:t>Una clase abstracta no puede ser instanciada como un objeto porque hay partes de la definición de la clase que falta: las piezas abstractas</a:t>
            </a:r>
          </a:p>
          <a:p>
            <a:r>
              <a:rPr lang="es-ES" dirty="0" smtClean="0"/>
              <a:t>Clases hijo de la clase abstracta pueden crear instancias de objetos, si completan todas las piezas abstractas faltantes en los padres, convirtiéndose así en una clase concreta</a:t>
            </a:r>
            <a:endParaRPr lang="es-P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Clases Abstractas</a:t>
            </a:r>
            <a:endParaRPr lang="es-PE"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1521427" y="1268760"/>
            <a:ext cx="6506957" cy="518457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Clases Abstractas</a:t>
            </a:r>
            <a:endParaRPr lang="es-PE" dirty="0"/>
          </a:p>
        </p:txBody>
      </p:sp>
      <p:sp>
        <p:nvSpPr>
          <p:cNvPr id="4" name="3 Marcador de contenido"/>
          <p:cNvSpPr>
            <a:spLocks noGrp="1"/>
          </p:cNvSpPr>
          <p:nvPr>
            <p:ph idx="1"/>
          </p:nvPr>
        </p:nvSpPr>
        <p:spPr/>
        <p:txBody>
          <a:bodyPr>
            <a:normAutofit fontScale="85000" lnSpcReduction="20000"/>
          </a:bodyPr>
          <a:lstStyle/>
          <a:p>
            <a:r>
              <a:rPr lang="es-ES" dirty="0" smtClean="0"/>
              <a:t>Las clases abstractas son un mecanismo muy poderoso que le permiten definir el comportamiento y atributos comunes, pero dejan algunos aspectos de cómo una clase trabajará a las subclases concretas</a:t>
            </a:r>
          </a:p>
          <a:p>
            <a:r>
              <a:rPr lang="es-ES" dirty="0" smtClean="0"/>
              <a:t>Un gran ejemplo de las clases abstractas e interfaces donde se utilizan definición de roles genéricos y de comportamiento que conforman patrones de diseño</a:t>
            </a:r>
          </a:p>
          <a:p>
            <a:r>
              <a:rPr lang="es-ES" dirty="0" smtClean="0"/>
              <a:t>Sin embargo, para implementar una clase abstracta, hay que utilizar la herencia, por lo tanto, es necesario estar al tanto de todo el equipaje que viene con la relación de generalización de acoplamiento fuerte y bien</a:t>
            </a:r>
            <a:endParaRPr lang="es-P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Interfaces</a:t>
            </a:r>
            <a:endParaRPr lang="es-PE" dirty="0"/>
          </a:p>
        </p:txBody>
      </p:sp>
      <p:sp>
        <p:nvSpPr>
          <p:cNvPr id="3" name="2 Marcador de contenido"/>
          <p:cNvSpPr>
            <a:spLocks noGrp="1"/>
          </p:cNvSpPr>
          <p:nvPr>
            <p:ph idx="1"/>
          </p:nvPr>
        </p:nvSpPr>
        <p:spPr/>
        <p:txBody>
          <a:bodyPr>
            <a:normAutofit fontScale="92500" lnSpcReduction="20000"/>
          </a:bodyPr>
          <a:lstStyle/>
          <a:p>
            <a:r>
              <a:rPr lang="es-MX" dirty="0" smtClean="0"/>
              <a:t>Una interfaz es una colección de operaciones que no tienen implementaciones de los métodos correspondientes muy similar a una clase abstracta que contiene sólo métodos abstractos</a:t>
            </a:r>
          </a:p>
          <a:p>
            <a:r>
              <a:rPr lang="es-MX" dirty="0" smtClean="0"/>
              <a:t>Pensar en una interfaz como un contrato muy simple que declara: "Estas son las operaciones que deben ser implementadas por las clases que intentan cumplir este contrato." </a:t>
            </a:r>
          </a:p>
          <a:p>
            <a:r>
              <a:rPr lang="es-MX" dirty="0" smtClean="0"/>
              <a:t>A veces, una interfaz contienen atributos también, pero en esos casos, los atributos suelen ser estáticos y con frecuencia son constantes</a:t>
            </a:r>
          </a:p>
          <a:p>
            <a:endParaRPr lang="es-PE"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3266</TotalTime>
  <Words>555</Words>
  <Application>Microsoft Office PowerPoint</Application>
  <PresentationFormat>Presentación en pantalla (4:3)</PresentationFormat>
  <Paragraphs>40</Paragraphs>
  <Slides>30</Slides>
  <Notes>6</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Tema de Office</vt:lpstr>
      <vt:lpstr>Sesión 23 y 24 Diagrama de Clases (IV)</vt:lpstr>
      <vt:lpstr>Clases Abstractas</vt:lpstr>
      <vt:lpstr>Clases Abstractas</vt:lpstr>
      <vt:lpstr>Clases Abstractas</vt:lpstr>
      <vt:lpstr>Clases Abstractas</vt:lpstr>
      <vt:lpstr>Clases Abstractas</vt:lpstr>
      <vt:lpstr>Clases Abstractas</vt:lpstr>
      <vt:lpstr>Clases Abstractas</vt:lpstr>
      <vt:lpstr>Interfaces</vt:lpstr>
      <vt:lpstr>Interfaces</vt:lpstr>
      <vt:lpstr>Interfaces</vt:lpstr>
      <vt:lpstr>Interfaces</vt:lpstr>
      <vt:lpstr>Interfaces</vt:lpstr>
      <vt:lpstr>Metamodelo del diagrama de clases</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vector>
  </TitlesOfParts>
  <Company>Stratech SAC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Sesión 3 Principios del Modelamiento Visual</dc:title>
  <dc:creator>Gustavo</dc:creator>
  <cp:lastModifiedBy>Gustavo</cp:lastModifiedBy>
  <cp:revision>896</cp:revision>
  <dcterms:created xsi:type="dcterms:W3CDTF">2011-04-08T06:32:16Z</dcterms:created>
  <dcterms:modified xsi:type="dcterms:W3CDTF">2011-07-04T06:24:50Z</dcterms:modified>
</cp:coreProperties>
</file>