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71" r:id="rId7"/>
    <p:sldId id="260" r:id="rId8"/>
    <p:sldId id="261" r:id="rId9"/>
    <p:sldId id="262" r:id="rId10"/>
    <p:sldId id="263" r:id="rId11"/>
    <p:sldId id="264" r:id="rId12"/>
    <p:sldId id="265" r:id="rId13"/>
    <p:sldId id="266" r:id="rId14"/>
    <p:sldId id="267" r:id="rId15"/>
    <p:sldId id="268" r:id="rId16"/>
    <p:sldId id="269" r:id="rId17"/>
    <p:sldId id="272" r:id="rId18"/>
    <p:sldId id="275" r:id="rId19"/>
    <p:sldId id="273" r:id="rId20"/>
    <p:sldId id="276" r:id="rId21"/>
    <p:sldId id="277" r:id="rId22"/>
    <p:sldId id="278" r:id="rId23"/>
    <p:sldId id="274"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4" r:id="rId40"/>
    <p:sldId id="295" r:id="rId41"/>
    <p:sldId id="293" r:id="rId42"/>
    <p:sldId id="297" r:id="rId43"/>
    <p:sldId id="298" r:id="rId44"/>
    <p:sldId id="299" r:id="rId4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08/04/2011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20E1-9BF4-4D60-802B-DC8BFBCA9EB6}" type="datetimeFigureOut">
              <a:rPr lang="es-PE" smtClean="0"/>
              <a:pPr/>
              <a:t>08/04/2011</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0AD08-B0F9-43D1-B9D2-96B803AA622B}"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PE" dirty="0" smtClean="0"/>
              <a:t>Sesión 3</a:t>
            </a:r>
            <a:br>
              <a:rPr lang="es-PE" dirty="0" smtClean="0"/>
            </a:br>
            <a:r>
              <a:rPr lang="es-ES" dirty="0"/>
              <a:t>Principios del </a:t>
            </a:r>
            <a:r>
              <a:rPr lang="es-ES" dirty="0" err="1"/>
              <a:t>Modelamiento</a:t>
            </a:r>
            <a:r>
              <a:rPr lang="es-ES" dirty="0"/>
              <a:t> Visual</a:t>
            </a:r>
            <a:endParaRPr lang="es-PE" dirty="0"/>
          </a:p>
        </p:txBody>
      </p:sp>
      <p:sp>
        <p:nvSpPr>
          <p:cNvPr id="3" name="2 Subtítulo"/>
          <p:cNvSpPr>
            <a:spLocks noGrp="1"/>
          </p:cNvSpPr>
          <p:nvPr>
            <p:ph type="subTitle" idx="1"/>
          </p:nvPr>
        </p:nvSpPr>
        <p:spPr/>
        <p:txBody>
          <a:bodyPr/>
          <a:lstStyle/>
          <a:p>
            <a:r>
              <a:rPr lang="es-PE" dirty="0" smtClean="0"/>
              <a:t>Unidad 1</a:t>
            </a:r>
          </a:p>
          <a:p>
            <a:r>
              <a:rPr lang="es-PE" dirty="0" err="1" smtClean="0"/>
              <a:t>Mg.</a:t>
            </a:r>
            <a:r>
              <a:rPr lang="es-PE" dirty="0" smtClean="0"/>
              <a:t> Gustavo G. Delgado Ugarte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marL="514350" indent="-514350"/>
            <a:r>
              <a:rPr lang="es-ES" sz="2400" dirty="0" smtClean="0"/>
              <a:t>“La elección de qué modelos crear tiene una profunda influencia sobre la forma en que es atacado un problema y la forma una solución”</a:t>
            </a:r>
          </a:p>
        </p:txBody>
      </p:sp>
      <p:sp>
        <p:nvSpPr>
          <p:cNvPr id="3" name="2 Marcador de contenido"/>
          <p:cNvSpPr>
            <a:spLocks noGrp="1"/>
          </p:cNvSpPr>
          <p:nvPr>
            <p:ph idx="1"/>
          </p:nvPr>
        </p:nvSpPr>
        <p:spPr/>
        <p:txBody>
          <a:bodyPr>
            <a:normAutofit fontScale="70000" lnSpcReduction="20000"/>
          </a:bodyPr>
          <a:lstStyle/>
          <a:p>
            <a:r>
              <a:rPr lang="es-ES" dirty="0" smtClean="0"/>
              <a:t>En el software, los modelos que elija puede afectar su visión del mundo</a:t>
            </a:r>
          </a:p>
          <a:p>
            <a:pPr lvl="1"/>
            <a:r>
              <a:rPr lang="es-ES" dirty="0" smtClean="0"/>
              <a:t>Si construye un sistema a través de los ojos de un desarrollador de bases de datos, es probable que se centrará en los modelos de entidad-relación que impulsan el comportamiento en los procedimientos almacenados y disparadores(</a:t>
            </a:r>
            <a:r>
              <a:rPr lang="es-ES" dirty="0" err="1" smtClean="0"/>
              <a:t>triggers</a:t>
            </a:r>
            <a:r>
              <a:rPr lang="es-ES" dirty="0" smtClean="0"/>
              <a:t>)</a:t>
            </a:r>
          </a:p>
          <a:p>
            <a:pPr lvl="1"/>
            <a:r>
              <a:rPr lang="es-ES" dirty="0" smtClean="0"/>
              <a:t>Si construye un sistema a través de los ojos de un analista de estructura, es probable que terminará con los modelos centrados en algoritmia, con flujos de datos de un proceso a otro</a:t>
            </a:r>
          </a:p>
          <a:p>
            <a:pPr lvl="1"/>
            <a:r>
              <a:rPr lang="es-ES" dirty="0" smtClean="0"/>
              <a:t>Si construye un sistema a través de los ojos de un desarrollador orientado a objetos, que terminará con un sistema cuya arquitectura está centrada en un mar de clases y patrones de interacción que dirigen cómo las clases trabajan juntas</a:t>
            </a:r>
          </a:p>
          <a:p>
            <a:pPr lvl="1"/>
            <a:r>
              <a:rPr lang="es-ES" dirty="0" smtClean="0"/>
              <a:t>Modelos ejecutables puede ayudar mucho a la prueba</a:t>
            </a:r>
          </a:p>
          <a:p>
            <a:r>
              <a:rPr lang="es-ES" dirty="0" smtClean="0"/>
              <a:t>Cada visión del mundo conduce a un tipo diferente de sistema, con diferentes costos y beneficios</a:t>
            </a:r>
            <a:endParaRPr lang="es-P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“Cada modelo puede ser expresado en diferentes niveles de precisión”</a:t>
            </a:r>
            <a:endParaRPr lang="es-PE" dirty="0"/>
          </a:p>
        </p:txBody>
      </p:sp>
      <p:sp>
        <p:nvSpPr>
          <p:cNvPr id="3" name="2 Marcador de contenido"/>
          <p:cNvSpPr>
            <a:spLocks noGrp="1"/>
          </p:cNvSpPr>
          <p:nvPr>
            <p:ph idx="1"/>
          </p:nvPr>
        </p:nvSpPr>
        <p:spPr/>
        <p:txBody>
          <a:bodyPr/>
          <a:lstStyle/>
          <a:p>
            <a:r>
              <a:rPr lang="es-MX" dirty="0" smtClean="0"/>
              <a:t>Si está construyendo un rascacielos</a:t>
            </a:r>
          </a:p>
          <a:p>
            <a:pPr lvl="1"/>
            <a:r>
              <a:rPr lang="es-MX" dirty="0" smtClean="0"/>
              <a:t>A veces se necesita un punto de vista de 30.000 pies, para ayudar a los inversionistas visualizar su apariencia</a:t>
            </a:r>
          </a:p>
          <a:p>
            <a:pPr lvl="1"/>
            <a:r>
              <a:rPr lang="es-MX" dirty="0" smtClean="0"/>
              <a:t>A veces se necesita bajar al nivel del suelo, cuando hay un tramo de tubería difíciles o un elemento estructural inusual</a:t>
            </a:r>
          </a:p>
          <a:p>
            <a:endParaRPr lang="es-P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“Cada modelo puede ser expresado en diferentes niveles de precisión”</a:t>
            </a:r>
            <a:endParaRPr lang="es-PE" dirty="0"/>
          </a:p>
        </p:txBody>
      </p:sp>
      <p:sp>
        <p:nvSpPr>
          <p:cNvPr id="3" name="2 Marcador de contenido"/>
          <p:cNvSpPr>
            <a:spLocks noGrp="1"/>
          </p:cNvSpPr>
          <p:nvPr>
            <p:ph idx="1"/>
          </p:nvPr>
        </p:nvSpPr>
        <p:spPr/>
        <p:txBody>
          <a:bodyPr>
            <a:noAutofit/>
          </a:bodyPr>
          <a:lstStyle/>
          <a:p>
            <a:r>
              <a:rPr lang="es-ES" sz="2000" dirty="0" smtClean="0"/>
              <a:t>Lo mismo ocurre con los modelos de software</a:t>
            </a:r>
          </a:p>
          <a:p>
            <a:pPr lvl="1"/>
            <a:r>
              <a:rPr lang="es-ES" sz="2000" dirty="0" smtClean="0"/>
              <a:t>A veces, un modelo ejecutable rápido y simple de la interfaz de usuario es exactamente lo que necesita</a:t>
            </a:r>
          </a:p>
          <a:p>
            <a:pPr lvl="1"/>
            <a:r>
              <a:rPr lang="es-ES" sz="2000" dirty="0" smtClean="0"/>
              <a:t>Otras veces, se tiene que ir a nivel de bits, como cuando se va a especificar las interfaces entre sistemas o cuando se está luchando con cuellos de botella en redes</a:t>
            </a:r>
          </a:p>
          <a:p>
            <a:r>
              <a:rPr lang="es-ES" sz="2000" dirty="0" smtClean="0"/>
              <a:t>Los mejores tipos de modelos son los que permiten elegir el grado de detalle, dependiendo de quién está visualizando qué y por qué </a:t>
            </a:r>
          </a:p>
          <a:p>
            <a:pPr lvl="1"/>
            <a:r>
              <a:rPr lang="es-ES" sz="2000" dirty="0" smtClean="0"/>
              <a:t>Un analista o un usuario final tendrá que centrarse en las cuestiones del qué</a:t>
            </a:r>
          </a:p>
          <a:p>
            <a:pPr lvl="1"/>
            <a:r>
              <a:rPr lang="es-ES" sz="2000" dirty="0" smtClean="0"/>
              <a:t>Un desarrollador tendrá que centrarse en las cuestiones del cómo. </a:t>
            </a:r>
          </a:p>
          <a:p>
            <a:pPr lvl="1"/>
            <a:r>
              <a:rPr lang="es-ES" sz="2000" dirty="0" smtClean="0"/>
              <a:t>Ambos quieren visualizar el sistema en diferentes niveles de detalle en diferentes momentos</a:t>
            </a:r>
            <a:endParaRPr lang="es-PE"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a:t>
            </a:r>
            <a:r>
              <a:rPr lang="es-ES" dirty="0" smtClean="0"/>
              <a:t>Los mejores modelos se conectan a la realidad”</a:t>
            </a:r>
            <a:endParaRPr lang="es-PE" dirty="0"/>
          </a:p>
        </p:txBody>
      </p:sp>
      <p:sp>
        <p:nvSpPr>
          <p:cNvPr id="3" name="2 Marcador de contenido"/>
          <p:cNvSpPr>
            <a:spLocks noGrp="1"/>
          </p:cNvSpPr>
          <p:nvPr>
            <p:ph idx="1"/>
          </p:nvPr>
        </p:nvSpPr>
        <p:spPr/>
        <p:txBody>
          <a:bodyPr>
            <a:noAutofit/>
          </a:bodyPr>
          <a:lstStyle/>
          <a:p>
            <a:r>
              <a:rPr lang="es-ES" sz="2400" dirty="0" smtClean="0"/>
              <a:t>Un modelo físico de un edificio que no responde de la misma manera como lo hacen los materiales reales tiene sólo un valor limitado</a:t>
            </a:r>
          </a:p>
          <a:p>
            <a:r>
              <a:rPr lang="es-ES" sz="2400" dirty="0" smtClean="0"/>
              <a:t>Un modelo matemático de una aeronave que asume sólo las condiciones ideales y la fabricación perfecta puede enmascarar algunas de las características potencialmente fatal de la aeronave real</a:t>
            </a:r>
          </a:p>
          <a:p>
            <a:r>
              <a:rPr lang="es-ES" sz="2400" dirty="0" smtClean="0"/>
              <a:t>Es mejor tener modelos que tienen una clara conexión con la realidad, y donde la conexión es débil, saber exactamente cómo estos modelos se han divorciado del mundo real. </a:t>
            </a:r>
          </a:p>
          <a:p>
            <a:r>
              <a:rPr lang="es-ES" sz="2400" dirty="0" smtClean="0"/>
              <a:t>Todos los modelos simplifican la realidad, el truco es asegurarse de que sus simplificaciones no enmascarar los detalles importantes</a:t>
            </a:r>
            <a:endParaRPr lang="es-PE"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a:t>
            </a:r>
            <a:r>
              <a:rPr lang="es-ES" dirty="0" smtClean="0"/>
              <a:t>Los mejores modelos se conectan a la realidad”</a:t>
            </a:r>
            <a:endParaRPr lang="es-PE" dirty="0"/>
          </a:p>
        </p:txBody>
      </p:sp>
      <p:sp>
        <p:nvSpPr>
          <p:cNvPr id="3" name="2 Marcador de contenido"/>
          <p:cNvSpPr>
            <a:spLocks noGrp="1"/>
          </p:cNvSpPr>
          <p:nvPr>
            <p:ph idx="1"/>
          </p:nvPr>
        </p:nvSpPr>
        <p:spPr/>
        <p:txBody>
          <a:bodyPr>
            <a:noAutofit/>
          </a:bodyPr>
          <a:lstStyle/>
          <a:p>
            <a:r>
              <a:rPr lang="es-ES" sz="2400" dirty="0"/>
              <a:t>E</a:t>
            </a:r>
            <a:r>
              <a:rPr lang="es-ES" sz="2400" dirty="0" smtClean="0"/>
              <a:t>l talón de Aquiles de las técnicas de análisis estructurado es que el modelo de análisis y el modelo de diseño están desconectados</a:t>
            </a:r>
          </a:p>
          <a:p>
            <a:pPr lvl="1"/>
            <a:r>
              <a:rPr lang="es-ES" sz="2000" dirty="0" smtClean="0"/>
              <a:t>El sistema concebido y el sistema construido divergen con el tiempo</a:t>
            </a:r>
          </a:p>
          <a:p>
            <a:r>
              <a:rPr lang="es-ES" sz="2400" dirty="0" smtClean="0"/>
              <a:t>En los sistemas orientados a objetos, es posible conectar casi todos los puntos de vista independientes de un sistema en un todo semántico</a:t>
            </a:r>
            <a:endParaRPr lang="es-PE"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“Un único modelo o punto de vista es insuficiente</a:t>
            </a:r>
            <a:r>
              <a:rPr lang="es-PE" dirty="0" smtClean="0"/>
              <a:t>”</a:t>
            </a:r>
            <a:endParaRPr lang="es-PE" dirty="0"/>
          </a:p>
        </p:txBody>
      </p:sp>
      <p:sp>
        <p:nvSpPr>
          <p:cNvPr id="3" name="2 Marcador de contenido"/>
          <p:cNvSpPr>
            <a:spLocks noGrp="1"/>
          </p:cNvSpPr>
          <p:nvPr>
            <p:ph idx="1"/>
          </p:nvPr>
        </p:nvSpPr>
        <p:spPr/>
        <p:txBody>
          <a:bodyPr>
            <a:normAutofit lnSpcReduction="10000"/>
          </a:bodyPr>
          <a:lstStyle/>
          <a:p>
            <a:r>
              <a:rPr lang="es-ES" dirty="0" smtClean="0"/>
              <a:t>En la construcción de un edificio, no existe un solo conjunto de planos que muestre todos sus detalles.</a:t>
            </a:r>
          </a:p>
          <a:p>
            <a:r>
              <a:rPr lang="es-ES" dirty="0" smtClean="0"/>
              <a:t>Se necesitará los planos de planta, elevaciones, planos eléctricos, planos de calefacción y planos de Sanitarios.</a:t>
            </a:r>
          </a:p>
          <a:p>
            <a:r>
              <a:rPr lang="es-ES" b="1" dirty="0" smtClean="0"/>
              <a:t>Dentro de cualquier tipo de modelo, necesita múltiples puntos de vista para captar la amplitud del sistema</a:t>
            </a:r>
            <a:endParaRPr lang="es-PE"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“Un único modelo o punto de vista es insuficiente</a:t>
            </a:r>
            <a:r>
              <a:rPr lang="es-PE" dirty="0" smtClean="0"/>
              <a:t>”</a:t>
            </a:r>
            <a:endParaRPr lang="es-PE" dirty="0"/>
          </a:p>
        </p:txBody>
      </p:sp>
      <p:sp>
        <p:nvSpPr>
          <p:cNvPr id="3" name="2 Marcador de contenido"/>
          <p:cNvSpPr>
            <a:spLocks noGrp="1"/>
          </p:cNvSpPr>
          <p:nvPr>
            <p:ph idx="1"/>
          </p:nvPr>
        </p:nvSpPr>
        <p:spPr/>
        <p:txBody>
          <a:bodyPr>
            <a:normAutofit fontScale="70000" lnSpcReduction="20000"/>
          </a:bodyPr>
          <a:lstStyle/>
          <a:p>
            <a:r>
              <a:rPr lang="es-ES" dirty="0" smtClean="0"/>
              <a:t>Para entender la arquitectura de un sistema, se necesita varios puntos de vista complementarios entre sí:</a:t>
            </a:r>
          </a:p>
          <a:p>
            <a:pPr lvl="1"/>
            <a:r>
              <a:rPr lang="es-ES" dirty="0" smtClean="0"/>
              <a:t>Una visión de casos de uso (la exposición de los requisitos del sistema)</a:t>
            </a:r>
          </a:p>
          <a:p>
            <a:pPr lvl="1"/>
            <a:r>
              <a:rPr lang="es-ES" dirty="0" smtClean="0"/>
              <a:t>Una vista de diseño (capturar el vocabulario del espacio del problema y el espacio de soluciones)</a:t>
            </a:r>
          </a:p>
          <a:p>
            <a:pPr lvl="1"/>
            <a:r>
              <a:rPr lang="es-ES" dirty="0" smtClean="0"/>
              <a:t>Una visión de la interacción (mostrando las interacciones entre las partes del sistema y entre el sistema y el medio ambiente)</a:t>
            </a:r>
          </a:p>
          <a:p>
            <a:pPr lvl="1"/>
            <a:r>
              <a:rPr lang="es-ES" dirty="0" smtClean="0"/>
              <a:t>Un punto de vista de aplicación (abordando la realización física del sistema)</a:t>
            </a:r>
          </a:p>
          <a:p>
            <a:pPr lvl="1"/>
            <a:r>
              <a:rPr lang="es-ES" dirty="0" smtClean="0"/>
              <a:t>Una vista de despliegue (centrándose en cuestiones de ingeniería de sistemas)</a:t>
            </a:r>
          </a:p>
          <a:p>
            <a:r>
              <a:rPr lang="es-ES" dirty="0" smtClean="0"/>
              <a:t>Cada uno de estos puntos de vista pueden tener aspectos estructurales, así como </a:t>
            </a:r>
            <a:r>
              <a:rPr lang="es-ES" smtClean="0"/>
              <a:t>de comportamiento </a:t>
            </a:r>
            <a:endParaRPr lang="es-ES" dirty="0" smtClean="0"/>
          </a:p>
          <a:p>
            <a:r>
              <a:rPr lang="es-ES" dirty="0" smtClean="0"/>
              <a:t>En conjunto, estas vistas representan los planos de software</a:t>
            </a:r>
            <a:endParaRPr lang="es-PE"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Lenguaje Unificado de Modelado (UML)</a:t>
            </a:r>
            <a:endParaRPr lang="es-PE" dirty="0"/>
          </a:p>
        </p:txBody>
      </p:sp>
      <p:sp>
        <p:nvSpPr>
          <p:cNvPr id="3" name="2 Marcador de texto"/>
          <p:cNvSpPr>
            <a:spLocks noGrp="1"/>
          </p:cNvSpPr>
          <p:nvPr>
            <p:ph type="body" idx="1"/>
          </p:nvPr>
        </p:nvSpPr>
        <p:spPr/>
        <p:txBody>
          <a:bodyPr/>
          <a:lstStyle/>
          <a:p>
            <a:endParaRPr lang="es-P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UML</a:t>
            </a:r>
            <a:endParaRPr lang="es-PE" dirty="0"/>
          </a:p>
        </p:txBody>
      </p:sp>
      <p:sp>
        <p:nvSpPr>
          <p:cNvPr id="3" name="2 Marcador de contenido"/>
          <p:cNvSpPr>
            <a:spLocks noGrp="1"/>
          </p:cNvSpPr>
          <p:nvPr>
            <p:ph idx="1"/>
          </p:nvPr>
        </p:nvSpPr>
        <p:spPr/>
        <p:txBody>
          <a:bodyPr>
            <a:normAutofit/>
          </a:bodyPr>
          <a:lstStyle/>
          <a:p>
            <a:r>
              <a:rPr lang="es-MX" dirty="0" smtClean="0"/>
              <a:t>El UML es un lenguaje para la</a:t>
            </a:r>
          </a:p>
          <a:p>
            <a:pPr lvl="1"/>
            <a:r>
              <a:rPr lang="es-MX" dirty="0" smtClean="0"/>
              <a:t>Visualización</a:t>
            </a:r>
          </a:p>
          <a:p>
            <a:pPr lvl="1"/>
            <a:r>
              <a:rPr lang="es-MX" dirty="0" smtClean="0"/>
              <a:t>Especificación</a:t>
            </a:r>
          </a:p>
          <a:p>
            <a:pPr lvl="1"/>
            <a:r>
              <a:rPr lang="es-MX" dirty="0" smtClean="0"/>
              <a:t>Construcción</a:t>
            </a:r>
          </a:p>
          <a:p>
            <a:pPr lvl="1"/>
            <a:r>
              <a:rPr lang="es-MX" dirty="0" smtClean="0"/>
              <a:t>Documentación</a:t>
            </a:r>
          </a:p>
          <a:p>
            <a:pPr>
              <a:buNone/>
            </a:pPr>
            <a:r>
              <a:rPr lang="es-MX" dirty="0" smtClean="0"/>
              <a:t>	de </a:t>
            </a:r>
            <a:r>
              <a:rPr lang="es-MX" dirty="0" smtClean="0"/>
              <a:t>los artefactos de un sistema de software</a:t>
            </a:r>
          </a:p>
          <a:p>
            <a:endParaRPr lang="es-P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E" dirty="0" smtClean="0"/>
              <a:t>UML es un Lenguaje</a:t>
            </a:r>
            <a:endParaRPr lang="es-PE" dirty="0"/>
          </a:p>
        </p:txBody>
      </p:sp>
      <p:sp>
        <p:nvSpPr>
          <p:cNvPr id="5" name="4 Marcador de contenido"/>
          <p:cNvSpPr>
            <a:spLocks noGrp="1"/>
          </p:cNvSpPr>
          <p:nvPr>
            <p:ph idx="1"/>
          </p:nvPr>
        </p:nvSpPr>
        <p:spPr/>
        <p:txBody>
          <a:bodyPr>
            <a:normAutofit fontScale="92500"/>
          </a:bodyPr>
          <a:lstStyle/>
          <a:p>
            <a:r>
              <a:rPr lang="es-ES" dirty="0" smtClean="0"/>
              <a:t>Un lenguaje proporciona un vocabulario y las reglas para combinar palabras en dicho vocabulario con el fin de comunicarnos</a:t>
            </a:r>
          </a:p>
          <a:p>
            <a:r>
              <a:rPr lang="es-ES" dirty="0" smtClean="0"/>
              <a:t>Un lenguaje de modelado es un lenguaje cuyo vocabulario y reglas se centran en la representación conceptual y física de un sistema</a:t>
            </a:r>
          </a:p>
          <a:p>
            <a:r>
              <a:rPr lang="es-ES" dirty="0" smtClean="0"/>
              <a:t>Un lenguaje de modelado como el UML es un lenguaje estándar para los modelos de software</a:t>
            </a:r>
            <a:endParaRPr lang="es-P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Definición de </a:t>
            </a:r>
            <a:r>
              <a:rPr lang="es-ES" dirty="0" err="1" smtClean="0"/>
              <a:t>modelamiento</a:t>
            </a:r>
            <a:endParaRPr lang="es-PE" dirty="0"/>
          </a:p>
        </p:txBody>
      </p:sp>
      <p:sp>
        <p:nvSpPr>
          <p:cNvPr id="3" name="2 Marcador de texto"/>
          <p:cNvSpPr>
            <a:spLocks noGrp="1"/>
          </p:cNvSpPr>
          <p:nvPr>
            <p:ph type="body" idx="1"/>
          </p:nvPr>
        </p:nvSpPr>
        <p:spPr/>
        <p:txBody>
          <a:bodyPr/>
          <a:lstStyle/>
          <a:p>
            <a:endParaRPr lang="es-P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para Visualización</a:t>
            </a:r>
            <a:endParaRPr lang="es-PE" dirty="0"/>
          </a:p>
        </p:txBody>
      </p:sp>
      <p:sp>
        <p:nvSpPr>
          <p:cNvPr id="5" name="4 Marcador de contenido"/>
          <p:cNvSpPr>
            <a:spLocks noGrp="1"/>
          </p:cNvSpPr>
          <p:nvPr>
            <p:ph idx="1"/>
          </p:nvPr>
        </p:nvSpPr>
        <p:spPr/>
        <p:txBody>
          <a:bodyPr>
            <a:normAutofit fontScale="92500" lnSpcReduction="10000"/>
          </a:bodyPr>
          <a:lstStyle/>
          <a:p>
            <a:r>
              <a:rPr lang="es-ES" dirty="0" smtClean="0"/>
              <a:t>Problema 1</a:t>
            </a:r>
          </a:p>
          <a:p>
            <a:pPr lvl="1"/>
            <a:r>
              <a:rPr lang="es-ES" dirty="0" smtClean="0"/>
              <a:t>Para </a:t>
            </a:r>
            <a:r>
              <a:rPr lang="es-ES" dirty="0" smtClean="0"/>
              <a:t>muchos programadores, la distancia entre el </a:t>
            </a:r>
            <a:r>
              <a:rPr lang="es-ES" dirty="0" smtClean="0"/>
              <a:t>pensar una </a:t>
            </a:r>
            <a:r>
              <a:rPr lang="es-ES" dirty="0" smtClean="0"/>
              <a:t>aplicación y luego </a:t>
            </a:r>
            <a:r>
              <a:rPr lang="es-ES" dirty="0" smtClean="0"/>
              <a:t>codificarla </a:t>
            </a:r>
            <a:r>
              <a:rPr lang="es-ES" dirty="0" smtClean="0"/>
              <a:t>es cercana a cero</a:t>
            </a:r>
            <a:r>
              <a:rPr lang="es-ES" dirty="0" smtClean="0"/>
              <a:t>. (Lo piensas, lo codificas)</a:t>
            </a:r>
          </a:p>
          <a:p>
            <a:pPr lvl="2"/>
            <a:r>
              <a:rPr lang="es-ES" dirty="0" smtClean="0"/>
              <a:t>El </a:t>
            </a:r>
            <a:r>
              <a:rPr lang="es-ES" dirty="0" smtClean="0"/>
              <a:t>programador se sigue haciendo </a:t>
            </a:r>
            <a:r>
              <a:rPr lang="es-ES" dirty="0" smtClean="0"/>
              <a:t>modelos pero mentalmente</a:t>
            </a:r>
          </a:p>
          <a:p>
            <a:pPr lvl="2"/>
            <a:r>
              <a:rPr lang="es-ES" dirty="0" smtClean="0"/>
              <a:t>La </a:t>
            </a:r>
            <a:r>
              <a:rPr lang="es-ES" dirty="0" smtClean="0"/>
              <a:t>comunicación de los modelos conceptuales a los demás </a:t>
            </a:r>
            <a:r>
              <a:rPr lang="es-ES" dirty="0" smtClean="0"/>
              <a:t>está </a:t>
            </a:r>
            <a:r>
              <a:rPr lang="es-ES" dirty="0" smtClean="0"/>
              <a:t>propenso a </a:t>
            </a:r>
            <a:r>
              <a:rPr lang="es-ES" dirty="0" smtClean="0"/>
              <a:t>errores, </a:t>
            </a:r>
            <a:r>
              <a:rPr lang="es-ES" dirty="0" smtClean="0"/>
              <a:t>a menos que todos los involucrados </a:t>
            </a:r>
            <a:r>
              <a:rPr lang="es-ES" dirty="0" smtClean="0"/>
              <a:t>hablen </a:t>
            </a:r>
            <a:r>
              <a:rPr lang="es-ES" dirty="0" smtClean="0"/>
              <a:t>el mismo idioma</a:t>
            </a:r>
            <a:r>
              <a:rPr lang="es-ES" dirty="0" smtClean="0"/>
              <a:t>.</a:t>
            </a:r>
          </a:p>
          <a:p>
            <a:pPr lvl="1"/>
            <a:r>
              <a:rPr lang="es-ES" dirty="0" smtClean="0"/>
              <a:t>Los proyectos y las organizaciones desarrollan su propio lenguaje, y es difícil de entender lo que está pasando, si es usted un extraño o nuevo en el </a:t>
            </a:r>
            <a:r>
              <a:rPr lang="es-ES" dirty="0" smtClean="0"/>
              <a:t>grupo</a:t>
            </a:r>
            <a:endParaRPr lang="es-MX" dirty="0" smtClean="0"/>
          </a:p>
          <a:p>
            <a:endParaRPr lang="es-P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para Visualización</a:t>
            </a:r>
            <a:endParaRPr lang="es-PE" dirty="0"/>
          </a:p>
        </p:txBody>
      </p:sp>
      <p:sp>
        <p:nvSpPr>
          <p:cNvPr id="5" name="4 Marcador de contenido"/>
          <p:cNvSpPr>
            <a:spLocks noGrp="1"/>
          </p:cNvSpPr>
          <p:nvPr>
            <p:ph idx="1"/>
          </p:nvPr>
        </p:nvSpPr>
        <p:spPr/>
        <p:txBody>
          <a:bodyPr>
            <a:normAutofit fontScale="92500"/>
          </a:bodyPr>
          <a:lstStyle/>
          <a:p>
            <a:r>
              <a:rPr lang="es-MX" dirty="0" smtClean="0"/>
              <a:t>Problema 2</a:t>
            </a:r>
          </a:p>
          <a:p>
            <a:pPr lvl="1"/>
            <a:r>
              <a:rPr lang="es-ES" dirty="0" smtClean="0"/>
              <a:t>Hay </a:t>
            </a:r>
            <a:r>
              <a:rPr lang="es-ES" dirty="0" smtClean="0"/>
              <a:t>algunas cosas </a:t>
            </a:r>
            <a:r>
              <a:rPr lang="es-ES" dirty="0" smtClean="0"/>
              <a:t>sobre </a:t>
            </a:r>
            <a:r>
              <a:rPr lang="es-ES" dirty="0" smtClean="0"/>
              <a:t>un sistema de software que no </a:t>
            </a:r>
            <a:r>
              <a:rPr lang="es-ES" dirty="0" smtClean="0"/>
              <a:t>se pueden entender, al </a:t>
            </a:r>
            <a:r>
              <a:rPr lang="es-ES" dirty="0" smtClean="0"/>
              <a:t>menos que </a:t>
            </a:r>
            <a:r>
              <a:rPr lang="es-ES" dirty="0" smtClean="0"/>
              <a:t>construyamos </a:t>
            </a:r>
            <a:r>
              <a:rPr lang="es-ES" dirty="0" smtClean="0"/>
              <a:t>modelos que </a:t>
            </a:r>
            <a:r>
              <a:rPr lang="es-ES" dirty="0" smtClean="0"/>
              <a:t>trasciendan al </a:t>
            </a:r>
            <a:r>
              <a:rPr lang="es-ES" dirty="0" smtClean="0"/>
              <a:t>lenguaje de programación </a:t>
            </a:r>
            <a:r>
              <a:rPr lang="es-ES" dirty="0" smtClean="0"/>
              <a:t>textual</a:t>
            </a:r>
          </a:p>
          <a:p>
            <a:pPr lvl="2"/>
            <a:r>
              <a:rPr lang="es-ES" dirty="0" smtClean="0"/>
              <a:t>El </a:t>
            </a:r>
            <a:r>
              <a:rPr lang="es-ES" dirty="0" smtClean="0"/>
              <a:t>significado de una jerarquía de clases se puede deducir, pero no </a:t>
            </a:r>
            <a:r>
              <a:rPr lang="es-ES" dirty="0" smtClean="0"/>
              <a:t>directamente, observando detenidamente </a:t>
            </a:r>
            <a:r>
              <a:rPr lang="es-ES" dirty="0" smtClean="0"/>
              <a:t>el código para todas las clases </a:t>
            </a:r>
            <a:r>
              <a:rPr lang="es-ES" dirty="0" smtClean="0"/>
              <a:t>en </a:t>
            </a:r>
            <a:r>
              <a:rPr lang="es-ES" dirty="0" smtClean="0"/>
              <a:t>la </a:t>
            </a:r>
            <a:r>
              <a:rPr lang="es-ES" dirty="0" smtClean="0"/>
              <a:t>jerarquía</a:t>
            </a:r>
          </a:p>
          <a:p>
            <a:pPr lvl="2"/>
            <a:r>
              <a:rPr lang="es-ES" dirty="0" smtClean="0"/>
              <a:t>La </a:t>
            </a:r>
            <a:r>
              <a:rPr lang="es-ES" dirty="0" smtClean="0"/>
              <a:t>distribución física y la posible migración de los objetos en un sistema basado en la Web se puede deducir, pero no </a:t>
            </a:r>
            <a:r>
              <a:rPr lang="es-ES" dirty="0" smtClean="0"/>
              <a:t>directamente, </a:t>
            </a:r>
            <a:r>
              <a:rPr lang="es-ES" dirty="0" smtClean="0"/>
              <a:t>mediante el estudio de código del sistema.</a:t>
            </a:r>
            <a:endParaRPr lang="es-MX" dirty="0" smtClean="0"/>
          </a:p>
          <a:p>
            <a:pPr lvl="1"/>
            <a:endParaRPr lang="es-P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para Visualización</a:t>
            </a:r>
            <a:endParaRPr lang="es-PE" dirty="0"/>
          </a:p>
        </p:txBody>
      </p:sp>
      <p:sp>
        <p:nvSpPr>
          <p:cNvPr id="5" name="4 Marcador de contenido"/>
          <p:cNvSpPr>
            <a:spLocks noGrp="1"/>
          </p:cNvSpPr>
          <p:nvPr>
            <p:ph idx="1"/>
          </p:nvPr>
        </p:nvSpPr>
        <p:spPr/>
        <p:txBody>
          <a:bodyPr>
            <a:normAutofit lnSpcReduction="10000"/>
          </a:bodyPr>
          <a:lstStyle/>
          <a:p>
            <a:r>
              <a:rPr lang="es-MX" dirty="0" smtClean="0"/>
              <a:t>Problema 3</a:t>
            </a:r>
          </a:p>
          <a:p>
            <a:pPr lvl="1"/>
            <a:r>
              <a:rPr lang="es-ES" dirty="0" smtClean="0"/>
              <a:t>Si </a:t>
            </a:r>
            <a:r>
              <a:rPr lang="es-ES" dirty="0" smtClean="0"/>
              <a:t>el desarrollador que cortar el </a:t>
            </a:r>
            <a:r>
              <a:rPr lang="es-ES" dirty="0" smtClean="0"/>
              <a:t>código, </a:t>
            </a:r>
            <a:r>
              <a:rPr lang="es-ES" dirty="0" smtClean="0"/>
              <a:t>nunca escribió los modelos que están en su cabeza, </a:t>
            </a:r>
            <a:r>
              <a:rPr lang="es-ES" dirty="0" smtClean="0"/>
              <a:t>esta </a:t>
            </a:r>
            <a:r>
              <a:rPr lang="es-ES" dirty="0" smtClean="0"/>
              <a:t>información se </a:t>
            </a:r>
            <a:r>
              <a:rPr lang="es-ES" dirty="0" smtClean="0"/>
              <a:t>perderá </a:t>
            </a:r>
            <a:r>
              <a:rPr lang="es-ES" dirty="0" smtClean="0"/>
              <a:t>para siempre o, </a:t>
            </a:r>
            <a:r>
              <a:rPr lang="es-ES" dirty="0" smtClean="0"/>
              <a:t>en el mejor de los casos, </a:t>
            </a:r>
            <a:r>
              <a:rPr lang="es-ES" dirty="0" smtClean="0"/>
              <a:t>sólo </a:t>
            </a:r>
            <a:r>
              <a:rPr lang="es-ES" dirty="0" smtClean="0"/>
              <a:t>será parcialmente recreable a partir de </a:t>
            </a:r>
            <a:r>
              <a:rPr lang="es-ES" dirty="0" smtClean="0"/>
              <a:t>la aplicación una vez que el desarrollador </a:t>
            </a:r>
            <a:r>
              <a:rPr lang="es-ES" dirty="0" smtClean="0"/>
              <a:t>haya avanzado</a:t>
            </a:r>
          </a:p>
          <a:p>
            <a:r>
              <a:rPr lang="es-MX" dirty="0" smtClean="0"/>
              <a:t>Escribir modelos </a:t>
            </a:r>
            <a:r>
              <a:rPr lang="es-MX" dirty="0" smtClean="0"/>
              <a:t>en </a:t>
            </a:r>
            <a:r>
              <a:rPr lang="es-MX" dirty="0" smtClean="0"/>
              <a:t>UML </a:t>
            </a:r>
            <a:r>
              <a:rPr lang="es-MX" dirty="0" smtClean="0"/>
              <a:t>aborda el tercer problema</a:t>
            </a:r>
            <a:r>
              <a:rPr lang="es-MX" dirty="0" smtClean="0"/>
              <a:t>: </a:t>
            </a:r>
            <a:r>
              <a:rPr lang="es-ES" b="1" dirty="0" smtClean="0"/>
              <a:t>Un modelo explícito facilita la </a:t>
            </a:r>
            <a:r>
              <a:rPr lang="es-ES" b="1" dirty="0" smtClean="0"/>
              <a:t>comunicación</a:t>
            </a:r>
            <a:endParaRPr lang="es-MX" b="1"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para Visualización</a:t>
            </a:r>
            <a:endParaRPr lang="es-PE" dirty="0"/>
          </a:p>
        </p:txBody>
      </p:sp>
      <p:sp>
        <p:nvSpPr>
          <p:cNvPr id="5" name="4 Marcador de contenido"/>
          <p:cNvSpPr>
            <a:spLocks noGrp="1"/>
          </p:cNvSpPr>
          <p:nvPr>
            <p:ph idx="1"/>
          </p:nvPr>
        </p:nvSpPr>
        <p:spPr/>
        <p:txBody>
          <a:bodyPr>
            <a:normAutofit/>
          </a:bodyPr>
          <a:lstStyle/>
          <a:p>
            <a:r>
              <a:rPr lang="es-ES" dirty="0" smtClean="0"/>
              <a:t>Algunas cosas </a:t>
            </a:r>
            <a:r>
              <a:rPr lang="es-ES" dirty="0" smtClean="0"/>
              <a:t>son mejores en modelo </a:t>
            </a:r>
            <a:r>
              <a:rPr lang="es-ES" dirty="0" smtClean="0"/>
              <a:t>textual, mientras que otros son mejores modelados de forma </a:t>
            </a:r>
            <a:r>
              <a:rPr lang="es-ES" dirty="0" smtClean="0"/>
              <a:t>gráfica.</a:t>
            </a:r>
          </a:p>
          <a:p>
            <a:pPr lvl="1"/>
            <a:r>
              <a:rPr lang="es-ES" dirty="0" smtClean="0"/>
              <a:t>En </a:t>
            </a:r>
            <a:r>
              <a:rPr lang="es-ES" dirty="0" smtClean="0"/>
              <a:t>todos los sistemas interesante, hay estructuras que trascienden lo que </a:t>
            </a:r>
            <a:r>
              <a:rPr lang="es-ES" dirty="0" smtClean="0"/>
              <a:t>se pueda </a:t>
            </a:r>
            <a:r>
              <a:rPr lang="es-ES" dirty="0" smtClean="0"/>
              <a:t>representar en un lenguaje de </a:t>
            </a:r>
            <a:r>
              <a:rPr lang="es-ES" dirty="0" smtClean="0"/>
              <a:t>programación</a:t>
            </a:r>
          </a:p>
          <a:p>
            <a:r>
              <a:rPr lang="es-ES" dirty="0" smtClean="0"/>
              <a:t>Esto aborda al </a:t>
            </a:r>
            <a:r>
              <a:rPr lang="es-ES" dirty="0" smtClean="0"/>
              <a:t>segundo </a:t>
            </a:r>
            <a:r>
              <a:rPr lang="es-ES" dirty="0" smtClean="0"/>
              <a:t>problema: </a:t>
            </a:r>
            <a:r>
              <a:rPr lang="es-ES" b="1" dirty="0" smtClean="0"/>
              <a:t>UML </a:t>
            </a:r>
            <a:r>
              <a:rPr lang="es-ES" b="1" dirty="0" smtClean="0"/>
              <a:t>es un lenguaje </a:t>
            </a:r>
            <a:r>
              <a:rPr lang="es-ES" b="1" dirty="0" smtClean="0"/>
              <a:t>gráfico</a:t>
            </a:r>
            <a:endParaRPr lang="es-P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para Visualización</a:t>
            </a:r>
            <a:endParaRPr lang="es-PE" dirty="0"/>
          </a:p>
        </p:txBody>
      </p:sp>
      <p:sp>
        <p:nvSpPr>
          <p:cNvPr id="5" name="4 Marcador de contenido"/>
          <p:cNvSpPr>
            <a:spLocks noGrp="1"/>
          </p:cNvSpPr>
          <p:nvPr>
            <p:ph idx="1"/>
          </p:nvPr>
        </p:nvSpPr>
        <p:spPr/>
        <p:txBody>
          <a:bodyPr>
            <a:normAutofit/>
          </a:bodyPr>
          <a:lstStyle/>
          <a:p>
            <a:r>
              <a:rPr lang="es-ES" dirty="0" smtClean="0"/>
              <a:t>UML </a:t>
            </a:r>
            <a:r>
              <a:rPr lang="es-ES" dirty="0" smtClean="0"/>
              <a:t>es algo más que un montón de símbolos </a:t>
            </a:r>
            <a:r>
              <a:rPr lang="es-ES" dirty="0" smtClean="0"/>
              <a:t>gráficos; detrás </a:t>
            </a:r>
            <a:r>
              <a:rPr lang="es-ES" dirty="0" smtClean="0"/>
              <a:t>de cada símbolo en la notación UML </a:t>
            </a:r>
            <a:r>
              <a:rPr lang="es-ES" dirty="0" smtClean="0"/>
              <a:t>hay </a:t>
            </a:r>
            <a:r>
              <a:rPr lang="es-ES" dirty="0" smtClean="0"/>
              <a:t>una semántica bien </a:t>
            </a:r>
            <a:r>
              <a:rPr lang="es-ES" dirty="0" smtClean="0"/>
              <a:t>definida </a:t>
            </a:r>
          </a:p>
          <a:p>
            <a:pPr lvl="1"/>
            <a:r>
              <a:rPr lang="es-ES" dirty="0" smtClean="0"/>
              <a:t>Un </a:t>
            </a:r>
            <a:r>
              <a:rPr lang="es-ES" dirty="0" smtClean="0"/>
              <a:t>programador puede escribir un modelo en UML, y otro </a:t>
            </a:r>
            <a:r>
              <a:rPr lang="es-ES" dirty="0" smtClean="0"/>
              <a:t>desarrollador </a:t>
            </a:r>
            <a:r>
              <a:rPr lang="es-ES" b="1" dirty="0" smtClean="0"/>
              <a:t>puede interpretar ese modelo sin </a:t>
            </a:r>
            <a:r>
              <a:rPr lang="es-ES" b="1" dirty="0" smtClean="0"/>
              <a:t>ambigüedad</a:t>
            </a:r>
          </a:p>
          <a:p>
            <a:r>
              <a:rPr lang="es-ES" dirty="0" smtClean="0"/>
              <a:t>Esto </a:t>
            </a:r>
            <a:r>
              <a:rPr lang="es-ES" dirty="0" smtClean="0"/>
              <a:t>resuelve el </a:t>
            </a:r>
            <a:r>
              <a:rPr lang="es-ES" dirty="0" smtClean="0"/>
              <a:t>primer problema</a:t>
            </a:r>
            <a:endParaRPr lang="es-PE"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para </a:t>
            </a:r>
            <a:r>
              <a:rPr lang="es-PE" dirty="0" smtClean="0"/>
              <a:t>Especificación</a:t>
            </a:r>
            <a:endParaRPr lang="es-PE" dirty="0"/>
          </a:p>
        </p:txBody>
      </p:sp>
      <p:sp>
        <p:nvSpPr>
          <p:cNvPr id="5" name="4 Marcador de contenido"/>
          <p:cNvSpPr>
            <a:spLocks noGrp="1"/>
          </p:cNvSpPr>
          <p:nvPr>
            <p:ph idx="1"/>
          </p:nvPr>
        </p:nvSpPr>
        <p:spPr/>
        <p:txBody>
          <a:bodyPr>
            <a:normAutofit/>
          </a:bodyPr>
          <a:lstStyle/>
          <a:p>
            <a:r>
              <a:rPr lang="es-PE" b="1" dirty="0" smtClean="0"/>
              <a:t>Especificación</a:t>
            </a:r>
            <a:r>
              <a:rPr lang="es-PE" dirty="0" smtClean="0"/>
              <a:t> significa construir </a:t>
            </a:r>
            <a:r>
              <a:rPr lang="es-PE" b="1" dirty="0" smtClean="0"/>
              <a:t>modelos</a:t>
            </a:r>
            <a:r>
              <a:rPr lang="es-ES" b="1" dirty="0" smtClean="0"/>
              <a:t> </a:t>
            </a:r>
            <a:r>
              <a:rPr lang="es-ES" b="1" dirty="0" smtClean="0"/>
              <a:t>precisos</a:t>
            </a:r>
            <a:r>
              <a:rPr lang="es-ES" b="1" dirty="0" smtClean="0"/>
              <a:t>, sin </a:t>
            </a:r>
            <a:r>
              <a:rPr lang="es-ES" b="1" dirty="0" smtClean="0"/>
              <a:t>ambigüedades y completos</a:t>
            </a:r>
          </a:p>
          <a:p>
            <a:r>
              <a:rPr lang="es-MX" dirty="0" smtClean="0"/>
              <a:t>UML aborda la especificación de </a:t>
            </a:r>
            <a:r>
              <a:rPr lang="es-MX" dirty="0" smtClean="0"/>
              <a:t>todas las </a:t>
            </a:r>
            <a:r>
              <a:rPr lang="es-MX" dirty="0" smtClean="0"/>
              <a:t>decisiones </a:t>
            </a:r>
            <a:r>
              <a:rPr lang="es-MX" dirty="0" smtClean="0"/>
              <a:t>importantes de análisis, </a:t>
            </a:r>
            <a:r>
              <a:rPr lang="es-MX" dirty="0" smtClean="0"/>
              <a:t>diseño </a:t>
            </a:r>
            <a:r>
              <a:rPr lang="es-MX" dirty="0" smtClean="0"/>
              <a:t>e implementación que se deben tomar en </a:t>
            </a:r>
            <a:r>
              <a:rPr lang="es-MX" dirty="0" smtClean="0"/>
              <a:t>el desarrollo </a:t>
            </a:r>
            <a:r>
              <a:rPr lang="es-MX" dirty="0" smtClean="0"/>
              <a:t>y despliegue </a:t>
            </a:r>
            <a:r>
              <a:rPr lang="es-MX" dirty="0" smtClean="0"/>
              <a:t>de un sistema de </a:t>
            </a:r>
            <a:r>
              <a:rPr lang="es-MX" dirty="0" smtClean="0"/>
              <a:t>software</a:t>
            </a:r>
            <a:endParaRPr lang="es-P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a:t>
            </a:r>
            <a:r>
              <a:rPr lang="es-PE" dirty="0" smtClean="0"/>
              <a:t>para Construcción</a:t>
            </a:r>
            <a:endParaRPr lang="es-PE" dirty="0"/>
          </a:p>
        </p:txBody>
      </p:sp>
      <p:sp>
        <p:nvSpPr>
          <p:cNvPr id="5" name="4 Marcador de contenido"/>
          <p:cNvSpPr>
            <a:spLocks noGrp="1"/>
          </p:cNvSpPr>
          <p:nvPr>
            <p:ph idx="1"/>
          </p:nvPr>
        </p:nvSpPr>
        <p:spPr/>
        <p:txBody>
          <a:bodyPr>
            <a:normAutofit/>
          </a:bodyPr>
          <a:lstStyle/>
          <a:p>
            <a:r>
              <a:rPr lang="es-ES" dirty="0" smtClean="0"/>
              <a:t>UML </a:t>
            </a:r>
            <a:r>
              <a:rPr lang="es-ES" dirty="0" smtClean="0"/>
              <a:t>no es un lenguaje de programación visual, pero sus modelos se pueden conectar directamente a una variedad de lenguajes de </a:t>
            </a:r>
            <a:r>
              <a:rPr lang="es-ES" dirty="0" smtClean="0"/>
              <a:t>programación</a:t>
            </a:r>
          </a:p>
          <a:p>
            <a:pPr lvl="1"/>
            <a:r>
              <a:rPr lang="es-ES" dirty="0" smtClean="0"/>
              <a:t>Es </a:t>
            </a:r>
            <a:r>
              <a:rPr lang="es-ES" dirty="0" smtClean="0"/>
              <a:t>posible </a:t>
            </a:r>
            <a:r>
              <a:rPr lang="es-ES" dirty="0" smtClean="0"/>
              <a:t>mapear un </a:t>
            </a:r>
            <a:r>
              <a:rPr lang="es-ES" dirty="0" smtClean="0"/>
              <a:t>modelo en UML a un lenguaje de programación como Java, </a:t>
            </a:r>
            <a:r>
              <a:rPr lang="es-ES" dirty="0" smtClean="0"/>
              <a:t>C++ </a:t>
            </a:r>
            <a:r>
              <a:rPr lang="es-ES" dirty="0" smtClean="0"/>
              <a:t>o Visual Basic, o incluso a las tablas de una base de datos relacional o </a:t>
            </a:r>
            <a:r>
              <a:rPr lang="es-ES" dirty="0" smtClean="0"/>
              <a:t>una </a:t>
            </a:r>
            <a:r>
              <a:rPr lang="es-ES" dirty="0" smtClean="0"/>
              <a:t>base de datos orientada a </a:t>
            </a:r>
            <a:r>
              <a:rPr lang="es-ES" dirty="0" smtClean="0"/>
              <a:t>objetos</a:t>
            </a:r>
            <a:endParaRPr lang="es-P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a:t>
            </a:r>
            <a:r>
              <a:rPr lang="es-PE" dirty="0" smtClean="0"/>
              <a:t>para Construcción</a:t>
            </a:r>
            <a:endParaRPr lang="es-PE" dirty="0"/>
          </a:p>
        </p:txBody>
      </p:sp>
      <p:sp>
        <p:nvSpPr>
          <p:cNvPr id="5" name="4 Marcador de contenido"/>
          <p:cNvSpPr>
            <a:spLocks noGrp="1"/>
          </p:cNvSpPr>
          <p:nvPr>
            <p:ph idx="1"/>
          </p:nvPr>
        </p:nvSpPr>
        <p:spPr/>
        <p:txBody>
          <a:bodyPr>
            <a:normAutofit fontScale="85000" lnSpcReduction="10000"/>
          </a:bodyPr>
          <a:lstStyle/>
          <a:p>
            <a:r>
              <a:rPr lang="es-MX" dirty="0" smtClean="0"/>
              <a:t>Este mapeo </a:t>
            </a:r>
            <a:r>
              <a:rPr lang="es-MX" dirty="0" smtClean="0"/>
              <a:t>permite </a:t>
            </a:r>
            <a:r>
              <a:rPr lang="es-MX" dirty="0" smtClean="0"/>
              <a:t>a la </a:t>
            </a:r>
            <a:r>
              <a:rPr lang="es-MX" dirty="0" smtClean="0"/>
              <a:t>ingeniería </a:t>
            </a:r>
            <a:r>
              <a:rPr lang="es-MX" dirty="0" smtClean="0"/>
              <a:t>directa, </a:t>
            </a:r>
            <a:r>
              <a:rPr lang="es-MX" dirty="0" smtClean="0"/>
              <a:t>la generación de código desde un modelo UML </a:t>
            </a:r>
            <a:r>
              <a:rPr lang="es-MX" dirty="0" smtClean="0"/>
              <a:t> a </a:t>
            </a:r>
            <a:r>
              <a:rPr lang="es-MX" dirty="0" smtClean="0"/>
              <a:t>un lenguaje de </a:t>
            </a:r>
            <a:r>
              <a:rPr lang="es-MX" dirty="0" smtClean="0"/>
              <a:t>programación</a:t>
            </a:r>
          </a:p>
          <a:p>
            <a:r>
              <a:rPr lang="es-MX" dirty="0" smtClean="0"/>
              <a:t>Es </a:t>
            </a:r>
            <a:r>
              <a:rPr lang="es-MX" dirty="0" smtClean="0"/>
              <a:t>posible reconstruir un modelo a partir de una </a:t>
            </a:r>
            <a:r>
              <a:rPr lang="es-MX" dirty="0" smtClean="0"/>
              <a:t>implementación </a:t>
            </a:r>
            <a:r>
              <a:rPr lang="es-MX" dirty="0" smtClean="0"/>
              <a:t>de nuevo en </a:t>
            </a:r>
            <a:r>
              <a:rPr lang="es-MX" dirty="0" smtClean="0"/>
              <a:t>UML (La </a:t>
            </a:r>
            <a:r>
              <a:rPr lang="es-MX" dirty="0" smtClean="0"/>
              <a:t>ingeniería </a:t>
            </a:r>
            <a:r>
              <a:rPr lang="es-MX" dirty="0" smtClean="0"/>
              <a:t>inversa)</a:t>
            </a:r>
          </a:p>
          <a:p>
            <a:r>
              <a:rPr lang="es-MX" dirty="0" smtClean="0"/>
              <a:t>La </a:t>
            </a:r>
            <a:r>
              <a:rPr lang="es-MX" dirty="0" smtClean="0"/>
              <a:t>combinación de estos dos </a:t>
            </a:r>
            <a:r>
              <a:rPr lang="es-MX" dirty="0" smtClean="0"/>
              <a:t>caminos, </a:t>
            </a:r>
            <a:r>
              <a:rPr lang="es-MX" dirty="0" smtClean="0"/>
              <a:t>la generación de código </a:t>
            </a:r>
            <a:r>
              <a:rPr lang="es-MX" dirty="0" smtClean="0"/>
              <a:t>y </a:t>
            </a:r>
            <a:r>
              <a:rPr lang="es-MX" dirty="0" smtClean="0"/>
              <a:t>la ingeniería </a:t>
            </a:r>
            <a:r>
              <a:rPr lang="es-MX" dirty="0" smtClean="0"/>
              <a:t>inversa, permite tener la </a:t>
            </a:r>
            <a:r>
              <a:rPr lang="es-MX" dirty="0" smtClean="0"/>
              <a:t>capacidad de trabajar ya sea en una vista </a:t>
            </a:r>
            <a:r>
              <a:rPr lang="es-MX" dirty="0" smtClean="0"/>
              <a:t>gráfica </a:t>
            </a:r>
            <a:r>
              <a:rPr lang="es-MX" dirty="0" smtClean="0"/>
              <a:t>o </a:t>
            </a:r>
            <a:r>
              <a:rPr lang="es-MX" dirty="0" smtClean="0"/>
              <a:t>textual</a:t>
            </a:r>
            <a:r>
              <a:rPr lang="es-MX" dirty="0" smtClean="0"/>
              <a:t>, mientras </a:t>
            </a:r>
            <a:r>
              <a:rPr lang="es-MX" dirty="0" smtClean="0"/>
              <a:t>las </a:t>
            </a:r>
            <a:r>
              <a:rPr lang="es-MX" dirty="0" smtClean="0"/>
              <a:t>herramientas </a:t>
            </a:r>
            <a:r>
              <a:rPr lang="es-MX" dirty="0" smtClean="0"/>
              <a:t>mantienen coherentes las </a:t>
            </a:r>
            <a:r>
              <a:rPr lang="es-MX" dirty="0" smtClean="0"/>
              <a:t>dos </a:t>
            </a:r>
            <a:r>
              <a:rPr lang="es-MX" dirty="0" smtClean="0"/>
              <a:t>vistas</a:t>
            </a:r>
            <a:endParaRPr lang="es-MX" dirty="0" smtClean="0"/>
          </a:p>
          <a:p>
            <a:pPr>
              <a:buNone/>
            </a:pPr>
            <a:endParaRPr lang="es-P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a:t>
            </a:r>
            <a:r>
              <a:rPr lang="es-PE" dirty="0" smtClean="0"/>
              <a:t>para Construcción</a:t>
            </a:r>
            <a:endParaRPr lang="es-PE" dirty="0"/>
          </a:p>
        </p:txBody>
      </p:sp>
      <p:sp>
        <p:nvSpPr>
          <p:cNvPr id="5" name="4 Marcador de contenido"/>
          <p:cNvSpPr>
            <a:spLocks noGrp="1"/>
          </p:cNvSpPr>
          <p:nvPr>
            <p:ph idx="1"/>
          </p:nvPr>
        </p:nvSpPr>
        <p:spPr/>
        <p:txBody>
          <a:bodyPr>
            <a:normAutofit/>
          </a:bodyPr>
          <a:lstStyle/>
          <a:p>
            <a:r>
              <a:rPr lang="es-ES" dirty="0" smtClean="0"/>
              <a:t>UML es suficientemente expresivo y sin ambigüedades para </a:t>
            </a:r>
            <a:r>
              <a:rPr lang="es-ES" dirty="0" smtClean="0"/>
              <a:t>permitir</a:t>
            </a:r>
          </a:p>
          <a:p>
            <a:pPr lvl="1"/>
            <a:r>
              <a:rPr lang="es-ES" dirty="0" smtClean="0"/>
              <a:t>La </a:t>
            </a:r>
            <a:r>
              <a:rPr lang="es-ES" dirty="0" smtClean="0"/>
              <a:t>ejecución directa de </a:t>
            </a:r>
            <a:r>
              <a:rPr lang="es-ES" dirty="0" smtClean="0"/>
              <a:t>modelos</a:t>
            </a:r>
          </a:p>
          <a:p>
            <a:pPr lvl="1"/>
            <a:r>
              <a:rPr lang="es-ES" dirty="0" smtClean="0"/>
              <a:t>La </a:t>
            </a:r>
            <a:r>
              <a:rPr lang="es-ES" dirty="0" smtClean="0"/>
              <a:t>simulación de </a:t>
            </a:r>
            <a:r>
              <a:rPr lang="es-ES" dirty="0" smtClean="0"/>
              <a:t>sistemas</a:t>
            </a:r>
          </a:p>
          <a:p>
            <a:pPr lvl="1"/>
            <a:r>
              <a:rPr lang="es-ES" dirty="0" smtClean="0"/>
              <a:t>La </a:t>
            </a:r>
            <a:r>
              <a:rPr lang="es-ES" dirty="0" smtClean="0"/>
              <a:t>instrumentación de los sistemas que </a:t>
            </a:r>
            <a:r>
              <a:rPr lang="es-ES" dirty="0" smtClean="0"/>
              <a:t>se ejecutan</a:t>
            </a:r>
            <a:endParaRPr lang="es-MX" dirty="0" smtClean="0"/>
          </a:p>
          <a:p>
            <a:pPr>
              <a:buNone/>
            </a:pPr>
            <a:endParaRPr lang="es-P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a:t>
            </a:r>
            <a:r>
              <a:rPr lang="es-PE" dirty="0" smtClean="0"/>
              <a:t>para Documentación</a:t>
            </a:r>
            <a:endParaRPr lang="es-PE" dirty="0"/>
          </a:p>
        </p:txBody>
      </p:sp>
      <p:sp>
        <p:nvSpPr>
          <p:cNvPr id="5" name="4 Marcador de contenido"/>
          <p:cNvSpPr>
            <a:spLocks noGrp="1"/>
          </p:cNvSpPr>
          <p:nvPr>
            <p:ph idx="1"/>
          </p:nvPr>
        </p:nvSpPr>
        <p:spPr/>
        <p:txBody>
          <a:bodyPr>
            <a:normAutofit fontScale="85000" lnSpcReduction="10000"/>
          </a:bodyPr>
          <a:lstStyle/>
          <a:p>
            <a:r>
              <a:rPr lang="es-ES" dirty="0" smtClean="0"/>
              <a:t>Una </a:t>
            </a:r>
            <a:r>
              <a:rPr lang="es-ES" dirty="0" smtClean="0"/>
              <a:t>“sana” organización </a:t>
            </a:r>
            <a:r>
              <a:rPr lang="es-ES" dirty="0" smtClean="0"/>
              <a:t>de software </a:t>
            </a:r>
            <a:r>
              <a:rPr lang="es-ES" dirty="0" smtClean="0"/>
              <a:t>produce </a:t>
            </a:r>
            <a:r>
              <a:rPr lang="es-ES" dirty="0" smtClean="0"/>
              <a:t>todo tipo de artefactos, además de código </a:t>
            </a:r>
            <a:r>
              <a:rPr lang="es-ES" dirty="0" smtClean="0"/>
              <a:t>ejecutable. </a:t>
            </a:r>
            <a:r>
              <a:rPr lang="es-ES" dirty="0" smtClean="0"/>
              <a:t>Estos artefactos incluyen (pero no limitados a</a:t>
            </a:r>
            <a:r>
              <a:rPr lang="es-ES" dirty="0" smtClean="0"/>
              <a:t>)</a:t>
            </a:r>
          </a:p>
          <a:p>
            <a:pPr lvl="1"/>
            <a:r>
              <a:rPr lang="es-ES" dirty="0" smtClean="0"/>
              <a:t>Requisitos</a:t>
            </a:r>
          </a:p>
          <a:p>
            <a:pPr lvl="1"/>
            <a:r>
              <a:rPr lang="es-ES" dirty="0" smtClean="0"/>
              <a:t>Arquitectura</a:t>
            </a:r>
          </a:p>
          <a:p>
            <a:pPr lvl="1"/>
            <a:r>
              <a:rPr lang="es-ES" dirty="0" smtClean="0"/>
              <a:t>Diseño</a:t>
            </a:r>
          </a:p>
          <a:p>
            <a:pPr lvl="1"/>
            <a:r>
              <a:rPr lang="es-ES" dirty="0" smtClean="0"/>
              <a:t>El </a:t>
            </a:r>
            <a:r>
              <a:rPr lang="es-ES" dirty="0" smtClean="0"/>
              <a:t>código </a:t>
            </a:r>
            <a:r>
              <a:rPr lang="es-ES" dirty="0" smtClean="0"/>
              <a:t>fuente</a:t>
            </a:r>
          </a:p>
          <a:p>
            <a:pPr lvl="1"/>
            <a:r>
              <a:rPr lang="es-ES" dirty="0" smtClean="0"/>
              <a:t>Planes de Proyecto</a:t>
            </a:r>
          </a:p>
          <a:p>
            <a:pPr lvl="1"/>
            <a:r>
              <a:rPr lang="es-ES" dirty="0" smtClean="0"/>
              <a:t>Pruebas</a:t>
            </a:r>
          </a:p>
          <a:p>
            <a:pPr lvl="1"/>
            <a:r>
              <a:rPr lang="es-ES" dirty="0" smtClean="0"/>
              <a:t>Prototipos</a:t>
            </a:r>
          </a:p>
          <a:p>
            <a:pPr lvl="1"/>
            <a:r>
              <a:rPr lang="es-ES" dirty="0" smtClean="0"/>
              <a:t>Liberaciones</a:t>
            </a:r>
            <a:endParaRPr lang="es-P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Definición de </a:t>
            </a:r>
            <a:r>
              <a:rPr lang="es-ES" dirty="0" err="1"/>
              <a:t>modelamiento</a:t>
            </a:r>
            <a:endParaRPr lang="es-PE" dirty="0"/>
          </a:p>
        </p:txBody>
      </p:sp>
      <p:sp>
        <p:nvSpPr>
          <p:cNvPr id="3" name="2 Marcador de contenido"/>
          <p:cNvSpPr>
            <a:spLocks noGrp="1"/>
          </p:cNvSpPr>
          <p:nvPr>
            <p:ph idx="1"/>
          </p:nvPr>
        </p:nvSpPr>
        <p:spPr/>
        <p:txBody>
          <a:bodyPr>
            <a:normAutofit fontScale="92500" lnSpcReduction="20000"/>
          </a:bodyPr>
          <a:lstStyle/>
          <a:p>
            <a:r>
              <a:rPr lang="es-ES" dirty="0" smtClean="0"/>
              <a:t>Una organización exitosa es aquella que constantemente implementa software de  calidad del software que satisfaga las necesidades de sus usuarios</a:t>
            </a:r>
          </a:p>
          <a:p>
            <a:r>
              <a:rPr lang="es-ES" dirty="0" smtClean="0"/>
              <a:t>Una organización que puede desarrollar software en forma oportuna y previsible, con  uso eficiente y eficaz de los recursos, tanto humanos como materiales, es la que tiene un negocio sostenible</a:t>
            </a:r>
          </a:p>
          <a:p>
            <a:r>
              <a:rPr lang="es-ES" dirty="0" smtClean="0"/>
              <a:t>Un buen software, es aquel que satisfaga las necesidades cambiantes de los usuarios y el negocio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a:t>
            </a:r>
            <a:r>
              <a:rPr lang="es-PE" dirty="0" smtClean="0"/>
              <a:t>para Documentación</a:t>
            </a:r>
            <a:endParaRPr lang="es-PE" dirty="0"/>
          </a:p>
        </p:txBody>
      </p:sp>
      <p:sp>
        <p:nvSpPr>
          <p:cNvPr id="5" name="4 Marcador de contenido"/>
          <p:cNvSpPr>
            <a:spLocks noGrp="1"/>
          </p:cNvSpPr>
          <p:nvPr>
            <p:ph idx="1"/>
          </p:nvPr>
        </p:nvSpPr>
        <p:spPr/>
        <p:txBody>
          <a:bodyPr>
            <a:normAutofit/>
          </a:bodyPr>
          <a:lstStyle/>
          <a:p>
            <a:r>
              <a:rPr lang="es-ES" dirty="0" smtClean="0"/>
              <a:t>Dependiendo de la cultura de desarrollo, </a:t>
            </a:r>
            <a:r>
              <a:rPr lang="es-ES" dirty="0" smtClean="0"/>
              <a:t>algunos </a:t>
            </a:r>
            <a:r>
              <a:rPr lang="es-ES" dirty="0" smtClean="0"/>
              <a:t>de estos artefactos son tratados más o menos </a:t>
            </a:r>
            <a:r>
              <a:rPr lang="es-ES" dirty="0" smtClean="0"/>
              <a:t>formalmente </a:t>
            </a:r>
            <a:r>
              <a:rPr lang="es-ES" dirty="0" smtClean="0"/>
              <a:t>que </a:t>
            </a:r>
            <a:r>
              <a:rPr lang="es-ES" dirty="0" smtClean="0"/>
              <a:t>otros.</a:t>
            </a:r>
          </a:p>
          <a:p>
            <a:r>
              <a:rPr lang="es-ES" b="1" dirty="0" smtClean="0"/>
              <a:t>Tales </a:t>
            </a:r>
            <a:r>
              <a:rPr lang="es-ES" b="1" dirty="0" smtClean="0"/>
              <a:t>artefactos</a:t>
            </a:r>
            <a:r>
              <a:rPr lang="es-ES" dirty="0" smtClean="0"/>
              <a:t> no son sólo los </a:t>
            </a:r>
            <a:r>
              <a:rPr lang="es-ES" dirty="0" smtClean="0"/>
              <a:t>entregables </a:t>
            </a:r>
            <a:r>
              <a:rPr lang="es-ES" dirty="0" smtClean="0"/>
              <a:t>de un proyecto, </a:t>
            </a:r>
            <a:r>
              <a:rPr lang="es-ES" dirty="0" smtClean="0"/>
              <a:t>también </a:t>
            </a:r>
            <a:r>
              <a:rPr lang="es-ES" b="1" dirty="0" smtClean="0"/>
              <a:t>son críticos para controlar, medir y comunicar </a:t>
            </a:r>
            <a:r>
              <a:rPr lang="es-ES" dirty="0" smtClean="0"/>
              <a:t>acerca de un sistema durante su desarrollo y después de su </a:t>
            </a:r>
            <a:r>
              <a:rPr lang="es-ES" dirty="0" smtClean="0"/>
              <a:t>implementación</a:t>
            </a:r>
            <a:endParaRPr lang="es-P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PE" dirty="0" smtClean="0"/>
              <a:t>UML es un Lenguaje </a:t>
            </a:r>
            <a:r>
              <a:rPr lang="es-PE" dirty="0" smtClean="0"/>
              <a:t>para Documentación</a:t>
            </a:r>
            <a:endParaRPr lang="es-PE" dirty="0"/>
          </a:p>
        </p:txBody>
      </p:sp>
      <p:sp>
        <p:nvSpPr>
          <p:cNvPr id="5" name="4 Marcador de contenido"/>
          <p:cNvSpPr>
            <a:spLocks noGrp="1"/>
          </p:cNvSpPr>
          <p:nvPr>
            <p:ph idx="1"/>
          </p:nvPr>
        </p:nvSpPr>
        <p:spPr/>
        <p:txBody>
          <a:bodyPr>
            <a:normAutofit lnSpcReduction="10000"/>
          </a:bodyPr>
          <a:lstStyle/>
          <a:p>
            <a:r>
              <a:rPr lang="es-ES" dirty="0" smtClean="0"/>
              <a:t>UML </a:t>
            </a:r>
            <a:r>
              <a:rPr lang="es-ES" dirty="0" smtClean="0"/>
              <a:t>aborda la documentación de la </a:t>
            </a:r>
            <a:r>
              <a:rPr lang="es-ES" dirty="0" smtClean="0"/>
              <a:t>arquitectura </a:t>
            </a:r>
            <a:r>
              <a:rPr lang="es-ES" dirty="0" smtClean="0"/>
              <a:t>de un sistema y todos sus </a:t>
            </a:r>
            <a:r>
              <a:rPr lang="es-ES" dirty="0" smtClean="0"/>
              <a:t>detalles</a:t>
            </a:r>
          </a:p>
          <a:p>
            <a:r>
              <a:rPr lang="es-ES" dirty="0" smtClean="0"/>
              <a:t>UML proporciona </a:t>
            </a:r>
            <a:r>
              <a:rPr lang="es-ES" dirty="0" smtClean="0"/>
              <a:t>un lenguaje para expresar </a:t>
            </a:r>
            <a:r>
              <a:rPr lang="es-ES" dirty="0" smtClean="0"/>
              <a:t>los requisitos </a:t>
            </a:r>
            <a:r>
              <a:rPr lang="es-ES" dirty="0" smtClean="0"/>
              <a:t>y </a:t>
            </a:r>
            <a:r>
              <a:rPr lang="es-ES" dirty="0" smtClean="0"/>
              <a:t>las pruebas</a:t>
            </a:r>
          </a:p>
          <a:p>
            <a:r>
              <a:rPr lang="es-ES" dirty="0" smtClean="0"/>
              <a:t>UML </a:t>
            </a:r>
            <a:r>
              <a:rPr lang="es-ES" dirty="0" smtClean="0"/>
              <a:t>proporciona un lenguaje para el </a:t>
            </a:r>
            <a:r>
              <a:rPr lang="es-ES" dirty="0" smtClean="0"/>
              <a:t>modelado </a:t>
            </a:r>
            <a:r>
              <a:rPr lang="es-ES" dirty="0" smtClean="0"/>
              <a:t>de las actividades de </a:t>
            </a:r>
            <a:r>
              <a:rPr lang="es-ES" dirty="0" smtClean="0"/>
              <a:t>la planificación del proyecto y gestión liberaciones</a:t>
            </a:r>
            <a:endParaRPr lang="es-P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Proceso del modelado visual</a:t>
            </a:r>
            <a:endParaRPr lang="es-PE" dirty="0"/>
          </a:p>
        </p:txBody>
      </p:sp>
      <p:sp>
        <p:nvSpPr>
          <p:cNvPr id="3" name="2 Marcador de texto"/>
          <p:cNvSpPr>
            <a:spLocks noGrp="1"/>
          </p:cNvSpPr>
          <p:nvPr>
            <p:ph type="body" idx="1"/>
          </p:nvPr>
        </p:nvSpPr>
        <p:spPr/>
        <p:txBody>
          <a:bodyPr/>
          <a:lstStyle/>
          <a:p>
            <a:endParaRPr lang="es-P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Proceso del modelado visual</a:t>
            </a:r>
            <a:endParaRPr lang="es-PE" dirty="0"/>
          </a:p>
        </p:txBody>
      </p:sp>
      <p:sp>
        <p:nvSpPr>
          <p:cNvPr id="5" name="4 Marcador de contenido"/>
          <p:cNvSpPr>
            <a:spLocks noGrp="1"/>
          </p:cNvSpPr>
          <p:nvPr>
            <p:ph idx="1"/>
          </p:nvPr>
        </p:nvSpPr>
        <p:spPr/>
        <p:txBody>
          <a:bodyPr>
            <a:normAutofit fontScale="92500"/>
          </a:bodyPr>
          <a:lstStyle/>
          <a:p>
            <a:r>
              <a:rPr lang="es-MX" dirty="0" smtClean="0"/>
              <a:t>El UML es en gran parte </a:t>
            </a:r>
            <a:r>
              <a:rPr lang="es-MX" dirty="0" smtClean="0"/>
              <a:t>independiente del proceso, </a:t>
            </a:r>
            <a:r>
              <a:rPr lang="es-MX" dirty="0" smtClean="0"/>
              <a:t>lo que significa que no está vinculado a </a:t>
            </a:r>
            <a:r>
              <a:rPr lang="es-MX" dirty="0" smtClean="0"/>
              <a:t>ciclo </a:t>
            </a:r>
            <a:r>
              <a:rPr lang="es-MX" dirty="0" smtClean="0"/>
              <a:t>de vida </a:t>
            </a:r>
            <a:r>
              <a:rPr lang="es-MX" dirty="0" smtClean="0"/>
              <a:t>de </a:t>
            </a:r>
            <a:r>
              <a:rPr lang="es-MX" dirty="0" smtClean="0"/>
              <a:t>desarrollo </a:t>
            </a:r>
            <a:r>
              <a:rPr lang="es-MX" dirty="0" smtClean="0"/>
              <a:t>de software en </a:t>
            </a:r>
            <a:r>
              <a:rPr lang="es-MX" dirty="0" err="1" smtClean="0"/>
              <a:t>particulpar</a:t>
            </a:r>
            <a:r>
              <a:rPr lang="es-MX" dirty="0" smtClean="0"/>
              <a:t>.</a:t>
            </a:r>
          </a:p>
          <a:p>
            <a:r>
              <a:rPr lang="es-MX" dirty="0" smtClean="0"/>
              <a:t>Sin </a:t>
            </a:r>
            <a:r>
              <a:rPr lang="es-MX" dirty="0" smtClean="0"/>
              <a:t>embargo, para obtener el mayor beneficio de la UML, se debe considerar un proceso </a:t>
            </a:r>
            <a:r>
              <a:rPr lang="es-MX" dirty="0" smtClean="0"/>
              <a:t>que:</a:t>
            </a:r>
          </a:p>
          <a:p>
            <a:pPr lvl="1"/>
            <a:r>
              <a:rPr lang="es-MX" dirty="0" smtClean="0"/>
              <a:t>Esté orientado a Casos de Uso</a:t>
            </a:r>
          </a:p>
          <a:p>
            <a:pPr lvl="1"/>
            <a:r>
              <a:rPr lang="es-MX" dirty="0" smtClean="0"/>
              <a:t>Esté centrado </a:t>
            </a:r>
            <a:r>
              <a:rPr lang="es-MX" dirty="0" smtClean="0"/>
              <a:t>en la </a:t>
            </a:r>
            <a:r>
              <a:rPr lang="es-MX" dirty="0" smtClean="0"/>
              <a:t>arquitectura</a:t>
            </a:r>
          </a:p>
          <a:p>
            <a:pPr lvl="1"/>
            <a:r>
              <a:rPr lang="es-MX" dirty="0" smtClean="0"/>
              <a:t>Sea Iterativo </a:t>
            </a:r>
            <a:r>
              <a:rPr lang="es-MX" dirty="0" smtClean="0"/>
              <a:t>e incremental</a:t>
            </a:r>
          </a:p>
          <a:p>
            <a:endParaRPr lang="es-P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Orientado </a:t>
            </a:r>
            <a:r>
              <a:rPr lang="es-MX" dirty="0" smtClean="0"/>
              <a:t>a Casos de Uso</a:t>
            </a:r>
            <a:endParaRPr lang="es-PE" dirty="0"/>
          </a:p>
        </p:txBody>
      </p:sp>
      <p:sp>
        <p:nvSpPr>
          <p:cNvPr id="5" name="4 Marcador de contenido"/>
          <p:cNvSpPr>
            <a:spLocks noGrp="1"/>
          </p:cNvSpPr>
          <p:nvPr>
            <p:ph idx="1"/>
          </p:nvPr>
        </p:nvSpPr>
        <p:spPr/>
        <p:txBody>
          <a:bodyPr>
            <a:normAutofit/>
          </a:bodyPr>
          <a:lstStyle/>
          <a:p>
            <a:r>
              <a:rPr lang="es-PE" dirty="0" smtClean="0"/>
              <a:t>Significa usar Casos de Uso como artefacto principal para </a:t>
            </a:r>
            <a:r>
              <a:rPr lang="es-ES" dirty="0" smtClean="0"/>
              <a:t>establecer </a:t>
            </a:r>
            <a:r>
              <a:rPr lang="es-ES" dirty="0" smtClean="0"/>
              <a:t>el comportamiento deseado del sistema, para comprobar y validar la arquitectura del sistema, para </a:t>
            </a:r>
            <a:r>
              <a:rPr lang="es-ES" dirty="0" smtClean="0"/>
              <a:t>las pruebas, </a:t>
            </a:r>
            <a:r>
              <a:rPr lang="es-ES" dirty="0" smtClean="0"/>
              <a:t>y para la comunicación entre los </a:t>
            </a:r>
            <a:r>
              <a:rPr lang="es-ES" dirty="0" err="1" smtClean="0"/>
              <a:t>stakeholders</a:t>
            </a:r>
            <a:r>
              <a:rPr lang="es-ES" dirty="0" smtClean="0"/>
              <a:t> </a:t>
            </a:r>
            <a:r>
              <a:rPr lang="es-ES" dirty="0" smtClean="0"/>
              <a:t>del proyecto</a:t>
            </a:r>
            <a:endParaRPr lang="es-P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Centrado </a:t>
            </a:r>
            <a:r>
              <a:rPr lang="es-MX" dirty="0" smtClean="0"/>
              <a:t>en la arquitectura</a:t>
            </a:r>
            <a:endParaRPr lang="es-PE" dirty="0"/>
          </a:p>
        </p:txBody>
      </p:sp>
      <p:sp>
        <p:nvSpPr>
          <p:cNvPr id="3" name="2 Marcador de contenido"/>
          <p:cNvSpPr>
            <a:spLocks noGrp="1"/>
          </p:cNvSpPr>
          <p:nvPr>
            <p:ph idx="1"/>
          </p:nvPr>
        </p:nvSpPr>
        <p:spPr/>
        <p:txBody>
          <a:bodyPr/>
          <a:lstStyle/>
          <a:p>
            <a:r>
              <a:rPr lang="es-ES" dirty="0" smtClean="0"/>
              <a:t>Significa </a:t>
            </a:r>
            <a:r>
              <a:rPr lang="es-ES" dirty="0" smtClean="0"/>
              <a:t>que la arquitectura de un sistema se utiliza como un artefacto principal de la conceptualización, la construcción, gestión y evolución del sistema en desarrollo.</a:t>
            </a:r>
            <a:endParaRPr lang="es-P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Iterativo e incremental</a:t>
            </a:r>
            <a:endParaRPr lang="es-PE" dirty="0"/>
          </a:p>
        </p:txBody>
      </p:sp>
      <p:sp>
        <p:nvSpPr>
          <p:cNvPr id="3" name="2 Marcador de contenido"/>
          <p:cNvSpPr>
            <a:spLocks noGrp="1"/>
          </p:cNvSpPr>
          <p:nvPr>
            <p:ph idx="1"/>
          </p:nvPr>
        </p:nvSpPr>
        <p:spPr/>
        <p:txBody>
          <a:bodyPr>
            <a:normAutofit fontScale="85000" lnSpcReduction="10000"/>
          </a:bodyPr>
          <a:lstStyle/>
          <a:p>
            <a:r>
              <a:rPr lang="es-ES" dirty="0" smtClean="0"/>
              <a:t>Un </a:t>
            </a:r>
            <a:r>
              <a:rPr lang="es-ES" dirty="0" smtClean="0"/>
              <a:t>proceso iterativo </a:t>
            </a:r>
            <a:r>
              <a:rPr lang="es-ES" dirty="0" smtClean="0"/>
              <a:t>implica </a:t>
            </a:r>
            <a:r>
              <a:rPr lang="es-ES" dirty="0" smtClean="0"/>
              <a:t>la gestión de una </a:t>
            </a:r>
            <a:r>
              <a:rPr lang="es-ES" dirty="0" smtClean="0"/>
              <a:t>constante liberación de ejecutables</a:t>
            </a:r>
          </a:p>
          <a:p>
            <a:r>
              <a:rPr lang="es-ES" dirty="0" smtClean="0"/>
              <a:t>Un proceso incremental </a:t>
            </a:r>
            <a:r>
              <a:rPr lang="es-ES" dirty="0" smtClean="0"/>
              <a:t>implica </a:t>
            </a:r>
            <a:r>
              <a:rPr lang="es-ES" dirty="0" smtClean="0"/>
              <a:t>la integración continua de la arquitectura del sistema para producir </a:t>
            </a:r>
            <a:r>
              <a:rPr lang="es-ES" dirty="0" smtClean="0"/>
              <a:t>estas liberaciones, en </a:t>
            </a:r>
            <a:r>
              <a:rPr lang="es-ES" dirty="0" smtClean="0"/>
              <a:t>cada nueva </a:t>
            </a:r>
            <a:r>
              <a:rPr lang="es-ES" dirty="0" smtClean="0"/>
              <a:t>liberación se </a:t>
            </a:r>
            <a:r>
              <a:rPr lang="es-ES" dirty="0" smtClean="0"/>
              <a:t>incorpora mejoras constantes </a:t>
            </a:r>
            <a:r>
              <a:rPr lang="es-ES" dirty="0" smtClean="0"/>
              <a:t>de las otras</a:t>
            </a:r>
          </a:p>
          <a:p>
            <a:r>
              <a:rPr lang="es-ES" dirty="0" smtClean="0"/>
              <a:t>En conjunto, un proceso iterativo e incremental </a:t>
            </a:r>
            <a:r>
              <a:rPr lang="es-ES" dirty="0" smtClean="0"/>
              <a:t>es orientado a riesgos, lo que significa </a:t>
            </a:r>
            <a:r>
              <a:rPr lang="es-ES" dirty="0" smtClean="0"/>
              <a:t>que cada nueva </a:t>
            </a:r>
            <a:r>
              <a:rPr lang="es-ES" dirty="0" smtClean="0"/>
              <a:t>liberación </a:t>
            </a:r>
            <a:r>
              <a:rPr lang="es-ES" dirty="0" smtClean="0"/>
              <a:t>se centra en atacar y reducir los riesgos más importantes para el éxito del proyecto</a:t>
            </a:r>
            <a:endParaRPr lang="es-PE"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Fases</a:t>
            </a:r>
            <a:endParaRPr lang="es-PE" dirty="0"/>
          </a:p>
        </p:txBody>
      </p:sp>
      <p:sp>
        <p:nvSpPr>
          <p:cNvPr id="3" name="2 Marcador de contenido"/>
          <p:cNvSpPr>
            <a:spLocks noGrp="1"/>
          </p:cNvSpPr>
          <p:nvPr>
            <p:ph idx="1"/>
          </p:nvPr>
        </p:nvSpPr>
        <p:spPr/>
        <p:txBody>
          <a:bodyPr>
            <a:normAutofit lnSpcReduction="10000"/>
          </a:bodyPr>
          <a:lstStyle/>
          <a:p>
            <a:r>
              <a:rPr lang="es-ES" dirty="0" smtClean="0"/>
              <a:t>Este </a:t>
            </a:r>
            <a:r>
              <a:rPr lang="es-ES" dirty="0" smtClean="0"/>
              <a:t>proceso </a:t>
            </a:r>
            <a:r>
              <a:rPr lang="es-ES" dirty="0" smtClean="0"/>
              <a:t>se puede dividir en </a:t>
            </a:r>
            <a:r>
              <a:rPr lang="es-ES" dirty="0" smtClean="0"/>
              <a:t>fases</a:t>
            </a:r>
          </a:p>
          <a:p>
            <a:r>
              <a:rPr lang="es-ES" dirty="0" smtClean="0"/>
              <a:t>Una fase es el lapso de tiempo entre dos hitos importantes del proceso, cuando un conjunto bien definido de los objetivos se cumplen, los artefactos se han completado, y se toman las decisiones si se debe pasar a la siguiente </a:t>
            </a:r>
            <a:r>
              <a:rPr lang="es-ES" dirty="0" smtClean="0"/>
              <a:t>fase</a:t>
            </a:r>
          </a:p>
          <a:p>
            <a:r>
              <a:rPr lang="es-ES" dirty="0" smtClean="0"/>
              <a:t>Hay </a:t>
            </a:r>
            <a:r>
              <a:rPr lang="es-ES" dirty="0" smtClean="0"/>
              <a:t>cuatro fases en el ciclo de vida del software de desarrollo: inicio, elaboración, construcción y transición</a:t>
            </a:r>
            <a:endParaRPr lang="es-P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Fases</a:t>
            </a:r>
            <a:endParaRPr lang="es-PE"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043608" y="1183974"/>
            <a:ext cx="7200800" cy="546777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Fases</a:t>
            </a:r>
            <a:endParaRPr lang="es-PE" dirty="0"/>
          </a:p>
        </p:txBody>
      </p:sp>
      <p:sp>
        <p:nvSpPr>
          <p:cNvPr id="3" name="2 Marcador de contenido"/>
          <p:cNvSpPr>
            <a:spLocks noGrp="1"/>
          </p:cNvSpPr>
          <p:nvPr>
            <p:ph idx="1"/>
          </p:nvPr>
        </p:nvSpPr>
        <p:spPr/>
        <p:txBody>
          <a:bodyPr>
            <a:normAutofit lnSpcReduction="10000"/>
          </a:bodyPr>
          <a:lstStyle/>
          <a:p>
            <a:r>
              <a:rPr lang="es-ES" b="1" dirty="0" smtClean="0"/>
              <a:t>Inicio.-</a:t>
            </a:r>
            <a:r>
              <a:rPr lang="es-ES" dirty="0" smtClean="0"/>
              <a:t>  </a:t>
            </a:r>
            <a:r>
              <a:rPr lang="es-ES" dirty="0" smtClean="0"/>
              <a:t>Establece </a:t>
            </a:r>
            <a:r>
              <a:rPr lang="es-ES" dirty="0" smtClean="0"/>
              <a:t>la visión, el alcance, y el plan inicial del </a:t>
            </a:r>
            <a:r>
              <a:rPr lang="es-ES" dirty="0" smtClean="0"/>
              <a:t>proyecto</a:t>
            </a:r>
          </a:p>
          <a:p>
            <a:r>
              <a:rPr lang="es-ES" b="1" dirty="0" smtClean="0"/>
              <a:t>Elaboración.-</a:t>
            </a:r>
            <a:r>
              <a:rPr lang="es-ES" dirty="0" smtClean="0"/>
              <a:t>  </a:t>
            </a:r>
            <a:r>
              <a:rPr lang="es-ES" dirty="0" smtClean="0"/>
              <a:t>Diseña, implementa </a:t>
            </a:r>
            <a:r>
              <a:rPr lang="es-ES" dirty="0" smtClean="0"/>
              <a:t>y </a:t>
            </a:r>
            <a:r>
              <a:rPr lang="es-ES" dirty="0" smtClean="0"/>
              <a:t>prueba </a:t>
            </a:r>
            <a:r>
              <a:rPr lang="es-ES" dirty="0" smtClean="0"/>
              <a:t>una arquitectura </a:t>
            </a:r>
            <a:r>
              <a:rPr lang="es-ES" dirty="0" smtClean="0"/>
              <a:t>sólida </a:t>
            </a:r>
            <a:r>
              <a:rPr lang="es-ES" dirty="0" smtClean="0"/>
              <a:t>y </a:t>
            </a:r>
            <a:r>
              <a:rPr lang="es-ES" dirty="0" smtClean="0"/>
              <a:t>completa </a:t>
            </a:r>
            <a:r>
              <a:rPr lang="es-ES" dirty="0" smtClean="0"/>
              <a:t>el plan de </a:t>
            </a:r>
            <a:r>
              <a:rPr lang="es-ES" dirty="0" smtClean="0"/>
              <a:t>proyecto</a:t>
            </a:r>
          </a:p>
          <a:p>
            <a:r>
              <a:rPr lang="es-ES" b="1" dirty="0" smtClean="0"/>
              <a:t>Construcción.-</a:t>
            </a:r>
            <a:r>
              <a:rPr lang="es-ES" dirty="0" smtClean="0"/>
              <a:t> </a:t>
            </a:r>
            <a:r>
              <a:rPr lang="es-ES" dirty="0" smtClean="0"/>
              <a:t>Construye la primera versión del sistema </a:t>
            </a:r>
            <a:r>
              <a:rPr lang="es-ES" dirty="0" smtClean="0"/>
              <a:t>operativo</a:t>
            </a:r>
          </a:p>
          <a:p>
            <a:r>
              <a:rPr lang="es-ES" b="1" dirty="0" smtClean="0"/>
              <a:t>Transición.-</a:t>
            </a:r>
            <a:r>
              <a:rPr lang="es-ES" dirty="0" smtClean="0"/>
              <a:t> </a:t>
            </a:r>
            <a:r>
              <a:rPr lang="es-ES" dirty="0" smtClean="0"/>
              <a:t>Entregar el sistema a sus usuarios finales</a:t>
            </a:r>
            <a:endParaRPr lang="es-P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Definición de </a:t>
            </a:r>
            <a:r>
              <a:rPr lang="es-ES" dirty="0" err="1"/>
              <a:t>modelamiento</a:t>
            </a:r>
            <a:endParaRPr lang="es-PE" dirty="0"/>
          </a:p>
        </p:txBody>
      </p:sp>
      <p:sp>
        <p:nvSpPr>
          <p:cNvPr id="3" name="2 Marcador de contenido"/>
          <p:cNvSpPr>
            <a:spLocks noGrp="1"/>
          </p:cNvSpPr>
          <p:nvPr>
            <p:ph idx="1"/>
          </p:nvPr>
        </p:nvSpPr>
        <p:spPr/>
        <p:txBody>
          <a:bodyPr>
            <a:normAutofit fontScale="70000" lnSpcReduction="20000"/>
          </a:bodyPr>
          <a:lstStyle/>
          <a:p>
            <a:r>
              <a:rPr lang="es-MX" dirty="0" smtClean="0"/>
              <a:t>Para implementar un software que cumple con sus metas, tiene que conocer y comprometer a los usuarios de una forma disciplinada, para exponer las necesidades reales de su sistema</a:t>
            </a:r>
          </a:p>
          <a:p>
            <a:r>
              <a:rPr lang="es-MX" dirty="0" smtClean="0"/>
              <a:t> Para desarrollar software de calidad perdurable, tiene que diseñar una arquitectura básica sólida que es resistente al cambio</a:t>
            </a:r>
          </a:p>
          <a:p>
            <a:r>
              <a:rPr lang="es-MX" dirty="0" smtClean="0"/>
              <a:t>Para desarrollar software de forma rápida, eficiente y eficaz, con un mínimo de desechos y </a:t>
            </a:r>
            <a:r>
              <a:rPr lang="es-MX" dirty="0" err="1" smtClean="0"/>
              <a:t>retrabajo</a:t>
            </a:r>
            <a:r>
              <a:rPr lang="es-MX" dirty="0" smtClean="0"/>
              <a:t> de software, es necesario tener las personas adecuadas, las herramientas adecuadas y el enfoque correcto</a:t>
            </a:r>
          </a:p>
          <a:p>
            <a:r>
              <a:rPr lang="es-MX" dirty="0" smtClean="0"/>
              <a:t>Para hacer todo esto de forma consistente y predecible, con una apreciación de los costos en la vida útil del sistema, debe tener un proceso de desarrollo robusto que puede adaptarse a las necesidades cambiantes de su negocio y la tecnología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Fases</a:t>
            </a:r>
            <a:endParaRPr lang="es-PE" dirty="0"/>
          </a:p>
        </p:txBody>
      </p:sp>
      <p:sp>
        <p:nvSpPr>
          <p:cNvPr id="3" name="2 Marcador de contenido"/>
          <p:cNvSpPr>
            <a:spLocks noGrp="1"/>
          </p:cNvSpPr>
          <p:nvPr>
            <p:ph idx="1"/>
          </p:nvPr>
        </p:nvSpPr>
        <p:spPr/>
        <p:txBody>
          <a:bodyPr>
            <a:normAutofit/>
          </a:bodyPr>
          <a:lstStyle/>
          <a:p>
            <a:r>
              <a:rPr lang="es-PE" dirty="0" smtClean="0"/>
              <a:t>Inicio y Elaboración se enfocan más</a:t>
            </a:r>
            <a:r>
              <a:rPr lang="es-ES" dirty="0" smtClean="0"/>
              <a:t> en las actividades creativas y la ingeniería del ciclo de vida de </a:t>
            </a:r>
            <a:r>
              <a:rPr lang="es-ES" dirty="0" smtClean="0"/>
              <a:t>desarrollo</a:t>
            </a:r>
          </a:p>
          <a:p>
            <a:r>
              <a:rPr lang="es-ES" dirty="0" smtClean="0"/>
              <a:t>Construcción y Transición </a:t>
            </a:r>
            <a:r>
              <a:rPr lang="es-PE" dirty="0" smtClean="0"/>
              <a:t>se enfocan más</a:t>
            </a:r>
            <a:r>
              <a:rPr lang="es-ES" dirty="0" smtClean="0"/>
              <a:t> en las actividades de producción</a:t>
            </a:r>
            <a:endParaRPr lang="es-PE"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Disciplinas</a:t>
            </a:r>
            <a:endParaRPr lang="es-PE"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043608" y="1183974"/>
            <a:ext cx="7200800" cy="546777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Disciplinas</a:t>
            </a:r>
            <a:endParaRPr lang="es-PE" dirty="0"/>
          </a:p>
        </p:txBody>
      </p:sp>
      <p:sp>
        <p:nvSpPr>
          <p:cNvPr id="4" name="3 Marcador de contenido"/>
          <p:cNvSpPr>
            <a:spLocks noGrp="1"/>
          </p:cNvSpPr>
          <p:nvPr>
            <p:ph idx="1"/>
          </p:nvPr>
        </p:nvSpPr>
        <p:spPr/>
        <p:txBody>
          <a:bodyPr/>
          <a:lstStyle/>
          <a:p>
            <a:r>
              <a:rPr lang="es-ES" dirty="0" smtClean="0"/>
              <a:t>El </a:t>
            </a:r>
            <a:r>
              <a:rPr lang="es-ES" dirty="0" err="1" smtClean="0"/>
              <a:t>Rational</a:t>
            </a:r>
            <a:r>
              <a:rPr lang="es-ES" dirty="0" smtClean="0"/>
              <a:t> </a:t>
            </a:r>
            <a:r>
              <a:rPr lang="es-ES" dirty="0" err="1" smtClean="0"/>
              <a:t>Unified</a:t>
            </a:r>
            <a:r>
              <a:rPr lang="es-ES" dirty="0" smtClean="0"/>
              <a:t> </a:t>
            </a:r>
            <a:r>
              <a:rPr lang="es-ES" dirty="0" err="1" smtClean="0"/>
              <a:t>Process</a:t>
            </a:r>
            <a:r>
              <a:rPr lang="es-ES" dirty="0" smtClean="0"/>
              <a:t>(RUP) </a:t>
            </a:r>
            <a:r>
              <a:rPr lang="es-ES" dirty="0" smtClean="0"/>
              <a:t>consiste en nueve </a:t>
            </a:r>
            <a:r>
              <a:rPr lang="es-ES" dirty="0" smtClean="0"/>
              <a:t>disciplinas</a:t>
            </a:r>
          </a:p>
          <a:p>
            <a:pPr lvl="1"/>
            <a:r>
              <a:rPr lang="es-ES" b="1" dirty="0" smtClean="0"/>
              <a:t>Modelo </a:t>
            </a:r>
            <a:r>
              <a:rPr lang="es-ES" b="1" dirty="0" smtClean="0"/>
              <a:t>de Negocio</a:t>
            </a:r>
            <a:r>
              <a:rPr lang="es-ES" dirty="0" smtClean="0"/>
              <a:t>.- </a:t>
            </a:r>
            <a:r>
              <a:rPr lang="es-ES" dirty="0" smtClean="0"/>
              <a:t>Describe </a:t>
            </a:r>
            <a:r>
              <a:rPr lang="es-ES" dirty="0" smtClean="0"/>
              <a:t>la estructura y la dinámica de la organización del </a:t>
            </a:r>
            <a:r>
              <a:rPr lang="es-ES" dirty="0" smtClean="0"/>
              <a:t>cliente</a:t>
            </a:r>
          </a:p>
          <a:p>
            <a:pPr lvl="1"/>
            <a:r>
              <a:rPr lang="es-ES" b="1" dirty="0" smtClean="0"/>
              <a:t>Requisitos.-</a:t>
            </a:r>
            <a:r>
              <a:rPr lang="es-ES" dirty="0" smtClean="0"/>
              <a:t> Obtiene </a:t>
            </a:r>
            <a:r>
              <a:rPr lang="es-ES" dirty="0" smtClean="0"/>
              <a:t>requisitos usando una variedad de </a:t>
            </a:r>
            <a:r>
              <a:rPr lang="es-ES" dirty="0" smtClean="0"/>
              <a:t>enfoques</a:t>
            </a:r>
          </a:p>
          <a:p>
            <a:pPr lvl="1"/>
            <a:r>
              <a:rPr lang="es-ES" b="1" dirty="0" smtClean="0"/>
              <a:t>Análisis y </a:t>
            </a:r>
            <a:r>
              <a:rPr lang="es-ES" b="1" dirty="0" smtClean="0"/>
              <a:t>diseño.-</a:t>
            </a:r>
            <a:r>
              <a:rPr lang="es-ES" dirty="0" smtClean="0"/>
              <a:t> Describe </a:t>
            </a:r>
            <a:r>
              <a:rPr lang="es-ES" dirty="0" smtClean="0"/>
              <a:t>los </a:t>
            </a:r>
            <a:r>
              <a:rPr lang="es-ES" dirty="0" smtClean="0"/>
              <a:t>múltiples</a:t>
            </a:r>
            <a:r>
              <a:rPr lang="es-ES" dirty="0" smtClean="0"/>
              <a:t> puntos </a:t>
            </a:r>
            <a:r>
              <a:rPr lang="es-ES" dirty="0" smtClean="0"/>
              <a:t>de vista </a:t>
            </a:r>
            <a:r>
              <a:rPr lang="es-ES" dirty="0" smtClean="0"/>
              <a:t>arquitectónicos</a:t>
            </a:r>
            <a:endParaRPr lang="es-PE"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Disciplinas</a:t>
            </a:r>
            <a:endParaRPr lang="es-PE" dirty="0"/>
          </a:p>
        </p:txBody>
      </p:sp>
      <p:sp>
        <p:nvSpPr>
          <p:cNvPr id="4" name="3 Marcador de contenido"/>
          <p:cNvSpPr>
            <a:spLocks noGrp="1"/>
          </p:cNvSpPr>
          <p:nvPr>
            <p:ph idx="1"/>
          </p:nvPr>
        </p:nvSpPr>
        <p:spPr/>
        <p:txBody>
          <a:bodyPr/>
          <a:lstStyle/>
          <a:p>
            <a:pPr lvl="1"/>
            <a:r>
              <a:rPr lang="es-ES" b="1" dirty="0" smtClean="0"/>
              <a:t>Aplicación.- </a:t>
            </a:r>
            <a:r>
              <a:rPr lang="es-ES" dirty="0" smtClean="0"/>
              <a:t>Toma en cuenta el desarrollo de software, </a:t>
            </a:r>
            <a:r>
              <a:rPr lang="es-ES" dirty="0" smtClean="0"/>
              <a:t>pruebas unitarias </a:t>
            </a:r>
            <a:r>
              <a:rPr lang="es-ES" dirty="0" smtClean="0"/>
              <a:t>y la </a:t>
            </a:r>
            <a:r>
              <a:rPr lang="es-ES" dirty="0" smtClean="0"/>
              <a:t>integración</a:t>
            </a:r>
          </a:p>
          <a:p>
            <a:pPr lvl="1"/>
            <a:r>
              <a:rPr lang="es-ES" b="1" dirty="0" smtClean="0"/>
              <a:t>Prueba.- </a:t>
            </a:r>
            <a:r>
              <a:rPr lang="es-ES" dirty="0" smtClean="0"/>
              <a:t>Describe las secuencias de comandos, la ejecución de pruebas, y las métricas de seguimiento de </a:t>
            </a:r>
            <a:r>
              <a:rPr lang="es-ES" dirty="0" smtClean="0"/>
              <a:t>defectos</a:t>
            </a:r>
          </a:p>
          <a:p>
            <a:pPr lvl="1"/>
            <a:r>
              <a:rPr lang="es-ES" b="1" dirty="0" smtClean="0"/>
              <a:t>Implementación.- </a:t>
            </a:r>
            <a:r>
              <a:rPr lang="es-ES" dirty="0" smtClean="0"/>
              <a:t>Incluye lista de materiales, notas de la versión, </a:t>
            </a:r>
            <a:r>
              <a:rPr lang="es-ES" dirty="0" smtClean="0"/>
              <a:t>entrenamiento </a:t>
            </a:r>
            <a:r>
              <a:rPr lang="es-ES" dirty="0" smtClean="0"/>
              <a:t>y otros aspectos de la entrega de una </a:t>
            </a:r>
            <a:r>
              <a:rPr lang="es-ES" dirty="0" smtClean="0"/>
              <a:t>aplicación</a:t>
            </a:r>
            <a:endParaRPr lang="es-PE"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smtClean="0"/>
              <a:t>Disciplinas</a:t>
            </a:r>
            <a:endParaRPr lang="es-PE" dirty="0"/>
          </a:p>
        </p:txBody>
      </p:sp>
      <p:sp>
        <p:nvSpPr>
          <p:cNvPr id="4" name="3 Marcador de contenido"/>
          <p:cNvSpPr>
            <a:spLocks noGrp="1"/>
          </p:cNvSpPr>
          <p:nvPr>
            <p:ph idx="1"/>
          </p:nvPr>
        </p:nvSpPr>
        <p:spPr/>
        <p:txBody>
          <a:bodyPr/>
          <a:lstStyle/>
          <a:p>
            <a:pPr lvl="1"/>
            <a:r>
              <a:rPr lang="es-ES" b="1" dirty="0" smtClean="0"/>
              <a:t>Gestión de </a:t>
            </a:r>
            <a:r>
              <a:rPr lang="es-ES" b="1" dirty="0" smtClean="0"/>
              <a:t>configuración.-</a:t>
            </a:r>
            <a:r>
              <a:rPr lang="es-ES" dirty="0" smtClean="0"/>
              <a:t>  Controla los cambios y mantiene la integridad de los artefactos de un proyecto y las actividades de </a:t>
            </a:r>
            <a:r>
              <a:rPr lang="es-ES" dirty="0" smtClean="0"/>
              <a:t>gestión</a:t>
            </a:r>
          </a:p>
          <a:p>
            <a:pPr lvl="1"/>
            <a:r>
              <a:rPr lang="es-ES" b="1" dirty="0" smtClean="0"/>
              <a:t>Gestión de </a:t>
            </a:r>
            <a:r>
              <a:rPr lang="es-ES" b="1" dirty="0" smtClean="0"/>
              <a:t>Proyectos.-</a:t>
            </a:r>
            <a:r>
              <a:rPr lang="es-ES" dirty="0" smtClean="0"/>
              <a:t>  Describe las diversas estrategias de trabajo con un proceso </a:t>
            </a:r>
            <a:r>
              <a:rPr lang="es-ES" dirty="0" smtClean="0"/>
              <a:t>iterativo</a:t>
            </a:r>
          </a:p>
          <a:p>
            <a:pPr lvl="1"/>
            <a:r>
              <a:rPr lang="es-ES" b="1" dirty="0" smtClean="0"/>
              <a:t>Medio </a:t>
            </a:r>
            <a:r>
              <a:rPr lang="es-ES" b="1" dirty="0" smtClean="0"/>
              <a:t>Ambiente.-</a:t>
            </a:r>
            <a:r>
              <a:rPr lang="es-ES" dirty="0" smtClean="0"/>
              <a:t>  Cubre la </a:t>
            </a:r>
            <a:r>
              <a:rPr lang="es-ES" smtClean="0"/>
              <a:t>infraestructura </a:t>
            </a:r>
            <a:r>
              <a:rPr lang="es-ES" smtClean="0"/>
              <a:t>necesaria </a:t>
            </a:r>
            <a:r>
              <a:rPr lang="es-ES" dirty="0" smtClean="0"/>
              <a:t>para desarrollar un sistema</a:t>
            </a:r>
            <a:endParaRPr lang="es-PE"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Definición de </a:t>
            </a:r>
            <a:r>
              <a:rPr lang="es-ES" dirty="0" err="1"/>
              <a:t>modelamiento</a:t>
            </a:r>
            <a:endParaRPr lang="es-PE" dirty="0"/>
          </a:p>
        </p:txBody>
      </p:sp>
      <p:sp>
        <p:nvSpPr>
          <p:cNvPr id="3" name="2 Marcador de contenido"/>
          <p:cNvSpPr>
            <a:spLocks noGrp="1"/>
          </p:cNvSpPr>
          <p:nvPr>
            <p:ph idx="1"/>
          </p:nvPr>
        </p:nvSpPr>
        <p:spPr/>
        <p:txBody>
          <a:bodyPr>
            <a:normAutofit fontScale="92500" lnSpcReduction="20000"/>
          </a:bodyPr>
          <a:lstStyle/>
          <a:p>
            <a:r>
              <a:rPr lang="es-ES" dirty="0" smtClean="0"/>
              <a:t>El </a:t>
            </a:r>
            <a:r>
              <a:rPr lang="es-ES" dirty="0" err="1" smtClean="0"/>
              <a:t>modelamiento</a:t>
            </a:r>
            <a:r>
              <a:rPr lang="es-ES" dirty="0" smtClean="0"/>
              <a:t> es parte central de todas las actividades que conducen a la implementación de un buen software</a:t>
            </a:r>
          </a:p>
          <a:p>
            <a:r>
              <a:rPr lang="es-ES" dirty="0" smtClean="0"/>
              <a:t>Construimos modelos para:</a:t>
            </a:r>
          </a:p>
          <a:p>
            <a:pPr lvl="1"/>
            <a:r>
              <a:rPr lang="es-ES" dirty="0" smtClean="0"/>
              <a:t>Comunicar la estructura deseada y el comportamiento de nuestro sistema</a:t>
            </a:r>
          </a:p>
          <a:p>
            <a:pPr lvl="1"/>
            <a:r>
              <a:rPr lang="es-ES" dirty="0" smtClean="0"/>
              <a:t>Visualizar y controlar la arquitectura del sistema</a:t>
            </a:r>
          </a:p>
          <a:p>
            <a:pPr lvl="1"/>
            <a:r>
              <a:rPr lang="es-ES" dirty="0" smtClean="0"/>
              <a:t>Comprender mejor el sistema que estamos construyendo, con frecuencia la exposición de las oportunidades para la simplificación y la reutilización</a:t>
            </a:r>
          </a:p>
          <a:p>
            <a:pPr lvl="1"/>
            <a:r>
              <a:rPr lang="es-ES" dirty="0" smtClean="0"/>
              <a:t>Gestionar el riesgo</a:t>
            </a:r>
            <a:endParaRPr lang="es-MX"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Los cuatro principios del </a:t>
            </a:r>
            <a:r>
              <a:rPr lang="es-ES" dirty="0" err="1" smtClean="0"/>
              <a:t>modelamiento</a:t>
            </a:r>
            <a:r>
              <a:rPr lang="es-ES" dirty="0" smtClean="0"/>
              <a:t> visual</a:t>
            </a:r>
            <a:endParaRPr lang="es-PE" dirty="0"/>
          </a:p>
        </p:txBody>
      </p:sp>
      <p:sp>
        <p:nvSpPr>
          <p:cNvPr id="5" name="4 Marcador de texto"/>
          <p:cNvSpPr>
            <a:spLocks noGrp="1"/>
          </p:cNvSpPr>
          <p:nvPr>
            <p:ph type="body" idx="1"/>
          </p:nvPr>
        </p:nvSpPr>
        <p:spPr/>
        <p:txBody>
          <a:bodyPr/>
          <a:lstStyle/>
          <a:p>
            <a:endParaRPr lang="es-P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Los cuatro principios del </a:t>
            </a:r>
            <a:r>
              <a:rPr lang="es-ES" dirty="0" err="1"/>
              <a:t>modelamiento</a:t>
            </a:r>
            <a:r>
              <a:rPr lang="es-ES" dirty="0"/>
              <a:t> visual</a:t>
            </a:r>
            <a:endParaRPr lang="es-PE" dirty="0"/>
          </a:p>
        </p:txBody>
      </p:sp>
      <p:sp>
        <p:nvSpPr>
          <p:cNvPr id="3" name="2 Marcador de contenido"/>
          <p:cNvSpPr>
            <a:spLocks noGrp="1"/>
          </p:cNvSpPr>
          <p:nvPr>
            <p:ph idx="1"/>
          </p:nvPr>
        </p:nvSpPr>
        <p:spPr/>
        <p:txBody>
          <a:bodyPr>
            <a:normAutofit fontScale="92500" lnSpcReduction="20000"/>
          </a:bodyPr>
          <a:lstStyle/>
          <a:p>
            <a:pPr marL="514350" indent="-514350">
              <a:buFont typeface="+mj-lt"/>
              <a:buAutoNum type="arabicPeriod"/>
            </a:pPr>
            <a:r>
              <a:rPr lang="es-ES" dirty="0" smtClean="0"/>
              <a:t>La elección de qué modelos crear tiene una profunda influencia sobre la forma en que es atacado un problema y la forma una solución</a:t>
            </a:r>
          </a:p>
          <a:p>
            <a:pPr marL="514350" indent="-514350">
              <a:buFont typeface="+mj-lt"/>
              <a:buAutoNum type="arabicPeriod"/>
            </a:pPr>
            <a:r>
              <a:rPr lang="es-ES" dirty="0" smtClean="0"/>
              <a:t>Cada modelo puede ser expresado en diferentes niveles de precisión</a:t>
            </a:r>
          </a:p>
          <a:p>
            <a:pPr marL="514350" indent="-514350">
              <a:buFont typeface="+mj-lt"/>
              <a:buAutoNum type="arabicPeriod"/>
            </a:pPr>
            <a:r>
              <a:rPr lang="es-ES" dirty="0" smtClean="0"/>
              <a:t>Los mejores modelos se conectan a la realidad</a:t>
            </a:r>
          </a:p>
          <a:p>
            <a:pPr marL="514350" indent="-514350">
              <a:buFont typeface="+mj-lt"/>
              <a:buAutoNum type="arabicPeriod"/>
            </a:pPr>
            <a:r>
              <a:rPr lang="es-ES" dirty="0" smtClean="0"/>
              <a:t>Un único modelo o punto de vista es insuficiente. </a:t>
            </a:r>
            <a:r>
              <a:rPr lang="es-MX" dirty="0" smtClean="0"/>
              <a:t>Cada sistema no trivial es abordado mejor a través de un pequeño conjunto de modelos casi independientes con múltiples puntos de vista</a:t>
            </a:r>
          </a:p>
          <a:p>
            <a:pPr marL="514350" indent="-514350">
              <a:buFont typeface="+mj-lt"/>
              <a:buAutoNum type="arabicPeriod"/>
            </a:pPr>
            <a:endParaRPr lang="es-P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marL="514350" indent="-514350"/>
            <a:r>
              <a:rPr lang="es-ES" sz="2400" dirty="0" smtClean="0"/>
              <a:t>La elección de qué modelos crear tiene una profunda influencia sobre la forma en que es atacado un problema y la forma una solución</a:t>
            </a:r>
          </a:p>
        </p:txBody>
      </p:sp>
      <p:sp>
        <p:nvSpPr>
          <p:cNvPr id="3" name="2 Marcador de contenido"/>
          <p:cNvSpPr>
            <a:spLocks noGrp="1"/>
          </p:cNvSpPr>
          <p:nvPr>
            <p:ph idx="1"/>
          </p:nvPr>
        </p:nvSpPr>
        <p:spPr/>
        <p:txBody>
          <a:bodyPr>
            <a:normAutofit/>
          </a:bodyPr>
          <a:lstStyle/>
          <a:p>
            <a:r>
              <a:rPr lang="es-ES" dirty="0" smtClean="0"/>
              <a:t>En otras palabras, elegir bien los modelos </a:t>
            </a:r>
          </a:p>
          <a:p>
            <a:r>
              <a:rPr lang="es-ES" dirty="0" smtClean="0"/>
              <a:t>Los modelos correctos</a:t>
            </a:r>
          </a:p>
          <a:p>
            <a:pPr lvl="1"/>
            <a:r>
              <a:rPr lang="es-ES" dirty="0" smtClean="0"/>
              <a:t>Iluminan brillantemente los problemas de desarrollo más “</a:t>
            </a:r>
            <a:r>
              <a:rPr lang="es-ES" dirty="0" err="1" smtClean="0"/>
              <a:t>preversos</a:t>
            </a:r>
            <a:r>
              <a:rPr lang="es-ES" dirty="0" smtClean="0"/>
              <a:t>”</a:t>
            </a:r>
          </a:p>
          <a:p>
            <a:pPr lvl="1"/>
            <a:r>
              <a:rPr lang="es-ES" dirty="0" smtClean="0"/>
              <a:t>Ofrecen una visión que simplemente no podría obtenerse de otra manera</a:t>
            </a:r>
          </a:p>
          <a:p>
            <a:r>
              <a:rPr lang="es-ES" dirty="0" smtClean="0"/>
              <a:t>Los modelos errados inducen al error, lo que nos enfoca en cuestiones irrelevantes</a:t>
            </a:r>
            <a:endParaRPr lang="es-P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marL="514350" indent="-514350"/>
            <a:r>
              <a:rPr lang="es-ES" sz="2400" dirty="0" smtClean="0"/>
              <a:t>“La elección de qué modelos crear tiene una profunda influencia sobre la forma en que es atacado un problema y la forma una solución”</a:t>
            </a:r>
          </a:p>
        </p:txBody>
      </p:sp>
      <p:sp>
        <p:nvSpPr>
          <p:cNvPr id="3" name="2 Marcador de contenido"/>
          <p:cNvSpPr>
            <a:spLocks noGrp="1"/>
          </p:cNvSpPr>
          <p:nvPr>
            <p:ph idx="1"/>
          </p:nvPr>
        </p:nvSpPr>
        <p:spPr/>
        <p:txBody>
          <a:bodyPr>
            <a:normAutofit/>
          </a:bodyPr>
          <a:lstStyle/>
          <a:p>
            <a:r>
              <a:rPr lang="es-ES" dirty="0" smtClean="0"/>
              <a:t>Rigurosas y continuas pruebas de los modelos, nos proveerán de un nivel mucho más alto de confianza en que el sistema que se ha modelado se comportará como lo espera en el mundo real</a:t>
            </a:r>
          </a:p>
          <a:p>
            <a:pPr lvl="1"/>
            <a:r>
              <a:rPr lang="es-ES" dirty="0" smtClean="0"/>
              <a:t>Ej</a:t>
            </a:r>
            <a:r>
              <a:rPr lang="es-ES" dirty="0"/>
              <a:t>.</a:t>
            </a:r>
            <a:r>
              <a:rPr lang="es-ES" dirty="0" smtClean="0"/>
              <a:t> Comportamiento de Vientos de un edificio, mediante un modelo probado en un túnel de viento</a:t>
            </a:r>
            <a:endParaRPr lang="es-PE"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2554</Words>
  <Application>Microsoft Office PowerPoint</Application>
  <PresentationFormat>Presentación en pantalla (4:3)</PresentationFormat>
  <Paragraphs>185</Paragraphs>
  <Slides>44</Slides>
  <Notes>0</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Tema de Office</vt:lpstr>
      <vt:lpstr>Sesión 3 Principios del Modelamiento Visual</vt:lpstr>
      <vt:lpstr>Definición de modelamiento</vt:lpstr>
      <vt:lpstr>Definición de modelamiento</vt:lpstr>
      <vt:lpstr>Definición de modelamiento</vt:lpstr>
      <vt:lpstr>Definición de modelamiento</vt:lpstr>
      <vt:lpstr>Los cuatro principios del modelamiento visual</vt:lpstr>
      <vt:lpstr>Los cuatro principios del modelamiento visual</vt:lpstr>
      <vt:lpstr>La elección de qué modelos crear tiene una profunda influencia sobre la forma en que es atacado un problema y la forma una solución</vt:lpstr>
      <vt:lpstr>“La elección de qué modelos crear tiene una profunda influencia sobre la forma en que es atacado un problema y la forma una solución”</vt:lpstr>
      <vt:lpstr>“La elección de qué modelos crear tiene una profunda influencia sobre la forma en que es atacado un problema y la forma una solución”</vt:lpstr>
      <vt:lpstr>“Cada modelo puede ser expresado en diferentes niveles de precisión”</vt:lpstr>
      <vt:lpstr>“Cada modelo puede ser expresado en diferentes niveles de precisión”</vt:lpstr>
      <vt:lpstr>“Los mejores modelos se conectan a la realidad”</vt:lpstr>
      <vt:lpstr>“Los mejores modelos se conectan a la realidad”</vt:lpstr>
      <vt:lpstr>“Un único modelo o punto de vista es insuficiente”</vt:lpstr>
      <vt:lpstr>“Un único modelo o punto de vista es insuficiente”</vt:lpstr>
      <vt:lpstr>El Lenguaje Unificado de Modelado (UML)</vt:lpstr>
      <vt:lpstr>UML</vt:lpstr>
      <vt:lpstr>UML es un Lenguaje</vt:lpstr>
      <vt:lpstr>UML es un Lenguaje para Visualización</vt:lpstr>
      <vt:lpstr>UML es un Lenguaje para Visualización</vt:lpstr>
      <vt:lpstr>UML es un Lenguaje para Visualización</vt:lpstr>
      <vt:lpstr>UML es un Lenguaje para Visualización</vt:lpstr>
      <vt:lpstr>UML es un Lenguaje para Visualización</vt:lpstr>
      <vt:lpstr>UML es un Lenguaje para Especificación</vt:lpstr>
      <vt:lpstr>UML es un Lenguaje para Construcción</vt:lpstr>
      <vt:lpstr>UML es un Lenguaje para Construcción</vt:lpstr>
      <vt:lpstr>UML es un Lenguaje para Construcción</vt:lpstr>
      <vt:lpstr>UML es un Lenguaje para Documentación</vt:lpstr>
      <vt:lpstr>UML es un Lenguaje para Documentación</vt:lpstr>
      <vt:lpstr>UML es un Lenguaje para Documentación</vt:lpstr>
      <vt:lpstr>Proceso del modelado visual</vt:lpstr>
      <vt:lpstr>Proceso del modelado visual</vt:lpstr>
      <vt:lpstr>Orientado a Casos de Uso</vt:lpstr>
      <vt:lpstr>Centrado en la arquitectura</vt:lpstr>
      <vt:lpstr>Iterativo e incremental</vt:lpstr>
      <vt:lpstr>Fases</vt:lpstr>
      <vt:lpstr>Fases</vt:lpstr>
      <vt:lpstr>Fases</vt:lpstr>
      <vt:lpstr>Fases</vt:lpstr>
      <vt:lpstr>Disciplinas</vt:lpstr>
      <vt:lpstr>Disciplinas</vt:lpstr>
      <vt:lpstr>Disciplinas</vt:lpstr>
      <vt:lpstr>Disciplinas</vt:lpstr>
    </vt:vector>
  </TitlesOfParts>
  <Company>Stratech SAC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3 Principios del Modelamiento Visual</dc:title>
  <dc:creator>Gustavo</dc:creator>
  <cp:lastModifiedBy>Gustavo</cp:lastModifiedBy>
  <cp:revision>126</cp:revision>
  <dcterms:created xsi:type="dcterms:W3CDTF">2011-04-08T06:32:16Z</dcterms:created>
  <dcterms:modified xsi:type="dcterms:W3CDTF">2011-04-08T18:56:22Z</dcterms:modified>
</cp:coreProperties>
</file>