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14/04/2011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Sesión </a:t>
            </a:r>
            <a:r>
              <a:rPr lang="es-PE" dirty="0" smtClean="0"/>
              <a:t>4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ES" dirty="0"/>
              <a:t>Principios del </a:t>
            </a:r>
            <a:r>
              <a:rPr lang="es-ES" dirty="0" err="1"/>
              <a:t>Modelamiento</a:t>
            </a:r>
            <a:r>
              <a:rPr lang="es-ES" dirty="0"/>
              <a:t> </a:t>
            </a:r>
            <a:r>
              <a:rPr lang="es-ES" dirty="0" smtClean="0"/>
              <a:t>Visual</a:t>
            </a:r>
            <a:br>
              <a:rPr lang="es-ES" dirty="0" smtClean="0"/>
            </a:br>
            <a:r>
              <a:rPr lang="es-ES" dirty="0" smtClean="0"/>
              <a:t>(Conceptos de Objetos)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Unidad 1</a:t>
            </a:r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Organizando los elementos de los modelos: Paquetes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paquetes contienen elementos de modelado al más alto nivel</a:t>
            </a:r>
          </a:p>
          <a:p>
            <a:pPr lvl="1"/>
            <a:r>
              <a:rPr lang="es-PE" dirty="0" smtClean="0"/>
              <a:t>Clases y relaciones</a:t>
            </a:r>
          </a:p>
          <a:p>
            <a:pPr lvl="1"/>
            <a:r>
              <a:rPr lang="es-PE" dirty="0" smtClean="0"/>
              <a:t>Máquinas de estado</a:t>
            </a:r>
          </a:p>
          <a:p>
            <a:pPr lvl="1"/>
            <a:r>
              <a:rPr lang="es-PE" dirty="0" smtClean="0"/>
              <a:t>Diagramas de casos de uso</a:t>
            </a:r>
          </a:p>
          <a:p>
            <a:pPr lvl="1"/>
            <a:r>
              <a:rPr lang="es-PE" dirty="0" smtClean="0"/>
              <a:t>Interacciones</a:t>
            </a:r>
          </a:p>
          <a:p>
            <a:pPr lvl="1"/>
            <a:r>
              <a:rPr lang="es-PE" dirty="0" smtClean="0"/>
              <a:t>Colaboraciones</a:t>
            </a:r>
          </a:p>
          <a:p>
            <a:r>
              <a:rPr lang="es-PE" dirty="0" smtClean="0"/>
              <a:t>Los paquetes pueden contener otros paquetes</a:t>
            </a: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Organizando los elementos de los modelos: Paquetes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Existen varias maneras de organizar los paquetes de un sistema</a:t>
            </a:r>
          </a:p>
          <a:p>
            <a:pPr lvl="1"/>
            <a:r>
              <a:rPr lang="es-PE" dirty="0" smtClean="0"/>
              <a:t>Por la vista</a:t>
            </a:r>
          </a:p>
          <a:p>
            <a:pPr lvl="1"/>
            <a:r>
              <a:rPr lang="es-PE" dirty="0" smtClean="0"/>
              <a:t>Por la funcionalidad</a:t>
            </a:r>
          </a:p>
          <a:p>
            <a:pPr lvl="1"/>
            <a:r>
              <a:rPr lang="es-PE" dirty="0" smtClean="0"/>
              <a:t>En base a cualquier otra cosa que elija el modelador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Organizando los elementos de los modelos: Paquetes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paquetes son unidades de organización jerárquica de uso general en modelos de UML</a:t>
            </a:r>
          </a:p>
          <a:p>
            <a:pPr lvl="1"/>
            <a:r>
              <a:rPr lang="es-PE" dirty="0" smtClean="0"/>
              <a:t>Pueden ser usados para</a:t>
            </a:r>
          </a:p>
          <a:p>
            <a:pPr lvl="2"/>
            <a:r>
              <a:rPr lang="es-PE" dirty="0" smtClean="0"/>
              <a:t>Almacenamiento</a:t>
            </a:r>
          </a:p>
          <a:p>
            <a:pPr lvl="2"/>
            <a:r>
              <a:rPr lang="es-PE" dirty="0" smtClean="0"/>
              <a:t>Control de acceso</a:t>
            </a:r>
          </a:p>
          <a:p>
            <a:pPr lvl="2"/>
            <a:r>
              <a:rPr lang="es-PE" dirty="0" smtClean="0"/>
              <a:t>Gestión de la configuración</a:t>
            </a:r>
          </a:p>
          <a:p>
            <a:pPr lvl="2"/>
            <a:r>
              <a:rPr lang="es-PE" dirty="0" smtClean="0"/>
              <a:t>Construcción de bibliotecas que contengan fragmentos reutilizables del modelo</a:t>
            </a: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Organizando los elementos de los modelos: Paquetes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se elige bien los paquetes, reflejan la arquitectura de alto nivel de un sistema</a:t>
            </a:r>
          </a:p>
          <a:p>
            <a:pPr lvl="1"/>
            <a:r>
              <a:rPr lang="es-PE" dirty="0" smtClean="0"/>
              <a:t>Descomposición en subsistemas y sus dependencias</a:t>
            </a:r>
          </a:p>
          <a:p>
            <a:pPr lvl="1"/>
            <a:r>
              <a:rPr lang="es-PE" dirty="0" smtClean="0"/>
              <a:t>La dependencia entre paquetes resume la dependencia entre los contenidos del paquete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Organizando los elementos de los modelos: Paquetes</a:t>
            </a:r>
            <a:endParaRPr lang="es-PE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016" y="1600200"/>
            <a:ext cx="58779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Objeto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b="1" dirty="0" smtClean="0"/>
              <a:t>objeto</a:t>
            </a:r>
            <a:r>
              <a:rPr lang="es-ES" dirty="0" smtClean="0"/>
              <a:t> es una </a:t>
            </a:r>
            <a:r>
              <a:rPr lang="es-ES" b="1" dirty="0" smtClean="0"/>
              <a:t>instancia</a:t>
            </a:r>
            <a:r>
              <a:rPr lang="es-ES" dirty="0" smtClean="0"/>
              <a:t> de una </a:t>
            </a:r>
            <a:r>
              <a:rPr lang="es-ES" b="1" dirty="0" smtClean="0"/>
              <a:t>clase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ES" dirty="0" smtClean="0"/>
              <a:t>Los objetos son “paquetes” que combinan la información y el comportamiento.</a:t>
            </a:r>
          </a:p>
          <a:p>
            <a:pPr marL="742950" lvl="2" indent="-342900"/>
            <a:r>
              <a:rPr lang="es-ES" dirty="0" smtClean="0"/>
              <a:t>Ejemplo: Célula</a:t>
            </a:r>
          </a:p>
          <a:p>
            <a:pPr marL="1200150" lvl="3" indent="-342900"/>
            <a:r>
              <a:rPr lang="es-ES" dirty="0" smtClean="0"/>
              <a:t>Información.- contenida en las moléculas de proteína dentro del </a:t>
            </a:r>
            <a:r>
              <a:rPr lang="es-ES" dirty="0" smtClean="0"/>
              <a:t>núcleo</a:t>
            </a:r>
          </a:p>
          <a:p>
            <a:pPr marL="1200150" lvl="3" indent="-342900"/>
            <a:r>
              <a:rPr lang="es-ES" dirty="0" smtClean="0"/>
              <a:t>Comportamiento</a:t>
            </a:r>
            <a:r>
              <a:rPr lang="es-ES" dirty="0" smtClean="0"/>
              <a:t>.-  Ej. la conversión de energía al movimiento, se lleva a cabo por las estructuras fuera del </a:t>
            </a:r>
            <a:r>
              <a:rPr lang="es-ES" dirty="0" smtClean="0"/>
              <a:t>núcleo</a:t>
            </a:r>
            <a:endParaRPr lang="es-PE" dirty="0"/>
          </a:p>
        </p:txBody>
      </p:sp>
      <p:sp>
        <p:nvSpPr>
          <p:cNvPr id="1026" name="AutoShape 2" descr="graphics/02fig01.jpg"/>
          <p:cNvSpPr>
            <a:spLocks noChangeAspect="1" noChangeArrowheads="1"/>
          </p:cNvSpPr>
          <p:nvPr/>
        </p:nvSpPr>
        <p:spPr bwMode="auto">
          <a:xfrm>
            <a:off x="155575" y="-1493838"/>
            <a:ext cx="4762500" cy="3124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4888" y="2132856"/>
            <a:ext cx="44196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</a:t>
            </a:r>
            <a:r>
              <a:rPr lang="es-ES" dirty="0" smtClean="0"/>
              <a:t>de la Orientación a Objetos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Abstracción</a:t>
            </a:r>
          </a:p>
          <a:p>
            <a:pPr lvl="1"/>
            <a:r>
              <a:rPr lang="es-ES" dirty="0" smtClean="0"/>
              <a:t>Capacidad </a:t>
            </a:r>
            <a:r>
              <a:rPr lang="es-ES" dirty="0" smtClean="0"/>
              <a:t>de eliminar los rasgos comunes de toda una categoría de objetos de datos y colocarlos en una definición por </a:t>
            </a:r>
            <a:r>
              <a:rPr lang="es-ES" dirty="0" smtClean="0"/>
              <a:t>separado</a:t>
            </a:r>
          </a:p>
          <a:p>
            <a:pPr lvl="1"/>
            <a:r>
              <a:rPr lang="es-ES" dirty="0" smtClean="0"/>
              <a:t>Tal </a:t>
            </a:r>
            <a:r>
              <a:rPr lang="es-ES" dirty="0" smtClean="0"/>
              <a:t>definición es abstracta, ya que define una clase de objetos en lugar de un objeto </a:t>
            </a:r>
            <a:r>
              <a:rPr lang="es-ES" dirty="0" smtClean="0"/>
              <a:t>específico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</a:t>
            </a:r>
            <a:r>
              <a:rPr lang="es-ES" dirty="0" smtClean="0"/>
              <a:t>de la Orientación a Objetos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Encapsulación</a:t>
            </a:r>
          </a:p>
          <a:p>
            <a:pPr lvl="1"/>
            <a:r>
              <a:rPr lang="es-ES" dirty="0" smtClean="0"/>
              <a:t> Capacidad de envolver </a:t>
            </a:r>
            <a:r>
              <a:rPr lang="es-ES" dirty="0" smtClean="0"/>
              <a:t>los datos y la </a:t>
            </a:r>
            <a:r>
              <a:rPr lang="es-ES" dirty="0" smtClean="0"/>
              <a:t>lógica(comportamiento) </a:t>
            </a:r>
            <a:r>
              <a:rPr lang="es-ES" dirty="0" smtClean="0"/>
              <a:t>de un objeto, </a:t>
            </a:r>
            <a:r>
              <a:rPr lang="es-ES" dirty="0" smtClean="0"/>
              <a:t>permitiendo construir programas complejos a </a:t>
            </a:r>
            <a:r>
              <a:rPr lang="es-ES" dirty="0" smtClean="0"/>
              <a:t>partir </a:t>
            </a:r>
            <a:r>
              <a:rPr lang="es-ES" dirty="0" smtClean="0"/>
              <a:t>de </a:t>
            </a:r>
            <a:r>
              <a:rPr lang="es-ES" dirty="0" smtClean="0"/>
              <a:t>objetos </a:t>
            </a:r>
            <a:r>
              <a:rPr lang="es-ES" dirty="0" smtClean="0"/>
              <a:t>simples</a:t>
            </a:r>
          </a:p>
          <a:p>
            <a:pPr lvl="1"/>
            <a:r>
              <a:rPr lang="es-ES" dirty="0" smtClean="0"/>
              <a:t>La complejidad es </a:t>
            </a:r>
            <a:r>
              <a:rPr lang="es-ES" dirty="0" smtClean="0"/>
              <a:t>literalmente </a:t>
            </a:r>
            <a:r>
              <a:rPr lang="es-ES" dirty="0" smtClean="0"/>
              <a:t>escondida </a:t>
            </a:r>
            <a:r>
              <a:rPr lang="es-ES" dirty="0" smtClean="0"/>
              <a:t>en los objetos, con importantes beneficios en cuanto a fiabilidad y facilidad de </a:t>
            </a:r>
            <a:r>
              <a:rPr lang="es-ES" dirty="0" smtClean="0"/>
              <a:t>mantenimiento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420888"/>
            <a:ext cx="47529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</a:t>
            </a:r>
            <a:r>
              <a:rPr lang="es-ES" dirty="0" smtClean="0"/>
              <a:t>de la Orientación a Objetos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Herencia</a:t>
            </a:r>
          </a:p>
          <a:p>
            <a:pPr lvl="1"/>
            <a:r>
              <a:rPr lang="es-ES" dirty="0" smtClean="0"/>
              <a:t> </a:t>
            </a:r>
            <a:r>
              <a:rPr lang="es-ES" dirty="0" smtClean="0"/>
              <a:t>C</a:t>
            </a:r>
            <a:r>
              <a:rPr lang="es-ES" dirty="0" smtClean="0"/>
              <a:t>apacidad </a:t>
            </a:r>
            <a:r>
              <a:rPr lang="es-ES" dirty="0" smtClean="0"/>
              <a:t>de definir un objeto como una variación de </a:t>
            </a:r>
            <a:r>
              <a:rPr lang="es-ES" dirty="0" smtClean="0"/>
              <a:t>otro</a:t>
            </a:r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nuevo objeto se dice </a:t>
            </a:r>
            <a:r>
              <a:rPr lang="es-ES" dirty="0" smtClean="0"/>
              <a:t>que hereda </a:t>
            </a:r>
            <a:r>
              <a:rPr lang="es-ES" dirty="0" smtClean="0"/>
              <a:t>las propiedades del objeto original, con excepción de aquellas propiedades que se </a:t>
            </a:r>
            <a:r>
              <a:rPr lang="es-ES" dirty="0" err="1" smtClean="0"/>
              <a:t>sobreescriben</a:t>
            </a:r>
            <a:r>
              <a:rPr lang="es-ES" dirty="0" smtClean="0"/>
              <a:t> (</a:t>
            </a:r>
            <a:r>
              <a:rPr lang="es-ES" dirty="0" err="1" smtClean="0"/>
              <a:t>overriding</a:t>
            </a:r>
            <a:r>
              <a:rPr lang="es-ES" dirty="0" smtClean="0"/>
              <a:t>) </a:t>
            </a:r>
            <a:r>
              <a:rPr lang="es-ES" dirty="0" smtClean="0"/>
              <a:t>o se asigna un valor </a:t>
            </a:r>
            <a:r>
              <a:rPr lang="es-ES" dirty="0" smtClean="0"/>
              <a:t>diferente</a:t>
            </a:r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Principios </a:t>
            </a:r>
            <a:r>
              <a:rPr lang="es-ES" dirty="0" smtClean="0"/>
              <a:t>de la Orientación a Objetos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smtClean="0"/>
              <a:t>Polimorfismo</a:t>
            </a:r>
          </a:p>
          <a:p>
            <a:pPr lvl="1"/>
            <a:r>
              <a:rPr lang="es-ES" dirty="0" smtClean="0"/>
              <a:t>Capacidad </a:t>
            </a:r>
            <a:r>
              <a:rPr lang="es-ES" dirty="0" smtClean="0"/>
              <a:t>de utilizar una variación (o "subclase", en </a:t>
            </a:r>
            <a:r>
              <a:rPr lang="es-ES" dirty="0" smtClean="0"/>
              <a:t>la terminología orientada a objetos) </a:t>
            </a:r>
            <a:r>
              <a:rPr lang="es-ES" dirty="0" smtClean="0"/>
              <a:t>donde se prevé una instancia de la clase </a:t>
            </a:r>
            <a:r>
              <a:rPr lang="es-ES" dirty="0" smtClean="0"/>
              <a:t>original</a:t>
            </a:r>
          </a:p>
          <a:p>
            <a:pPr lvl="1"/>
            <a:r>
              <a:rPr lang="es-ES" dirty="0" smtClean="0"/>
              <a:t>Capacidad </a:t>
            </a:r>
            <a:r>
              <a:rPr lang="es-ES" dirty="0" smtClean="0"/>
              <a:t>de manipular objetos de distintas clases utilizando sólo el conocimiento de sus propiedades comunes sin tener en cuenta su clase </a:t>
            </a:r>
            <a:r>
              <a:rPr lang="es-ES" dirty="0" smtClean="0"/>
              <a:t>exacta</a:t>
            </a:r>
          </a:p>
          <a:p>
            <a:pPr lvl="1"/>
            <a:r>
              <a:rPr lang="es-MX" dirty="0" smtClean="0"/>
              <a:t>Se </a:t>
            </a:r>
            <a:r>
              <a:rPr lang="es-MX" dirty="0" smtClean="0"/>
              <a:t>refiere a la capacidad para que varias clases derivadas de una antecesora utilicen un mismo método de forma diferente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Clase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Una clase es una plantilla de software que define los métodos y las variables que se incluirán en un determinado tipo de objeto</a:t>
            </a:r>
          </a:p>
          <a:p>
            <a:r>
              <a:rPr lang="es-MX" dirty="0" smtClean="0"/>
              <a:t>Las clases son abstracciones que representan a un conjunto de objetos con un comportamiento e interfaz </a:t>
            </a:r>
            <a:r>
              <a:rPr lang="es-MX" dirty="0" smtClean="0"/>
              <a:t>común</a:t>
            </a:r>
          </a:p>
          <a:p>
            <a:r>
              <a:rPr lang="es-MX" dirty="0" smtClean="0"/>
              <a:t>Podemos definir una clase como "un conjunto de cosas (físicas o abstractas) que tienen el mismo comportamiento y características... Es la implementación de un tipo de objeto (considerando los objetos como instancias de las clases)". </a:t>
            </a:r>
            <a:r>
              <a:rPr lang="es-MX" b="1" dirty="0" smtClean="0"/>
              <a:t>(</a:t>
            </a:r>
            <a:r>
              <a:rPr lang="es-MX" b="1" dirty="0" err="1" smtClean="0"/>
              <a:t>Piattini</a:t>
            </a:r>
            <a:r>
              <a:rPr lang="es-MX" b="1" dirty="0" smtClean="0"/>
              <a:t>  1996)</a:t>
            </a:r>
            <a:r>
              <a:rPr lang="es-MX" dirty="0" smtClean="0"/>
              <a:t>.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 y generalización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smtClean="0"/>
              <a:t>El polimorfismo adquiere su máxima expresión mediante la herencia</a:t>
            </a:r>
          </a:p>
          <a:p>
            <a:pPr lvl="1"/>
            <a:r>
              <a:rPr lang="es-PE" dirty="0" smtClean="0"/>
              <a:t>Una figura representa figuras genéricas</a:t>
            </a:r>
          </a:p>
          <a:p>
            <a:pPr lvl="1"/>
            <a:r>
              <a:rPr lang="es-PE" dirty="0" smtClean="0"/>
              <a:t>Una clase figura puede responder a mensajes </a:t>
            </a:r>
            <a:r>
              <a:rPr lang="es-PE" i="1" dirty="0" smtClean="0"/>
              <a:t>dibujar, borrar y mover</a:t>
            </a:r>
            <a:endParaRPr lang="es-PE" dirty="0" smtClean="0"/>
          </a:p>
          <a:p>
            <a:pPr lvl="1"/>
            <a:r>
              <a:rPr lang="es-PE" dirty="0" smtClean="0"/>
              <a:t>Cualquier clase derivada de figura es un tipo de figura y puede recibir el </a:t>
            </a:r>
            <a:r>
              <a:rPr lang="es-PE" i="1" dirty="0" smtClean="0"/>
              <a:t>mismo </a:t>
            </a:r>
            <a:r>
              <a:rPr lang="es-PE" dirty="0" smtClean="0"/>
              <a:t>mensaje (Ej. Cuadrado, Triangulo, Elipse)</a:t>
            </a:r>
          </a:p>
          <a:p>
            <a:pPr lvl="1"/>
            <a:r>
              <a:rPr lang="es-PE" dirty="0" smtClean="0"/>
              <a:t>El polimorfismo permite que una misma función se comporte diferente según sea la clase sobre la que se aplica</a:t>
            </a:r>
          </a:p>
          <a:p>
            <a:pPr lvl="2"/>
            <a:r>
              <a:rPr lang="es-PE" dirty="0" smtClean="0"/>
              <a:t>Si se envía el mensaje dibujar, la respuesta será diferente según la clase (Ej. Un triangulo se dibuja diferente a un cuadrado)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Organizando los elementos de los modelos: Paquetes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paquete es parte de un modelo</a:t>
            </a:r>
          </a:p>
          <a:p>
            <a:r>
              <a:rPr lang="es-PE" dirty="0" smtClean="0"/>
              <a:t>Cada parte de un modelo debe pertenecer a un paquete</a:t>
            </a:r>
          </a:p>
          <a:p>
            <a:r>
              <a:rPr lang="es-PE" dirty="0" smtClean="0"/>
              <a:t>El modelador puede asignar el contenido de un modelo a un conjunto de paquetes</a:t>
            </a:r>
          </a:p>
          <a:p>
            <a:pPr lvl="1"/>
            <a:r>
              <a:rPr lang="es-PE" dirty="0" smtClean="0"/>
              <a:t>La asignación debe seguir un principio racional como funcionalidad común, implementación estrechamente relacionada y un punto de vista común.</a:t>
            </a:r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701</Words>
  <Application>Microsoft Office PowerPoint</Application>
  <PresentationFormat>Presentación en pantalla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Sesión 4 Principios del Modelamiento Visual (Conceptos de Objetos)</vt:lpstr>
      <vt:lpstr>Definición de Objeto</vt:lpstr>
      <vt:lpstr>Principios de la Orientación a Objetos</vt:lpstr>
      <vt:lpstr>Principios de la Orientación a Objetos</vt:lpstr>
      <vt:lpstr>Principios de la Orientación a Objetos</vt:lpstr>
      <vt:lpstr>Principios de la Orientación a Objetos</vt:lpstr>
      <vt:lpstr>Definición de Clase</vt:lpstr>
      <vt:lpstr>Polimorfismo y generalización</vt:lpstr>
      <vt:lpstr>Organizando los elementos de los modelos: Paquetes</vt:lpstr>
      <vt:lpstr>Organizando los elementos de los modelos: Paquetes</vt:lpstr>
      <vt:lpstr>Organizando los elementos de los modelos: Paquetes</vt:lpstr>
      <vt:lpstr>Organizando los elementos de los modelos: Paquetes</vt:lpstr>
      <vt:lpstr>Organizando los elementos de los modelos: Paquetes</vt:lpstr>
      <vt:lpstr>Organizando los elementos de los modelos: Paquetes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170</cp:revision>
  <dcterms:created xsi:type="dcterms:W3CDTF">2011-04-08T06:32:16Z</dcterms:created>
  <dcterms:modified xsi:type="dcterms:W3CDTF">2011-04-15T04:51:59Z</dcterms:modified>
</cp:coreProperties>
</file>