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20/04/2011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20/04/2011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20/04/2011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20/04/2011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20/04/2011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20/04/2011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20/04/2011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20/04/2011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20/04/2011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20/04/2011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20/04/2011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320E1-9BF4-4D60-802B-DC8BFBCA9EB6}" type="datetimeFigureOut">
              <a:rPr lang="es-PE" smtClean="0"/>
              <a:pPr/>
              <a:t>20/04/2011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Sesión 5</a:t>
            </a:r>
            <a:br>
              <a:rPr lang="es-PE" dirty="0" smtClean="0"/>
            </a:br>
            <a:r>
              <a:rPr lang="es-ES" b="1" dirty="0" smtClean="0"/>
              <a:t>Introducción al </a:t>
            </a:r>
            <a:r>
              <a:rPr lang="es-ES" b="1" dirty="0" err="1" smtClean="0"/>
              <a:t>Unified</a:t>
            </a:r>
            <a:r>
              <a:rPr lang="es-ES" b="1" dirty="0" smtClean="0"/>
              <a:t> </a:t>
            </a:r>
            <a:r>
              <a:rPr lang="es-ES" b="1" dirty="0" err="1" smtClean="0"/>
              <a:t>Model</a:t>
            </a:r>
            <a:r>
              <a:rPr lang="es-ES" b="1" dirty="0" smtClean="0"/>
              <a:t> </a:t>
            </a:r>
            <a:r>
              <a:rPr lang="es-ES" b="1" dirty="0" err="1" smtClean="0"/>
              <a:t>Language</a:t>
            </a:r>
            <a:r>
              <a:rPr lang="es-ES" b="1" dirty="0" smtClean="0"/>
              <a:t> (UML)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smtClean="0"/>
              <a:t>Unidad 2</a:t>
            </a:r>
          </a:p>
          <a:p>
            <a:r>
              <a:rPr lang="es-ES" b="1" dirty="0" smtClean="0"/>
              <a:t>Introducción al </a:t>
            </a:r>
            <a:r>
              <a:rPr lang="es-ES" b="1" dirty="0" err="1" smtClean="0"/>
              <a:t>Unified</a:t>
            </a:r>
            <a:r>
              <a:rPr lang="es-ES" b="1" dirty="0" smtClean="0"/>
              <a:t> </a:t>
            </a:r>
            <a:r>
              <a:rPr lang="es-ES" b="1" dirty="0" err="1" smtClean="0"/>
              <a:t>Model</a:t>
            </a:r>
            <a:r>
              <a:rPr lang="es-ES" b="1" dirty="0" smtClean="0"/>
              <a:t> </a:t>
            </a:r>
            <a:r>
              <a:rPr lang="es-ES" b="1" dirty="0" err="1" smtClean="0"/>
              <a:t>Language</a:t>
            </a:r>
            <a:r>
              <a:rPr lang="es-ES" b="1" dirty="0" smtClean="0"/>
              <a:t> (UML)</a:t>
            </a:r>
            <a:endParaRPr lang="es-PE" dirty="0" smtClean="0"/>
          </a:p>
          <a:p>
            <a:r>
              <a:rPr lang="es-PE" dirty="0" err="1" smtClean="0"/>
              <a:t>Mg.</a:t>
            </a:r>
            <a:r>
              <a:rPr lang="es-PE" dirty="0" smtClean="0"/>
              <a:t> Gustavo G. Delgado Ugarte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Metamodelo</a:t>
            </a:r>
            <a:r>
              <a:rPr lang="es-PE" dirty="0" smtClean="0"/>
              <a:t> UML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PE" dirty="0" smtClean="0"/>
              <a:t>Cada sección de documento semántico contiene:</a:t>
            </a:r>
          </a:p>
          <a:p>
            <a:pPr lvl="1"/>
            <a:r>
              <a:rPr lang="es-PE" dirty="0" smtClean="0"/>
              <a:t>Un diagrama de clases que muestra una porción del </a:t>
            </a:r>
            <a:r>
              <a:rPr lang="es-PE" dirty="0" err="1" smtClean="0"/>
              <a:t>metamodelo</a:t>
            </a:r>
            <a:endParaRPr lang="es-PE" dirty="0" smtClean="0"/>
          </a:p>
          <a:p>
            <a:pPr lvl="1"/>
            <a:r>
              <a:rPr lang="es-PE" dirty="0" smtClean="0"/>
              <a:t>Una descripción textual de las clases del </a:t>
            </a:r>
            <a:r>
              <a:rPr lang="es-PE" dirty="0" err="1" smtClean="0"/>
              <a:t>metamodelo</a:t>
            </a:r>
            <a:r>
              <a:rPr lang="es-PE" dirty="0" smtClean="0"/>
              <a:t> definidas en esa sección, con atributos y relaciones</a:t>
            </a:r>
          </a:p>
          <a:p>
            <a:pPr lvl="1"/>
            <a:r>
              <a:rPr lang="es-PE" dirty="0" smtClean="0"/>
              <a:t>Una lista de restricciones aplicables a los elementos del modelo expresado en lenguaje natural y en OCL</a:t>
            </a:r>
          </a:p>
          <a:p>
            <a:pPr lvl="1"/>
            <a:r>
              <a:rPr lang="es-PE" dirty="0" smtClean="0"/>
              <a:t>Una descripción de la semántica dinámica de las estructuras de UML definidas en la sección (Informal)</a:t>
            </a:r>
          </a:p>
          <a:p>
            <a:pPr lvl="1"/>
            <a:endParaRPr lang="es-PE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Estructura del </a:t>
            </a:r>
            <a:r>
              <a:rPr lang="es-PE" dirty="0" err="1" smtClean="0"/>
              <a:t>Metamodelo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</a:t>
            </a:r>
            <a:r>
              <a:rPr lang="es-PE" dirty="0" err="1" smtClean="0"/>
              <a:t>metamodelo</a:t>
            </a:r>
            <a:r>
              <a:rPr lang="es-PE" dirty="0" smtClean="0"/>
              <a:t> está dividido en 3 paquetes principales</a:t>
            </a:r>
          </a:p>
          <a:p>
            <a:pPr lvl="1"/>
            <a:r>
              <a:rPr lang="es-PE" b="1" dirty="0" smtClean="0"/>
              <a:t>El paquete fundamentos</a:t>
            </a:r>
            <a:r>
              <a:rPr lang="es-PE" dirty="0" smtClean="0"/>
              <a:t> define la estructura estática de UML</a:t>
            </a:r>
          </a:p>
          <a:p>
            <a:pPr lvl="1"/>
            <a:r>
              <a:rPr lang="es-PE" b="1" dirty="0" smtClean="0"/>
              <a:t>El paquete de elementos de comportamiento</a:t>
            </a:r>
            <a:r>
              <a:rPr lang="es-PE" dirty="0" smtClean="0"/>
              <a:t> define la estructura dinámica del UML</a:t>
            </a:r>
          </a:p>
          <a:p>
            <a:pPr lvl="1"/>
            <a:r>
              <a:rPr lang="es-PE" b="1" dirty="0" smtClean="0"/>
              <a:t>El paquete de administración del modelo</a:t>
            </a:r>
            <a:r>
              <a:rPr lang="es-PE" dirty="0" smtClean="0"/>
              <a:t> define la estructura organizativa de los modelos de UML</a:t>
            </a:r>
            <a:endParaRPr lang="es-PE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Estructura del </a:t>
            </a:r>
            <a:r>
              <a:rPr lang="es-PE" dirty="0" err="1" smtClean="0"/>
              <a:t>Metamodelo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268760"/>
            <a:ext cx="48101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Paquete de Fundamentos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smtClean="0"/>
              <a:t>Núcleo(Central)</a:t>
            </a:r>
          </a:p>
          <a:p>
            <a:pPr lvl="1"/>
            <a:r>
              <a:rPr lang="es-PE" dirty="0" smtClean="0"/>
              <a:t>Describe las principales estructuras estáticas del UML</a:t>
            </a:r>
          </a:p>
          <a:p>
            <a:pPr lvl="2"/>
            <a:r>
              <a:rPr lang="es-PE" dirty="0" smtClean="0"/>
              <a:t>Clasificadores</a:t>
            </a:r>
          </a:p>
          <a:p>
            <a:pPr lvl="2"/>
            <a:r>
              <a:rPr lang="es-PE" dirty="0" smtClean="0"/>
              <a:t>Contenido.- incluye atributo, operación, método y parámetro</a:t>
            </a:r>
          </a:p>
          <a:p>
            <a:pPr lvl="2"/>
            <a:r>
              <a:rPr lang="es-PE" dirty="0" smtClean="0"/>
              <a:t>Relaciones.- incluyen generalización, asociación y dependencia</a:t>
            </a:r>
          </a:p>
          <a:p>
            <a:pPr lvl="1"/>
            <a:r>
              <a:rPr lang="es-PE" dirty="0" smtClean="0"/>
              <a:t>Se definen varias </a:t>
            </a:r>
            <a:r>
              <a:rPr lang="es-PE" dirty="0" err="1" smtClean="0"/>
              <a:t>metaclases</a:t>
            </a:r>
            <a:r>
              <a:rPr lang="es-PE" dirty="0" smtClean="0"/>
              <a:t> </a:t>
            </a:r>
            <a:r>
              <a:rPr lang="es-PE" dirty="0" err="1" smtClean="0"/>
              <a:t>abastractas</a:t>
            </a:r>
            <a:endParaRPr lang="es-PE" dirty="0" smtClean="0"/>
          </a:p>
          <a:p>
            <a:pPr lvl="2"/>
            <a:r>
              <a:rPr lang="es-PE" dirty="0" smtClean="0"/>
              <a:t>Elemento generalizable</a:t>
            </a:r>
          </a:p>
          <a:p>
            <a:pPr lvl="2"/>
            <a:r>
              <a:rPr lang="es-PE" dirty="0" smtClean="0"/>
              <a:t>Espacio de nombres</a:t>
            </a:r>
          </a:p>
          <a:p>
            <a:pPr lvl="2"/>
            <a:r>
              <a:rPr lang="es-PE" dirty="0" smtClean="0"/>
              <a:t>Elemento del modelo</a:t>
            </a:r>
          </a:p>
          <a:p>
            <a:pPr lvl="1"/>
            <a:r>
              <a:rPr lang="es-PE" dirty="0" smtClean="0"/>
              <a:t>Define plantilla , tipos de subclases de dependencia, componente, nodo y comentario</a:t>
            </a:r>
            <a:endParaRPr lang="es-P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Paquete de Fundamentos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Tipo de Dato</a:t>
            </a:r>
          </a:p>
          <a:p>
            <a:pPr lvl="1"/>
            <a:r>
              <a:rPr lang="es-PE" dirty="0" smtClean="0"/>
              <a:t>Describe las clases de tipos de datos que utiliza el </a:t>
            </a:r>
            <a:r>
              <a:rPr lang="es-PE" dirty="0" err="1" smtClean="0"/>
              <a:t>metamodelo</a:t>
            </a:r>
            <a:endParaRPr lang="es-PE" dirty="0" smtClean="0"/>
          </a:p>
          <a:p>
            <a:r>
              <a:rPr lang="es-PE" dirty="0" smtClean="0"/>
              <a:t>Mecanismos de extensión</a:t>
            </a:r>
          </a:p>
          <a:p>
            <a:pPr lvl="1"/>
            <a:r>
              <a:rPr lang="es-PE" dirty="0" smtClean="0"/>
              <a:t>Describe los mecanismos</a:t>
            </a:r>
          </a:p>
          <a:p>
            <a:pPr lvl="2"/>
            <a:r>
              <a:rPr lang="es-PE" dirty="0" smtClean="0"/>
              <a:t>Restricción</a:t>
            </a:r>
          </a:p>
          <a:p>
            <a:pPr lvl="2"/>
            <a:r>
              <a:rPr lang="es-PE" dirty="0" smtClean="0"/>
              <a:t>Estereotipo</a:t>
            </a:r>
          </a:p>
          <a:p>
            <a:pPr lvl="2"/>
            <a:r>
              <a:rPr lang="es-PE" dirty="0" smtClean="0"/>
              <a:t>Valor etiquetado</a:t>
            </a:r>
            <a:endParaRPr lang="es-P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Paquete Elementos de Comportamiento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Tiene  un </a:t>
            </a:r>
            <a:r>
              <a:rPr lang="es-PE" dirty="0" err="1" smtClean="0"/>
              <a:t>subpaquete</a:t>
            </a:r>
            <a:r>
              <a:rPr lang="es-PE" dirty="0" smtClean="0"/>
              <a:t> por cada vista principal</a:t>
            </a:r>
          </a:p>
          <a:p>
            <a:r>
              <a:rPr lang="es-PE" dirty="0" smtClean="0"/>
              <a:t>Tiene un paquete para estructuras de comportamiento que comparten las tres vistas principales</a:t>
            </a:r>
            <a:endParaRPr lang="es-P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Paquete Elementos de Comportamiento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Comportamiento común</a:t>
            </a:r>
          </a:p>
          <a:p>
            <a:pPr lvl="1"/>
            <a:r>
              <a:rPr lang="es-PE" dirty="0" smtClean="0"/>
              <a:t>Describe señal, operación y acción</a:t>
            </a:r>
          </a:p>
          <a:p>
            <a:pPr lvl="1"/>
            <a:r>
              <a:rPr lang="es-PE" dirty="0" smtClean="0"/>
              <a:t>Describe instancias de clases correspondientes a diferentes descriptores</a:t>
            </a:r>
          </a:p>
          <a:p>
            <a:r>
              <a:rPr lang="es-PE" dirty="0" smtClean="0"/>
              <a:t>Colaboraciones</a:t>
            </a:r>
          </a:p>
          <a:p>
            <a:pPr lvl="1"/>
            <a:r>
              <a:rPr lang="es-PE" dirty="0" smtClean="0"/>
              <a:t>Describe colaboración, interacción, mensaje, rol de clasificador y asociación</a:t>
            </a:r>
            <a:endParaRPr lang="es-P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Paquete Elementos de Comportamiento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PE" dirty="0" smtClean="0"/>
              <a:t>Casos de uso</a:t>
            </a:r>
          </a:p>
          <a:p>
            <a:pPr lvl="1"/>
            <a:r>
              <a:rPr lang="es-PE" dirty="0" smtClean="0"/>
              <a:t>Describe actor y caso de uso</a:t>
            </a:r>
          </a:p>
          <a:p>
            <a:r>
              <a:rPr lang="es-PE" dirty="0" smtClean="0"/>
              <a:t>Maquinas de estado</a:t>
            </a:r>
          </a:p>
          <a:p>
            <a:pPr lvl="1"/>
            <a:r>
              <a:rPr lang="es-PE" dirty="0" smtClean="0"/>
              <a:t>Describe la estructura de una máquina de estados</a:t>
            </a:r>
          </a:p>
          <a:p>
            <a:pPr lvl="2"/>
            <a:r>
              <a:rPr lang="es-PE" dirty="0" smtClean="0"/>
              <a:t>Estado</a:t>
            </a:r>
          </a:p>
          <a:p>
            <a:pPr lvl="2"/>
            <a:r>
              <a:rPr lang="es-PE" dirty="0" err="1" smtClean="0"/>
              <a:t>Pseudoestado</a:t>
            </a:r>
            <a:endParaRPr lang="es-PE" dirty="0" smtClean="0"/>
          </a:p>
          <a:p>
            <a:pPr lvl="2"/>
            <a:r>
              <a:rPr lang="es-PE" dirty="0" smtClean="0"/>
              <a:t>Evento</a:t>
            </a:r>
          </a:p>
          <a:p>
            <a:pPr lvl="2"/>
            <a:r>
              <a:rPr lang="es-PE" dirty="0" smtClean="0"/>
              <a:t>Señal</a:t>
            </a:r>
          </a:p>
          <a:p>
            <a:pPr lvl="2"/>
            <a:r>
              <a:rPr lang="es-PE" dirty="0" smtClean="0"/>
              <a:t>Transición</a:t>
            </a:r>
          </a:p>
          <a:p>
            <a:pPr lvl="2"/>
            <a:r>
              <a:rPr lang="es-PE" dirty="0" smtClean="0"/>
              <a:t>Condición de guarda</a:t>
            </a:r>
          </a:p>
          <a:p>
            <a:pPr lvl="1"/>
            <a:r>
              <a:rPr lang="es-PE" dirty="0" smtClean="0"/>
              <a:t>Describe estructuras adicionales para modelos de actividad</a:t>
            </a:r>
          </a:p>
          <a:p>
            <a:pPr lvl="2"/>
            <a:r>
              <a:rPr lang="es-PE" dirty="0" smtClean="0"/>
              <a:t>Estado de acción</a:t>
            </a:r>
          </a:p>
          <a:p>
            <a:pPr lvl="2"/>
            <a:r>
              <a:rPr lang="es-PE" dirty="0" smtClean="0"/>
              <a:t>Estado de actividad</a:t>
            </a:r>
          </a:p>
          <a:p>
            <a:pPr lvl="2"/>
            <a:r>
              <a:rPr lang="es-PE" dirty="0" smtClean="0"/>
              <a:t>Estado de flujo de objeto</a:t>
            </a:r>
            <a:endParaRPr lang="es-P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Paquete de administración de modelos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Describe los paquetes, modelos y subsistemas</a:t>
            </a:r>
          </a:p>
          <a:p>
            <a:r>
              <a:rPr lang="es-PE" dirty="0" smtClean="0"/>
              <a:t>Describe las propiedades de propiedad y visibilidad de los espacios de nombre y de los paquetes</a:t>
            </a:r>
          </a:p>
          <a:p>
            <a:r>
              <a:rPr lang="es-PE" dirty="0" smtClean="0"/>
              <a:t>No posee </a:t>
            </a:r>
            <a:r>
              <a:rPr lang="es-PE" dirty="0" err="1" smtClean="0"/>
              <a:t>subpaquetes</a:t>
            </a:r>
            <a:endParaRPr lang="es-PE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Arquitectura 4+1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Una de las herramientas para representar modelos de arquitectura anteriores al UML es la denominada 4+1 vistas propuesta por </a:t>
            </a:r>
            <a:r>
              <a:rPr lang="es-MX" dirty="0" err="1" smtClean="0"/>
              <a:t>Kruchten</a:t>
            </a:r>
            <a:endParaRPr lang="es-MX" dirty="0" smtClean="0"/>
          </a:p>
          <a:p>
            <a:r>
              <a:rPr lang="es-MX" dirty="0" smtClean="0"/>
              <a:t>El modelo describe la arquitectura de software del sistema a través de 5 vistas </a:t>
            </a:r>
            <a:r>
              <a:rPr lang="es-MX" dirty="0" smtClean="0"/>
              <a:t>concurrentes</a:t>
            </a:r>
            <a:endParaRPr lang="es-P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 del UML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El UML es la creación de Grady </a:t>
            </a:r>
            <a:r>
              <a:rPr lang="es-MX" dirty="0" err="1" smtClean="0"/>
              <a:t>Booch</a:t>
            </a:r>
            <a:r>
              <a:rPr lang="es-MX" dirty="0" smtClean="0"/>
              <a:t>, James </a:t>
            </a:r>
            <a:r>
              <a:rPr lang="es-MX" dirty="0" err="1" smtClean="0"/>
              <a:t>Rumbaugh</a:t>
            </a:r>
            <a:r>
              <a:rPr lang="es-MX" dirty="0" smtClean="0"/>
              <a:t>, e </a:t>
            </a:r>
            <a:r>
              <a:rPr lang="es-MX" dirty="0" err="1" smtClean="0"/>
              <a:t>Ivar</a:t>
            </a:r>
            <a:r>
              <a:rPr lang="es-MX" dirty="0" smtClean="0"/>
              <a:t> Jacobson (“Los Tres Amigos”)</a:t>
            </a:r>
          </a:p>
          <a:p>
            <a:pPr lvl="1"/>
            <a:r>
              <a:rPr lang="es-MX" dirty="0" smtClean="0"/>
              <a:t>Trabajaron en organizaciones separadas durante los años 1980 y principios de 1990, elaborando cada uno su propia metodología de análisis y diseño orientado a objetos</a:t>
            </a:r>
          </a:p>
          <a:p>
            <a:pPr lvl="1"/>
            <a:r>
              <a:rPr lang="es-MX" dirty="0" smtClean="0"/>
              <a:t>A mediados de la década de 1990, empezaron a pedirse prestadas ideas uno de otros, así que decidieron desarrollar su trabajo juntos</a:t>
            </a:r>
          </a:p>
          <a:p>
            <a:pPr lvl="2"/>
            <a:r>
              <a:rPr lang="es-ES" dirty="0" smtClean="0"/>
              <a:t>En 1994 </a:t>
            </a:r>
            <a:r>
              <a:rPr lang="es-ES" dirty="0" err="1" smtClean="0"/>
              <a:t>Rumbaugh</a:t>
            </a:r>
            <a:r>
              <a:rPr lang="es-ES" dirty="0" smtClean="0"/>
              <a:t> se unió a </a:t>
            </a:r>
            <a:r>
              <a:rPr lang="es-ES" dirty="0" err="1" smtClean="0"/>
              <a:t>Rational</a:t>
            </a:r>
            <a:r>
              <a:rPr lang="es-ES" dirty="0" smtClean="0"/>
              <a:t> Software </a:t>
            </a:r>
            <a:r>
              <a:rPr lang="es-ES" dirty="0" err="1" smtClean="0"/>
              <a:t>Corporation</a:t>
            </a:r>
            <a:r>
              <a:rPr lang="es-ES" dirty="0" smtClean="0"/>
              <a:t>, donde </a:t>
            </a:r>
            <a:r>
              <a:rPr lang="es-ES" dirty="0" err="1" smtClean="0"/>
              <a:t>Booch</a:t>
            </a:r>
            <a:r>
              <a:rPr lang="es-ES" dirty="0" smtClean="0"/>
              <a:t> ya estaba trabajando. Jacobson ingresó a </a:t>
            </a:r>
            <a:r>
              <a:rPr lang="es-ES" dirty="0" err="1" smtClean="0"/>
              <a:t>Rational</a:t>
            </a:r>
            <a:r>
              <a:rPr lang="es-ES" dirty="0" smtClean="0"/>
              <a:t>, un año después</a:t>
            </a:r>
            <a:endParaRPr lang="es-P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Arquitectura 4+1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La vista lógica</a:t>
            </a:r>
            <a:r>
              <a:rPr lang="es-MX" dirty="0" smtClean="0"/>
              <a:t> </a:t>
            </a:r>
            <a:endParaRPr lang="es-MX" dirty="0" smtClean="0"/>
          </a:p>
          <a:p>
            <a:pPr lvl="1"/>
            <a:r>
              <a:rPr lang="es-MX" dirty="0" smtClean="0"/>
              <a:t>Trata </a:t>
            </a:r>
            <a:r>
              <a:rPr lang="es-MX" dirty="0" smtClean="0"/>
              <a:t>de clases y subsistemas, tiene las siguientes particularidades</a:t>
            </a:r>
            <a:r>
              <a:rPr lang="es-MX" dirty="0" smtClean="0"/>
              <a:t>:</a:t>
            </a:r>
          </a:p>
          <a:p>
            <a:pPr lvl="2"/>
            <a:r>
              <a:rPr lang="es-MX" dirty="0" smtClean="0"/>
              <a:t>Soporta </a:t>
            </a:r>
            <a:r>
              <a:rPr lang="es-MX" dirty="0" smtClean="0"/>
              <a:t>los requerimientos funcionales </a:t>
            </a:r>
            <a:endParaRPr lang="es-MX" dirty="0" smtClean="0"/>
          </a:p>
          <a:p>
            <a:pPr lvl="2"/>
            <a:r>
              <a:rPr lang="es-MX" dirty="0" smtClean="0"/>
              <a:t>Identifica </a:t>
            </a:r>
            <a:r>
              <a:rPr lang="es-MX" dirty="0" smtClean="0"/>
              <a:t>mecanismos y diseña elementos comunes a través del </a:t>
            </a:r>
            <a:r>
              <a:rPr lang="es-MX" dirty="0" smtClean="0"/>
              <a:t>sistema</a:t>
            </a:r>
          </a:p>
          <a:p>
            <a:pPr lvl="2"/>
            <a:r>
              <a:rPr lang="es-MX" dirty="0" smtClean="0"/>
              <a:t>Utiliza </a:t>
            </a:r>
            <a:r>
              <a:rPr lang="es-MX" dirty="0" smtClean="0"/>
              <a:t>los diagramas de clases y la notación de </a:t>
            </a:r>
            <a:r>
              <a:rPr lang="es-MX" dirty="0" err="1" smtClean="0"/>
              <a:t>Booch</a:t>
            </a:r>
            <a:r>
              <a:rPr lang="es-MX" dirty="0" smtClean="0"/>
              <a:t> además </a:t>
            </a:r>
            <a:r>
              <a:rPr lang="es-MX" dirty="0" smtClean="0"/>
              <a:t>de utilizar el estilo arquitectónico orientado a </a:t>
            </a:r>
            <a:r>
              <a:rPr lang="es-MX" dirty="0" smtClean="0"/>
              <a:t>objetos</a:t>
            </a:r>
            <a:endParaRPr lang="es-P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Arquitectura 4+1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b="1" dirty="0" smtClean="0"/>
              <a:t>La vista concurrente o de </a:t>
            </a:r>
            <a:r>
              <a:rPr lang="es-MX" b="1" dirty="0" smtClean="0"/>
              <a:t>procesos</a:t>
            </a:r>
          </a:p>
          <a:p>
            <a:pPr lvl="1"/>
            <a:r>
              <a:rPr lang="es-MX" dirty="0" smtClean="0"/>
              <a:t>Describe </a:t>
            </a:r>
            <a:r>
              <a:rPr lang="es-MX" dirty="0" smtClean="0"/>
              <a:t>el diseño de concurrencia y aspectos de </a:t>
            </a:r>
            <a:r>
              <a:rPr lang="es-MX" dirty="0" smtClean="0"/>
              <a:t>sincronización</a:t>
            </a:r>
          </a:p>
          <a:p>
            <a:pPr lvl="1"/>
            <a:r>
              <a:rPr lang="es-MX" dirty="0" smtClean="0"/>
              <a:t>Especifica </a:t>
            </a:r>
            <a:r>
              <a:rPr lang="es-MX" dirty="0" smtClean="0"/>
              <a:t>las líneas de mando que ejecutan cada operación en cada una de las clases señaladas en la vista </a:t>
            </a:r>
            <a:r>
              <a:rPr lang="es-MX" dirty="0" smtClean="0"/>
              <a:t>lógica</a:t>
            </a:r>
          </a:p>
          <a:p>
            <a:pPr lvl="1"/>
            <a:r>
              <a:rPr lang="es-MX" dirty="0" smtClean="0"/>
              <a:t>Los </a:t>
            </a:r>
            <a:r>
              <a:rPr lang="es-MX" dirty="0" smtClean="0"/>
              <a:t>diseñadores realizan esta vista en varios niveles de abstracción, además de dividir el software en conjuntos independientes de tareas, es decir, se empaqueta en pequeños programas o librerías del </a:t>
            </a:r>
            <a:r>
              <a:rPr lang="es-MX" dirty="0" smtClean="0"/>
              <a:t>subsistema</a:t>
            </a:r>
          </a:p>
          <a:p>
            <a:pPr lvl="1"/>
            <a:r>
              <a:rPr lang="es-MX" dirty="0" smtClean="0"/>
              <a:t>Los </a:t>
            </a:r>
            <a:r>
              <a:rPr lang="es-MX" dirty="0" smtClean="0"/>
              <a:t>estilos arquitectónicos más usados son los de tuberías y filtros o el de cliente/servidor.</a:t>
            </a:r>
            <a:endParaRPr lang="es-P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Arquitectura 4+1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b="1" dirty="0" smtClean="0"/>
              <a:t>La vista de componentes</a:t>
            </a:r>
            <a:r>
              <a:rPr lang="es-MX" dirty="0" smtClean="0"/>
              <a:t> </a:t>
            </a:r>
            <a:r>
              <a:rPr lang="es-MX" b="1" dirty="0" smtClean="0"/>
              <a:t>o de </a:t>
            </a:r>
            <a:r>
              <a:rPr lang="es-MX" b="1" dirty="0" smtClean="0"/>
              <a:t>desarrollo</a:t>
            </a:r>
          </a:p>
          <a:p>
            <a:pPr lvl="1"/>
            <a:r>
              <a:rPr lang="es-MX" dirty="0" smtClean="0"/>
              <a:t>Describe </a:t>
            </a:r>
            <a:r>
              <a:rPr lang="es-MX" dirty="0" smtClean="0"/>
              <a:t>la organización estática de software en los ambientes de </a:t>
            </a:r>
            <a:r>
              <a:rPr lang="es-MX" dirty="0" smtClean="0"/>
              <a:t>desarrollo</a:t>
            </a:r>
          </a:p>
          <a:p>
            <a:pPr lvl="1"/>
            <a:r>
              <a:rPr lang="es-MX" dirty="0" smtClean="0"/>
              <a:t>Es </a:t>
            </a:r>
            <a:r>
              <a:rPr lang="es-MX" dirty="0" smtClean="0"/>
              <a:t>una importante característica de lógica en casos de vistas, autónomas, persistentes y de distribución, describe la participación en diferentes operaciones, determina si existe persistencia entre un objeto y otro, además determina el estado de los objetos y operaciones de accesibilidad por muchos </a:t>
            </a:r>
            <a:r>
              <a:rPr lang="es-MX" dirty="0" smtClean="0"/>
              <a:t>nodos</a:t>
            </a:r>
          </a:p>
          <a:p>
            <a:pPr lvl="1"/>
            <a:r>
              <a:rPr lang="es-MX" dirty="0" smtClean="0"/>
              <a:t>Es </a:t>
            </a:r>
            <a:r>
              <a:rPr lang="es-MX" dirty="0" smtClean="0"/>
              <a:t>recomendable usar el estilo de arquitectura por capas.</a:t>
            </a:r>
            <a:endParaRPr lang="es-P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Arquitectura 4+1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La vista distribuida o </a:t>
            </a:r>
            <a:r>
              <a:rPr lang="es-MX" b="1" dirty="0" smtClean="0"/>
              <a:t>física</a:t>
            </a:r>
          </a:p>
          <a:p>
            <a:pPr lvl="1"/>
            <a:r>
              <a:rPr lang="es-MX" dirty="0" smtClean="0"/>
              <a:t>Se </a:t>
            </a:r>
            <a:r>
              <a:rPr lang="es-MX" dirty="0" smtClean="0"/>
              <a:t>refiere a la  implementación en módulos y fragmentación en muchas </a:t>
            </a:r>
            <a:r>
              <a:rPr lang="es-MX" dirty="0" smtClean="0"/>
              <a:t>capas</a:t>
            </a:r>
          </a:p>
          <a:p>
            <a:pPr lvl="1"/>
            <a:r>
              <a:rPr lang="es-MX" dirty="0" smtClean="0"/>
              <a:t>Colecciona </a:t>
            </a:r>
            <a:r>
              <a:rPr lang="es-MX" dirty="0" smtClean="0"/>
              <a:t>las categorías de clases y </a:t>
            </a:r>
            <a:r>
              <a:rPr lang="es-MX" dirty="0" smtClean="0"/>
              <a:t>grupos</a:t>
            </a:r>
          </a:p>
          <a:p>
            <a:pPr lvl="1"/>
            <a:r>
              <a:rPr lang="es-MX" dirty="0" smtClean="0"/>
              <a:t>Describe </a:t>
            </a:r>
            <a:r>
              <a:rPr lang="es-MX" dirty="0" smtClean="0"/>
              <a:t>el mapeo del software en el hardware y toma en cuenta los requerimientos funcionales del sistema, tales como confiabilidad, respuesta y </a:t>
            </a:r>
            <a:r>
              <a:rPr lang="es-MX" dirty="0" smtClean="0"/>
              <a:t>escalabilidad</a:t>
            </a:r>
            <a:endParaRPr lang="es-P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Arquitectura 4+1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b="1" dirty="0" smtClean="0"/>
              <a:t>La vista de casos de uso o </a:t>
            </a:r>
            <a:r>
              <a:rPr lang="es-MX" b="1" dirty="0" smtClean="0"/>
              <a:t>escenarios</a:t>
            </a:r>
          </a:p>
          <a:p>
            <a:pPr lvl="1"/>
            <a:r>
              <a:rPr lang="es-MX" dirty="0" smtClean="0"/>
              <a:t>Gobierna </a:t>
            </a:r>
            <a:r>
              <a:rPr lang="es-MX" dirty="0" smtClean="0"/>
              <a:t>los requerimientos que son necesarios para el usuario final, y construye elementos comunes a través del </a:t>
            </a:r>
            <a:r>
              <a:rPr lang="es-MX" dirty="0" smtClean="0"/>
              <a:t>sistema</a:t>
            </a:r>
          </a:p>
          <a:p>
            <a:pPr lvl="1"/>
            <a:r>
              <a:rPr lang="es-MX" dirty="0" smtClean="0"/>
              <a:t>Esta </a:t>
            </a:r>
            <a:r>
              <a:rPr lang="es-MX" dirty="0" smtClean="0"/>
              <a:t>vista es  redundante relacionado con el conjunto que forman las anteriores de ahí que se le denomina +1, pero su inclusión es vital ya que desempeña dos roles </a:t>
            </a:r>
            <a:r>
              <a:rPr lang="es-MX" dirty="0" smtClean="0"/>
              <a:t>importantes</a:t>
            </a:r>
          </a:p>
          <a:p>
            <a:pPr lvl="2"/>
            <a:r>
              <a:rPr lang="es-MX" dirty="0" smtClean="0"/>
              <a:t>A</a:t>
            </a:r>
            <a:r>
              <a:rPr lang="es-MX" dirty="0" smtClean="0"/>
              <a:t>ctúa </a:t>
            </a:r>
            <a:r>
              <a:rPr lang="es-MX" dirty="0" smtClean="0"/>
              <a:t>como indicador que ayuda al diseñador a descubrir los elementos de la arquitectura durante su </a:t>
            </a:r>
            <a:r>
              <a:rPr lang="es-MX" dirty="0" smtClean="0"/>
              <a:t>diseño</a:t>
            </a:r>
          </a:p>
          <a:p>
            <a:pPr lvl="2"/>
            <a:r>
              <a:rPr lang="es-MX" dirty="0" smtClean="0"/>
              <a:t>Valida </a:t>
            </a:r>
            <a:r>
              <a:rPr lang="es-MX" dirty="0" smtClean="0"/>
              <a:t>e ilustra el diseño de la </a:t>
            </a:r>
            <a:r>
              <a:rPr lang="es-MX" dirty="0" smtClean="0"/>
              <a:t>misma</a:t>
            </a:r>
          </a:p>
          <a:p>
            <a:pPr lvl="1"/>
            <a:r>
              <a:rPr lang="es-MX" dirty="0" smtClean="0"/>
              <a:t>La </a:t>
            </a:r>
            <a:r>
              <a:rPr lang="es-MX" dirty="0" smtClean="0"/>
              <a:t>notación es similar a la que se utiliza en la vista lógica,  a excepción de que usa los conectores de la vista de procesos para indicar la interacción entre </a:t>
            </a:r>
            <a:r>
              <a:rPr lang="es-MX" dirty="0" smtClean="0"/>
              <a:t>objetos</a:t>
            </a:r>
            <a:endParaRPr lang="es-MX" dirty="0" smtClean="0"/>
          </a:p>
          <a:p>
            <a:endParaRPr lang="es-P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Arquitectura 4+1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375" y="1701432"/>
            <a:ext cx="6217969" cy="403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PE" dirty="0" smtClean="0"/>
              <a:t>Estándares </a:t>
            </a:r>
            <a:r>
              <a:rPr lang="es-PE" dirty="0" smtClean="0"/>
              <a:t>relacionados con UML </a:t>
            </a:r>
            <a:r>
              <a:rPr lang="es-PE" dirty="0" smtClean="0"/>
              <a:t>y </a:t>
            </a:r>
            <a:r>
              <a:rPr lang="es-PE" dirty="0" smtClean="0"/>
              <a:t>con la orientación a </a:t>
            </a:r>
            <a:r>
              <a:rPr lang="es-PE" dirty="0" smtClean="0"/>
              <a:t>objetos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MX" dirty="0" smtClean="0"/>
              <a:t>Entornos de desarrollo integrado</a:t>
            </a:r>
          </a:p>
          <a:p>
            <a:r>
              <a:rPr lang="es-MX" dirty="0" smtClean="0"/>
              <a:t>Herramientas </a:t>
            </a:r>
            <a:r>
              <a:rPr lang="es-MX" dirty="0" smtClean="0"/>
              <a:t>CASE</a:t>
            </a:r>
          </a:p>
          <a:p>
            <a:r>
              <a:rPr lang="es-MX" dirty="0" smtClean="0"/>
              <a:t>Técnicas </a:t>
            </a:r>
            <a:r>
              <a:rPr lang="es-MX" dirty="0" smtClean="0"/>
              <a:t>de Modelado a Objetos</a:t>
            </a:r>
          </a:p>
          <a:p>
            <a:r>
              <a:rPr lang="es-MX" dirty="0" smtClean="0"/>
              <a:t>Programación orientada a objetos</a:t>
            </a:r>
          </a:p>
          <a:p>
            <a:r>
              <a:rPr lang="es-MX" b="1" dirty="0" smtClean="0"/>
              <a:t>XMI</a:t>
            </a:r>
            <a:r>
              <a:rPr lang="es-MX" dirty="0" smtClean="0"/>
              <a:t>, un formato estándar basado en XML para el intercambio de modelos UML.</a:t>
            </a:r>
            <a:endParaRPr lang="es-MX" b="1" dirty="0" smtClean="0"/>
          </a:p>
          <a:p>
            <a:r>
              <a:rPr lang="es-MX" b="1" dirty="0" smtClean="0"/>
              <a:t>OCL</a:t>
            </a:r>
            <a:r>
              <a:rPr lang="es-MX" dirty="0" smtClean="0"/>
              <a:t>, Lenguaje de especificación para los diferentes modelos en UML.</a:t>
            </a:r>
          </a:p>
          <a:p>
            <a:r>
              <a:rPr lang="es-MX" b="1" dirty="0" err="1" smtClean="0"/>
              <a:t>Webml</a:t>
            </a:r>
            <a:r>
              <a:rPr lang="es-MX" dirty="0" smtClean="0"/>
              <a:t>, Metodología para el diseño de Sistemas de Información Web.</a:t>
            </a:r>
          </a:p>
          <a:p>
            <a:r>
              <a:rPr lang="en-US" b="1" dirty="0" smtClean="0"/>
              <a:t>Business Process Modeling Notation</a:t>
            </a:r>
            <a:r>
              <a:rPr lang="en-US" dirty="0" smtClean="0"/>
              <a:t> o </a:t>
            </a:r>
            <a:r>
              <a:rPr lang="en-US" b="1" dirty="0" smtClean="0"/>
              <a:t>BPMN, </a:t>
            </a:r>
            <a:r>
              <a:rPr lang="es-MX" dirty="0" smtClean="0"/>
              <a:t>notación gráfica estandarizada que permite el modelado de procesos de negocio, en un formato de flujo de trabajo (</a:t>
            </a:r>
            <a:r>
              <a:rPr lang="es-MX" dirty="0" err="1" smtClean="0"/>
              <a:t>workflow</a:t>
            </a:r>
            <a:r>
              <a:rPr lang="es-MX" dirty="0" smtClean="0"/>
              <a:t>), </a:t>
            </a:r>
            <a:r>
              <a:rPr lang="es-MX" dirty="0" smtClean="0"/>
              <a:t>es actualmente mantenida por el </a:t>
            </a:r>
            <a:r>
              <a:rPr lang="es-MX" dirty="0" smtClean="0"/>
              <a:t>OMG</a:t>
            </a:r>
          </a:p>
          <a:p>
            <a:r>
              <a:rPr lang="es-MX" b="1" dirty="0" smtClean="0"/>
              <a:t>CORBA</a:t>
            </a:r>
            <a:r>
              <a:rPr lang="es-MX" dirty="0" smtClean="0"/>
              <a:t> (</a:t>
            </a:r>
            <a:r>
              <a:rPr lang="es-MX" i="1" dirty="0" err="1" smtClean="0"/>
              <a:t>Common</a:t>
            </a:r>
            <a:r>
              <a:rPr lang="es-MX" i="1" dirty="0" smtClean="0"/>
              <a:t> </a:t>
            </a:r>
            <a:r>
              <a:rPr lang="es-MX" i="1" dirty="0" err="1" smtClean="0"/>
              <a:t>Object</a:t>
            </a:r>
            <a:r>
              <a:rPr lang="es-MX" i="1" dirty="0" smtClean="0"/>
              <a:t> </a:t>
            </a:r>
            <a:r>
              <a:rPr lang="es-MX" i="1" dirty="0" err="1" smtClean="0"/>
              <a:t>Request</a:t>
            </a:r>
            <a:r>
              <a:rPr lang="es-MX" i="1" dirty="0" smtClean="0"/>
              <a:t> </a:t>
            </a:r>
            <a:r>
              <a:rPr lang="es-MX" i="1" dirty="0" err="1" smtClean="0"/>
              <a:t>Broker</a:t>
            </a:r>
            <a:r>
              <a:rPr lang="es-MX" i="1" dirty="0" smtClean="0"/>
              <a:t> </a:t>
            </a:r>
            <a:r>
              <a:rPr lang="es-MX" i="1" dirty="0" err="1" smtClean="0"/>
              <a:t>Architecture</a:t>
            </a:r>
            <a:r>
              <a:rPr lang="es-MX" dirty="0" smtClean="0"/>
              <a:t> — arquitectura común de intermediarios en peticiones a objetos); es un estándar que establece una plataforma de desarrollo de sistemas distribuidos facilitando la invocación de métodos remotos bajo un paradigma orientado a objetos. </a:t>
            </a:r>
            <a:r>
              <a:rPr lang="es-MX" dirty="0" smtClean="0"/>
              <a:t>Fue </a:t>
            </a:r>
            <a:r>
              <a:rPr lang="es-MX" dirty="0" smtClean="0"/>
              <a:t>definido y está controlado por </a:t>
            </a:r>
            <a:r>
              <a:rPr lang="es-MX" dirty="0" smtClean="0"/>
              <a:t>el OMG</a:t>
            </a:r>
            <a:endParaRPr lang="es-P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 del UML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Borradores de UML comenzaron a circular en toda la industria del software, y la respuesta resultante trajo cambios sustanciales</a:t>
            </a:r>
          </a:p>
          <a:p>
            <a:r>
              <a:rPr lang="es-MX" dirty="0" smtClean="0"/>
              <a:t>Muchas empresas sintieron que UML serviría a sus fines estratégicos, surgió UML </a:t>
            </a:r>
            <a:r>
              <a:rPr lang="es-MX" dirty="0" err="1" smtClean="0"/>
              <a:t>consortium</a:t>
            </a:r>
            <a:r>
              <a:rPr lang="es-MX" dirty="0" smtClean="0"/>
              <a:t> (consorcio UML) surgido</a:t>
            </a:r>
          </a:p>
          <a:p>
            <a:pPr lvl="1"/>
            <a:r>
              <a:rPr lang="es-MX" dirty="0" smtClean="0"/>
              <a:t>Miembros:  DEC, Hewlett-Packard, </a:t>
            </a:r>
            <a:r>
              <a:rPr lang="es-MX" dirty="0" err="1" smtClean="0"/>
              <a:t>Intellicorp</a:t>
            </a:r>
            <a:r>
              <a:rPr lang="es-MX" dirty="0" smtClean="0"/>
              <a:t>, Microsoft, Oracle, Texas Instruments, </a:t>
            </a:r>
            <a:r>
              <a:rPr lang="es-MX" dirty="0" err="1" smtClean="0"/>
              <a:t>Rational</a:t>
            </a:r>
            <a:r>
              <a:rPr lang="es-MX" dirty="0" smtClean="0"/>
              <a:t>, otros. </a:t>
            </a:r>
          </a:p>
          <a:p>
            <a:r>
              <a:rPr lang="es-MX" b="1" dirty="0" smtClean="0"/>
              <a:t>1997</a:t>
            </a:r>
            <a:r>
              <a:rPr lang="es-MX" dirty="0" smtClean="0"/>
              <a:t> el consorcio produjo la versión 1.0 de UML y lo presentó al </a:t>
            </a:r>
            <a:r>
              <a:rPr lang="es-MX" dirty="0" err="1" smtClean="0"/>
              <a:t>Object</a:t>
            </a:r>
            <a:r>
              <a:rPr lang="es-MX" dirty="0" smtClean="0"/>
              <a:t> Management </a:t>
            </a:r>
            <a:r>
              <a:rPr lang="es-MX" dirty="0" err="1" smtClean="0"/>
              <a:t>Group</a:t>
            </a:r>
            <a:r>
              <a:rPr lang="es-MX" dirty="0" smtClean="0"/>
              <a:t> (OMG) en respuesta a la petición de la OMG </a:t>
            </a:r>
            <a:r>
              <a:rPr lang="es-MX" dirty="0" smtClean="0"/>
              <a:t>publicó </a:t>
            </a:r>
            <a:r>
              <a:rPr lang="es-MX" dirty="0" smtClean="0"/>
              <a:t>una solicitud de propuesta de un lenguaje de modelado estándar</a:t>
            </a:r>
          </a:p>
          <a:p>
            <a:endParaRPr lang="es-P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 del UML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El consorcio, generó la versión 1.1, y lo presentó a los OMG, que lo aprobó a finales de </a:t>
            </a:r>
            <a:r>
              <a:rPr lang="es-MX" b="1" dirty="0" smtClean="0"/>
              <a:t>1997</a:t>
            </a:r>
            <a:r>
              <a:rPr lang="es-MX" dirty="0" smtClean="0"/>
              <a:t>.</a:t>
            </a:r>
          </a:p>
          <a:p>
            <a:r>
              <a:rPr lang="es-MX" dirty="0" smtClean="0"/>
              <a:t>OMG se hizo cargo del mantenimiento de UML y produjo dos revisiones más en </a:t>
            </a:r>
            <a:r>
              <a:rPr lang="es-MX" b="1" dirty="0" smtClean="0"/>
              <a:t>1998</a:t>
            </a:r>
            <a:r>
              <a:rPr lang="es-MX" dirty="0" smtClean="0"/>
              <a:t>.</a:t>
            </a:r>
          </a:p>
          <a:p>
            <a:r>
              <a:rPr lang="es-MX" dirty="0" smtClean="0"/>
              <a:t>UML se ha convertido en un estándar de facto en la industria del software, y sigue evolucionando</a:t>
            </a:r>
          </a:p>
          <a:p>
            <a:pPr lvl="1"/>
            <a:r>
              <a:rPr lang="es-MX" dirty="0" smtClean="0"/>
              <a:t>Versiones 1.3, 1.4, 1.5 ,2.0</a:t>
            </a:r>
          </a:p>
          <a:p>
            <a:r>
              <a:rPr lang="es-ES" dirty="0" smtClean="0"/>
              <a:t>Además de las ideas de </a:t>
            </a:r>
            <a:r>
              <a:rPr lang="es-ES" dirty="0" err="1" smtClean="0"/>
              <a:t>Booch</a:t>
            </a:r>
            <a:r>
              <a:rPr lang="es-ES" dirty="0" smtClean="0"/>
              <a:t>, </a:t>
            </a:r>
            <a:r>
              <a:rPr lang="es-ES" dirty="0" err="1" smtClean="0"/>
              <a:t>Rumbaugh</a:t>
            </a:r>
            <a:r>
              <a:rPr lang="es-ES" dirty="0" smtClean="0"/>
              <a:t> y Jacobson, incluyen otras, por ejemplo, diagramas de estado de </a:t>
            </a:r>
            <a:r>
              <a:rPr lang="es-ES" dirty="0" err="1" smtClean="0"/>
              <a:t>Harel</a:t>
            </a:r>
            <a:r>
              <a:rPr lang="es-ES" dirty="0" smtClean="0"/>
              <a:t> (</a:t>
            </a:r>
            <a:r>
              <a:rPr lang="es-ES" dirty="0" err="1" smtClean="0"/>
              <a:t>Harel</a:t>
            </a:r>
            <a:r>
              <a:rPr lang="es-ES" dirty="0" smtClean="0"/>
              <a:t>, 1987)</a:t>
            </a:r>
            <a:endParaRPr lang="es-P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6545" y="12700"/>
            <a:ext cx="4103687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Tecnologías base del UML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/>
              <a:t>Tecnología de Objetos</a:t>
            </a:r>
          </a:p>
          <a:p>
            <a:pPr lvl="1"/>
            <a:r>
              <a:rPr lang="es-PE" dirty="0" smtClean="0"/>
              <a:t>Métodos Orientado a Objetos</a:t>
            </a:r>
          </a:p>
          <a:p>
            <a:pPr lvl="2"/>
            <a:r>
              <a:rPr lang="es-PE" dirty="0" smtClean="0"/>
              <a:t>OMT (</a:t>
            </a:r>
            <a:r>
              <a:rPr lang="es-PE" dirty="0" err="1" smtClean="0"/>
              <a:t>Object-modeling</a:t>
            </a:r>
            <a:r>
              <a:rPr lang="es-PE" dirty="0" smtClean="0"/>
              <a:t> </a:t>
            </a:r>
            <a:r>
              <a:rPr lang="es-PE" dirty="0" err="1" smtClean="0"/>
              <a:t>technique</a:t>
            </a:r>
            <a:r>
              <a:rPr lang="es-PE" dirty="0" smtClean="0"/>
              <a:t>) de </a:t>
            </a:r>
            <a:r>
              <a:rPr lang="es-PE" dirty="0" err="1" smtClean="0"/>
              <a:t>Rumbaugh</a:t>
            </a:r>
            <a:endParaRPr lang="es-PE" dirty="0" smtClean="0"/>
          </a:p>
          <a:p>
            <a:pPr lvl="2"/>
            <a:r>
              <a:rPr lang="pt-BR" dirty="0" smtClean="0"/>
              <a:t>Método </a:t>
            </a:r>
            <a:r>
              <a:rPr lang="pt-BR" dirty="0" err="1" smtClean="0"/>
              <a:t>Booch</a:t>
            </a:r>
            <a:r>
              <a:rPr lang="pt-BR" dirty="0" smtClean="0"/>
              <a:t> de </a:t>
            </a:r>
            <a:r>
              <a:rPr lang="pt-BR" dirty="0" err="1" smtClean="0"/>
              <a:t>Grady</a:t>
            </a:r>
            <a:r>
              <a:rPr lang="pt-BR" dirty="0" smtClean="0"/>
              <a:t> </a:t>
            </a:r>
            <a:r>
              <a:rPr lang="pt-BR" dirty="0" err="1" smtClean="0"/>
              <a:t>Booch</a:t>
            </a:r>
            <a:endParaRPr lang="pt-BR" dirty="0" smtClean="0"/>
          </a:p>
          <a:p>
            <a:pPr lvl="2"/>
            <a:r>
              <a:rPr lang="es-PE" dirty="0" smtClean="0"/>
              <a:t>Método OOSE (</a:t>
            </a:r>
            <a:r>
              <a:rPr lang="es-PE" dirty="0" err="1" smtClean="0"/>
              <a:t>Object-Oriented</a:t>
            </a:r>
            <a:r>
              <a:rPr lang="es-PE" dirty="0" smtClean="0"/>
              <a:t> Software </a:t>
            </a:r>
            <a:r>
              <a:rPr lang="es-PE" dirty="0" err="1" smtClean="0"/>
              <a:t>Engineering</a:t>
            </a:r>
            <a:r>
              <a:rPr lang="es-PE" dirty="0" smtClean="0"/>
              <a:t>) </a:t>
            </a:r>
            <a:r>
              <a:rPr lang="es-PE" dirty="0" smtClean="0"/>
              <a:t>de Jacobson</a:t>
            </a:r>
          </a:p>
          <a:p>
            <a:pPr lvl="2"/>
            <a:r>
              <a:rPr lang="es-MX" dirty="0" smtClean="0"/>
              <a:t>Notación </a:t>
            </a:r>
            <a:r>
              <a:rPr lang="es-MX" dirty="0" smtClean="0"/>
              <a:t>de Casos de Uso del </a:t>
            </a:r>
            <a:r>
              <a:rPr lang="es-MX" dirty="0" err="1" smtClean="0"/>
              <a:t>Objectory</a:t>
            </a:r>
            <a:endParaRPr lang="es-MX" dirty="0" smtClean="0"/>
          </a:p>
          <a:p>
            <a:pPr lvl="2"/>
            <a:r>
              <a:rPr lang="es-MX" dirty="0" smtClean="0"/>
              <a:t>Notación </a:t>
            </a:r>
            <a:r>
              <a:rPr lang="es-MX" dirty="0" smtClean="0"/>
              <a:t>de componentes de </a:t>
            </a:r>
            <a:r>
              <a:rPr lang="es-MX" dirty="0" err="1" smtClean="0"/>
              <a:t>Booch</a:t>
            </a:r>
            <a:endParaRPr lang="es-MX" dirty="0" smtClean="0"/>
          </a:p>
          <a:p>
            <a:pPr lvl="2"/>
            <a:r>
              <a:rPr lang="es-MX" dirty="0" smtClean="0"/>
              <a:t>Diagramas de Estado de </a:t>
            </a:r>
            <a:r>
              <a:rPr lang="es-MX" dirty="0" err="1" smtClean="0"/>
              <a:t>Harel</a:t>
            </a:r>
            <a:endParaRPr lang="es-MX" dirty="0" smtClean="0"/>
          </a:p>
          <a:p>
            <a:pPr lvl="2"/>
            <a:r>
              <a:rPr lang="es-MX" dirty="0" smtClean="0"/>
              <a:t>Conceptos de muchos otros métodos </a:t>
            </a:r>
            <a:r>
              <a:rPr lang="es-MX" dirty="0" smtClean="0"/>
              <a:t>OO</a:t>
            </a:r>
          </a:p>
          <a:p>
            <a:pPr lvl="3"/>
            <a:r>
              <a:rPr lang="es-MX" dirty="0" smtClean="0"/>
              <a:t>Ej. </a:t>
            </a:r>
            <a:r>
              <a:rPr lang="en-US" dirty="0" smtClean="0"/>
              <a:t>Bran </a:t>
            </a:r>
            <a:r>
              <a:rPr lang="en-US" dirty="0" err="1" smtClean="0"/>
              <a:t>Selic</a:t>
            </a:r>
            <a:r>
              <a:rPr lang="en-US" dirty="0" smtClean="0"/>
              <a:t>, Conrad </a:t>
            </a:r>
            <a:r>
              <a:rPr lang="en-US" dirty="0" smtClean="0"/>
              <a:t>Bock, </a:t>
            </a:r>
            <a:r>
              <a:rPr lang="en-US" dirty="0" smtClean="0"/>
              <a:t>James </a:t>
            </a:r>
            <a:r>
              <a:rPr lang="en-US" dirty="0" smtClean="0"/>
              <a:t>Odell, etc.</a:t>
            </a:r>
            <a:endParaRPr lang="es-P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OMG (</a:t>
            </a:r>
            <a:r>
              <a:rPr lang="en-US" dirty="0" smtClean="0"/>
              <a:t>Object Management </a:t>
            </a:r>
            <a:r>
              <a:rPr lang="en-US" dirty="0" smtClean="0"/>
              <a:t>Group)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El </a:t>
            </a:r>
            <a:r>
              <a:rPr lang="es-MX" dirty="0" err="1" smtClean="0"/>
              <a:t>Object</a:t>
            </a:r>
            <a:r>
              <a:rPr lang="es-MX" dirty="0" smtClean="0"/>
              <a:t> Management </a:t>
            </a:r>
            <a:r>
              <a:rPr lang="es-MX" dirty="0" err="1" smtClean="0"/>
              <a:t>Group</a:t>
            </a:r>
            <a:r>
              <a:rPr lang="es-MX" dirty="0" smtClean="0"/>
              <a:t>, una organización </a:t>
            </a:r>
            <a:r>
              <a:rPr lang="es-MX" dirty="0" smtClean="0"/>
              <a:t>internacional </a:t>
            </a:r>
            <a:r>
              <a:rPr lang="es-MX" dirty="0" smtClean="0"/>
              <a:t>de la industria </a:t>
            </a:r>
            <a:r>
              <a:rPr lang="es-MX" dirty="0" smtClean="0"/>
              <a:t>en la cual todas </a:t>
            </a:r>
            <a:r>
              <a:rPr lang="es-MX" dirty="0" smtClean="0"/>
              <a:t>las empresas de TI importantes son miembros, además de </a:t>
            </a:r>
            <a:r>
              <a:rPr lang="es-MX" dirty="0" smtClean="0"/>
              <a:t>los que desarrollaron y estandarizaron UML</a:t>
            </a:r>
          </a:p>
          <a:p>
            <a:r>
              <a:rPr lang="es-MX" dirty="0" smtClean="0"/>
              <a:t>Las Empresas miembros del OMG cooperan </a:t>
            </a:r>
            <a:r>
              <a:rPr lang="es-MX" dirty="0" smtClean="0"/>
              <a:t>en el mantenimiento y la aplicación del estándar </a:t>
            </a:r>
            <a:r>
              <a:rPr lang="es-MX" dirty="0" smtClean="0"/>
              <a:t>UML</a:t>
            </a:r>
          </a:p>
          <a:p>
            <a:r>
              <a:rPr lang="es-MX" dirty="0" smtClean="0"/>
              <a:t>Los </a:t>
            </a:r>
            <a:r>
              <a:rPr lang="es-MX" dirty="0" smtClean="0"/>
              <a:t>miembros del </a:t>
            </a:r>
            <a:r>
              <a:rPr lang="es-MX" dirty="0" smtClean="0"/>
              <a:t>OMG </a:t>
            </a:r>
            <a:r>
              <a:rPr lang="es-MX" dirty="0" smtClean="0"/>
              <a:t>incluyen </a:t>
            </a:r>
            <a:endParaRPr lang="es-MX" dirty="0" smtClean="0"/>
          </a:p>
          <a:p>
            <a:pPr lvl="1"/>
            <a:r>
              <a:rPr lang="es-MX" dirty="0" smtClean="0"/>
              <a:t>Grandes </a:t>
            </a:r>
            <a:r>
              <a:rPr lang="es-MX" dirty="0" smtClean="0"/>
              <a:t>empresas </a:t>
            </a:r>
            <a:r>
              <a:rPr lang="es-MX" dirty="0" smtClean="0"/>
              <a:t>internacionales: IBM</a:t>
            </a:r>
            <a:r>
              <a:rPr lang="es-MX" dirty="0" smtClean="0"/>
              <a:t>, Hewlett-Packard, </a:t>
            </a:r>
            <a:r>
              <a:rPr lang="es-MX" dirty="0" err="1" smtClean="0"/>
              <a:t>Sun</a:t>
            </a:r>
            <a:r>
              <a:rPr lang="es-MX" dirty="0" smtClean="0"/>
              <a:t> Microsystems, </a:t>
            </a:r>
            <a:r>
              <a:rPr lang="es-MX" dirty="0" err="1" smtClean="0"/>
              <a:t>Telelogic</a:t>
            </a:r>
            <a:r>
              <a:rPr lang="es-MX" dirty="0" smtClean="0"/>
              <a:t>, Boeing, </a:t>
            </a:r>
            <a:r>
              <a:rPr lang="es-MX" dirty="0" smtClean="0"/>
              <a:t>Adobe </a:t>
            </a:r>
            <a:r>
              <a:rPr lang="es-MX" dirty="0" smtClean="0"/>
              <a:t>y </a:t>
            </a:r>
            <a:r>
              <a:rPr lang="es-MX" dirty="0" smtClean="0"/>
              <a:t>DaimlerChrysler</a:t>
            </a:r>
          </a:p>
          <a:p>
            <a:pPr lvl="1"/>
            <a:r>
              <a:rPr lang="es-MX" dirty="0" smtClean="0"/>
              <a:t>Empresas </a:t>
            </a:r>
            <a:r>
              <a:rPr lang="es-MX" dirty="0" smtClean="0"/>
              <a:t>innovadoras de tamaño </a:t>
            </a:r>
            <a:r>
              <a:rPr lang="es-MX" dirty="0" smtClean="0"/>
              <a:t>medio: las </a:t>
            </a:r>
            <a:r>
              <a:rPr lang="es-MX" dirty="0" smtClean="0"/>
              <a:t>empresas alemanas </a:t>
            </a:r>
            <a:r>
              <a:rPr lang="es-MX" dirty="0" err="1" smtClean="0"/>
              <a:t>Prostep</a:t>
            </a:r>
            <a:r>
              <a:rPr lang="es-MX" dirty="0" smtClean="0"/>
              <a:t> AG, b + m </a:t>
            </a:r>
            <a:r>
              <a:rPr lang="es-MX" dirty="0" err="1" smtClean="0"/>
              <a:t>Informatik</a:t>
            </a:r>
            <a:r>
              <a:rPr lang="es-MX" dirty="0" smtClean="0"/>
              <a:t>, y OOSE </a:t>
            </a:r>
            <a:r>
              <a:rPr lang="es-MX" dirty="0" err="1" smtClean="0"/>
              <a:t>GmbH</a:t>
            </a:r>
            <a:endParaRPr lang="es-MX" dirty="0" smtClean="0"/>
          </a:p>
          <a:p>
            <a:endParaRPr lang="es-P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Sub especificaciones UML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UML, versión 2.0 ha sido formalmente dividido en las </a:t>
            </a:r>
            <a:r>
              <a:rPr lang="es-MX" dirty="0" smtClean="0"/>
              <a:t>sub especificaciones </a:t>
            </a:r>
            <a:r>
              <a:rPr lang="es-MX" dirty="0" smtClean="0"/>
              <a:t>siguientes:</a:t>
            </a:r>
          </a:p>
          <a:p>
            <a:pPr lvl="1"/>
            <a:r>
              <a:rPr lang="es-ES" b="1" dirty="0" smtClean="0"/>
              <a:t>Infraestructura:</a:t>
            </a:r>
            <a:r>
              <a:rPr lang="es-ES" dirty="0" smtClean="0"/>
              <a:t> Núcleo de la arquitectura, los perfiles, y los </a:t>
            </a:r>
            <a:r>
              <a:rPr lang="es-ES" dirty="0" smtClean="0"/>
              <a:t>estereotipos</a:t>
            </a:r>
          </a:p>
          <a:p>
            <a:pPr lvl="1"/>
            <a:r>
              <a:rPr lang="es-ES" b="1" dirty="0" smtClean="0"/>
              <a:t>Superestructura</a:t>
            </a:r>
            <a:r>
              <a:rPr lang="es-ES" b="1" dirty="0" smtClean="0"/>
              <a:t>: </a:t>
            </a:r>
            <a:r>
              <a:rPr lang="es-ES" dirty="0" smtClean="0"/>
              <a:t>elementos </a:t>
            </a:r>
            <a:r>
              <a:rPr lang="es-ES" dirty="0" smtClean="0"/>
              <a:t>de los modelos estáticos </a:t>
            </a:r>
            <a:r>
              <a:rPr lang="es-ES" dirty="0" smtClean="0"/>
              <a:t>y </a:t>
            </a:r>
            <a:r>
              <a:rPr lang="es-ES" dirty="0" smtClean="0"/>
              <a:t>dinámicos</a:t>
            </a:r>
          </a:p>
          <a:p>
            <a:pPr lvl="1"/>
            <a:r>
              <a:rPr lang="es-ES" b="1" dirty="0" err="1" smtClean="0"/>
              <a:t>Object</a:t>
            </a:r>
            <a:r>
              <a:rPr lang="es-ES" b="1" dirty="0" smtClean="0"/>
              <a:t> </a:t>
            </a:r>
            <a:r>
              <a:rPr lang="es-ES" b="1" dirty="0" err="1" smtClean="0"/>
              <a:t>Constraint</a:t>
            </a:r>
            <a:r>
              <a:rPr lang="es-ES" b="1" dirty="0" smtClean="0"/>
              <a:t> </a:t>
            </a:r>
            <a:r>
              <a:rPr lang="es-ES" b="1" dirty="0" err="1" smtClean="0"/>
              <a:t>Language</a:t>
            </a:r>
            <a:r>
              <a:rPr lang="es-ES" b="1" dirty="0" smtClean="0"/>
              <a:t> (OCL):</a:t>
            </a:r>
            <a:r>
              <a:rPr lang="es-ES" dirty="0" smtClean="0"/>
              <a:t> Un lenguaje formal utilizado para describir expresiones en los modelos </a:t>
            </a:r>
            <a:r>
              <a:rPr lang="es-ES" dirty="0" smtClean="0"/>
              <a:t>UML</a:t>
            </a:r>
          </a:p>
          <a:p>
            <a:pPr lvl="1"/>
            <a:r>
              <a:rPr lang="es-ES" b="1" dirty="0" smtClean="0"/>
              <a:t>Diagrama </a:t>
            </a:r>
            <a:r>
              <a:rPr lang="es-ES" b="1" dirty="0" smtClean="0"/>
              <a:t>de intercambio:</a:t>
            </a:r>
            <a:r>
              <a:rPr lang="es-ES" dirty="0" smtClean="0"/>
              <a:t> El formato de intercambio de diagramas UML.</a:t>
            </a:r>
            <a:endParaRPr lang="es-P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Metamodelo</a:t>
            </a:r>
            <a:r>
              <a:rPr lang="es-PE" dirty="0" smtClean="0"/>
              <a:t> UML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UML se define formalmente empleando un </a:t>
            </a:r>
            <a:r>
              <a:rPr lang="es-PE" dirty="0" err="1" smtClean="0"/>
              <a:t>metamodelo</a:t>
            </a:r>
            <a:r>
              <a:rPr lang="es-PE" dirty="0" smtClean="0"/>
              <a:t> – un modelo de las estructuras del UML</a:t>
            </a:r>
          </a:p>
          <a:p>
            <a:r>
              <a:rPr lang="es-PE" dirty="0" smtClean="0"/>
              <a:t>El </a:t>
            </a:r>
            <a:r>
              <a:rPr lang="es-PE" dirty="0" err="1" smtClean="0"/>
              <a:t>metamodelo</a:t>
            </a:r>
            <a:r>
              <a:rPr lang="es-PE" dirty="0" smtClean="0"/>
              <a:t> está expresado en UML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1354</Words>
  <Application>Microsoft Office PowerPoint</Application>
  <PresentationFormat>Presentación en pantalla (4:3)</PresentationFormat>
  <Paragraphs>148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Sesión 5 Introducción al Unified Model Language (UML)</vt:lpstr>
      <vt:lpstr>Historia del UML</vt:lpstr>
      <vt:lpstr>Historia del UML</vt:lpstr>
      <vt:lpstr>Historia del UML</vt:lpstr>
      <vt:lpstr>Diapositiva 5</vt:lpstr>
      <vt:lpstr>Tecnologías base del UML</vt:lpstr>
      <vt:lpstr>OMG (Object Management Group)</vt:lpstr>
      <vt:lpstr>Sub especificaciones UML</vt:lpstr>
      <vt:lpstr>Metamodelo UML</vt:lpstr>
      <vt:lpstr>Metamodelo UML</vt:lpstr>
      <vt:lpstr>Estructura del Metamodelo</vt:lpstr>
      <vt:lpstr>Estructura del Metamodelo</vt:lpstr>
      <vt:lpstr>Paquete de Fundamentos</vt:lpstr>
      <vt:lpstr>Paquete de Fundamentos</vt:lpstr>
      <vt:lpstr>Paquete Elementos de Comportamiento</vt:lpstr>
      <vt:lpstr>Paquete Elementos de Comportamiento</vt:lpstr>
      <vt:lpstr>Paquete Elementos de Comportamiento</vt:lpstr>
      <vt:lpstr>Paquete de administración de modelos</vt:lpstr>
      <vt:lpstr>Arquitectura 4+1</vt:lpstr>
      <vt:lpstr>Arquitectura 4+1</vt:lpstr>
      <vt:lpstr>Arquitectura 4+1</vt:lpstr>
      <vt:lpstr>Arquitectura 4+1</vt:lpstr>
      <vt:lpstr>Arquitectura 4+1</vt:lpstr>
      <vt:lpstr>Arquitectura 4+1</vt:lpstr>
      <vt:lpstr>Arquitectura 4+1</vt:lpstr>
      <vt:lpstr>Estándares relacionados con UML y con la orientación a objetos</vt:lpstr>
    </vt:vector>
  </TitlesOfParts>
  <Company>Stratech SAC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3 Principios del Modelamiento Visual</dc:title>
  <dc:creator>Gustavo</dc:creator>
  <cp:lastModifiedBy>Gustavo</cp:lastModifiedBy>
  <cp:revision>251</cp:revision>
  <dcterms:created xsi:type="dcterms:W3CDTF">2011-04-08T06:32:16Z</dcterms:created>
  <dcterms:modified xsi:type="dcterms:W3CDTF">2011-04-20T17:28:22Z</dcterms:modified>
</cp:coreProperties>
</file>