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27/04/2011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Sesión 6</a:t>
            </a:r>
            <a:br>
              <a:rPr lang="es-PE" dirty="0" smtClean="0"/>
            </a:br>
            <a:r>
              <a:rPr lang="es-ES" b="1" dirty="0" smtClean="0"/>
              <a:t>Principio de los diagramas de UML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2</a:t>
            </a:r>
          </a:p>
          <a:p>
            <a:r>
              <a:rPr lang="es-ES" b="1" dirty="0" smtClean="0"/>
              <a:t>Introducción al </a:t>
            </a:r>
            <a:r>
              <a:rPr lang="es-ES" b="1" dirty="0" err="1" smtClean="0"/>
              <a:t>Unified</a:t>
            </a:r>
            <a:r>
              <a:rPr lang="es-ES" b="1" dirty="0" smtClean="0"/>
              <a:t> </a:t>
            </a:r>
            <a:r>
              <a:rPr lang="es-ES" b="1" dirty="0" err="1" smtClean="0"/>
              <a:t>Model</a:t>
            </a:r>
            <a:r>
              <a:rPr lang="es-ES" b="1" dirty="0" smtClean="0"/>
              <a:t> </a:t>
            </a:r>
            <a:r>
              <a:rPr lang="es-ES" b="1" dirty="0" err="1" smtClean="0"/>
              <a:t>Language</a:t>
            </a:r>
            <a:r>
              <a:rPr lang="es-ES" b="1" dirty="0" smtClean="0"/>
              <a:t> (UML)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97" y="1628800"/>
            <a:ext cx="8573783" cy="429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notación estándar para el clasificador es un rectángulo que contiene el nombre con el nombre de la subclase entre  </a:t>
            </a:r>
            <a:r>
              <a:rPr lang="es-ES" dirty="0" err="1" smtClean="0"/>
              <a:t>guillemets</a:t>
            </a:r>
            <a:r>
              <a:rPr lang="es-ES" dirty="0" smtClean="0"/>
              <a:t> (&lt;&lt;, &gt;&gt;) </a:t>
            </a:r>
            <a:r>
              <a:rPr lang="es-ES" dirty="0" smtClean="0"/>
              <a:t>por encima de ella</a:t>
            </a:r>
          </a:p>
          <a:p>
            <a:r>
              <a:rPr lang="es-ES" dirty="0" smtClean="0"/>
              <a:t>Cada subclase introduce variantes de notación</a:t>
            </a:r>
          </a:p>
          <a:p>
            <a:pPr lvl="1"/>
            <a:r>
              <a:rPr lang="es-ES" dirty="0" smtClean="0"/>
              <a:t>El nombre de la clase concreto del </a:t>
            </a:r>
            <a:r>
              <a:rPr lang="es-ES" dirty="0" err="1" smtClean="0"/>
              <a:t>metamodelo</a:t>
            </a:r>
            <a:r>
              <a:rPr lang="es-ES" dirty="0" smtClean="0"/>
              <a:t> («clase») suele omitirse</a:t>
            </a:r>
          </a:p>
          <a:p>
            <a:pPr lvl="1"/>
            <a:r>
              <a:rPr lang="es-ES" dirty="0" smtClean="0"/>
              <a:t>Un caso de uso es generalmente representado en la notación por una elipse</a:t>
            </a:r>
            <a:endParaRPr lang="es-MX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821" y="2204864"/>
            <a:ext cx="886567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6139607" cy="682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Un clasificador es abstracto si su descripción es incompleta</a:t>
            </a:r>
          </a:p>
          <a:p>
            <a:pPr lvl="1"/>
            <a:r>
              <a:rPr lang="es-ES" dirty="0" smtClean="0"/>
              <a:t>Esto significa que no se pueden crear instancias</a:t>
            </a:r>
          </a:p>
          <a:p>
            <a:r>
              <a:rPr lang="es-ES" dirty="0" smtClean="0"/>
              <a:t>La Abstracción es una característica de los clasificadores</a:t>
            </a:r>
          </a:p>
          <a:p>
            <a:pPr lvl="1"/>
            <a:r>
              <a:rPr lang="es-ES" dirty="0" smtClean="0"/>
              <a:t>Los nombres de los clasificadores abstractos se escriben en cursiva. </a:t>
            </a:r>
          </a:p>
          <a:p>
            <a:pPr lvl="1"/>
            <a:r>
              <a:rPr lang="es-ES" dirty="0" smtClean="0"/>
              <a:t>Si lo desea, puede agregar la cadena de propiedad {abstracta}.</a:t>
            </a:r>
          </a:p>
          <a:p>
            <a:pPr lvl="1"/>
            <a:r>
              <a:rPr lang="es-ES" dirty="0" smtClean="0"/>
              <a:t>Además de la zona de notación para el nombre (compartimentos en UML), puede haber otros, por ejemplo, para los atributos y las operaciones</a:t>
            </a:r>
            <a:endParaRPr lang="es-MX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462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los diagramas en UML</a:t>
            </a:r>
            <a:endParaRPr lang="es-P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553" y="1268760"/>
            <a:ext cx="735402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los diagramas en UML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diagrama consta de un área dentro de un rectángulo y un encabezado en la esquina superior izquierda</a:t>
            </a:r>
          </a:p>
          <a:p>
            <a:r>
              <a:rPr lang="es-MX" dirty="0" smtClean="0"/>
              <a:t>El encabezado diagrama muestra el tipo de diagrama (opcional), el nombre del diagrama (obligatorio), y los parámetros (opcional).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los diagramas en UML</a:t>
            </a:r>
            <a:endParaRPr lang="es-P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14467"/>
            <a:ext cx="7200799" cy="499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los diagramas en UML</a:t>
            </a:r>
            <a:endParaRPr lang="es-P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609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UML distingue los siguientes tipos de datos:</a:t>
            </a:r>
          </a:p>
          <a:p>
            <a:pPr lvl="1"/>
            <a:r>
              <a:rPr lang="es-PE" dirty="0" smtClean="0"/>
              <a:t>Tipos de datos simples (</a:t>
            </a:r>
            <a:r>
              <a:rPr lang="es-PE" dirty="0" err="1" smtClean="0"/>
              <a:t>DataType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Tipos de datos primitivos (</a:t>
            </a:r>
            <a:r>
              <a:rPr lang="es-PE" dirty="0" err="1" smtClean="0"/>
              <a:t>PrimitiveType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Tipos Enumeración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4857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elementos del UML</a:t>
            </a:r>
            <a:endParaRPr lang="es-P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52" y="1340768"/>
            <a:ext cx="7608364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elementos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Elemento nombrado</a:t>
            </a:r>
            <a:r>
              <a:rPr lang="es-MX" dirty="0" smtClean="0"/>
              <a:t> es un elemento que puede tener un nombre y una visibilidad definida (público, privado, protegido , empaquetado)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elementos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637111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/>
              <a:t>Espacio de nombres (</a:t>
            </a:r>
            <a:r>
              <a:rPr lang="es-ES" b="1" dirty="0" err="1" smtClean="0"/>
              <a:t>namespace</a:t>
            </a:r>
            <a:r>
              <a:rPr lang="es-ES" b="1" dirty="0" smtClean="0"/>
              <a:t>)</a:t>
            </a:r>
            <a:r>
              <a:rPr lang="es-ES" dirty="0" smtClean="0"/>
              <a:t> es un elemento nombrado que puede contener elementos nombrados</a:t>
            </a:r>
          </a:p>
          <a:p>
            <a:pPr lvl="1"/>
            <a:r>
              <a:rPr lang="es-ES" dirty="0" smtClean="0"/>
              <a:t>Dentro de un espacio de nombres, elementos nombrados se identifican por sus nombres</a:t>
            </a:r>
          </a:p>
          <a:p>
            <a:pPr lvl="2"/>
            <a:r>
              <a:rPr lang="es-ES" dirty="0" smtClean="0"/>
              <a:t>Tienen un nombre cualificado, resultando en espacios de nombres anidados,  por ejemplo, la clase </a:t>
            </a:r>
            <a:r>
              <a:rPr lang="es-ES" dirty="0" err="1" smtClean="0"/>
              <a:t>Customers</a:t>
            </a:r>
            <a:r>
              <a:rPr lang="es-ES" dirty="0" smtClean="0"/>
              <a:t>:: </a:t>
            </a:r>
            <a:r>
              <a:rPr lang="es-ES" dirty="0" err="1" smtClean="0"/>
              <a:t>CorporateCustomers</a:t>
            </a:r>
            <a:r>
              <a:rPr lang="es-ES" dirty="0" smtClean="0"/>
              <a:t>:: </a:t>
            </a:r>
            <a:r>
              <a:rPr lang="es-ES" dirty="0" err="1" smtClean="0"/>
              <a:t>Insurance</a:t>
            </a:r>
            <a:endParaRPr lang="es-MX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9248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elementos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Elemento </a:t>
            </a:r>
            <a:r>
              <a:rPr lang="es-MX" b="1" dirty="0" err="1" smtClean="0"/>
              <a:t>empaquetable</a:t>
            </a:r>
            <a:r>
              <a:rPr lang="es-MX" dirty="0" smtClean="0"/>
              <a:t> es un elemento nombrado que puede pertenecer directamente a un paquete.</a:t>
            </a:r>
          </a:p>
          <a:p>
            <a:pPr lvl="1"/>
            <a:r>
              <a:rPr lang="es-MX" dirty="0" smtClean="0"/>
              <a:t>La declaración de la visibilidad es obligatoria para un elemento </a:t>
            </a:r>
            <a:r>
              <a:rPr lang="es-MX" dirty="0" err="1" smtClean="0"/>
              <a:t>empaquetable</a:t>
            </a:r>
            <a:endParaRPr lang="es-P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293096"/>
            <a:ext cx="2047286" cy="184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Estereotipos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Los estereotipos son extensiones formales de los elementos del modelo </a:t>
            </a:r>
            <a:r>
              <a:rPr lang="es-ES" dirty="0" smtClean="0"/>
              <a:t>existente </a:t>
            </a:r>
            <a:r>
              <a:rPr lang="es-ES" dirty="0" smtClean="0"/>
              <a:t>en </a:t>
            </a:r>
            <a:r>
              <a:rPr lang="es-ES" dirty="0" smtClean="0"/>
              <a:t>el </a:t>
            </a:r>
            <a:r>
              <a:rPr lang="es-ES" dirty="0" err="1" smtClean="0"/>
              <a:t>metamodelo</a:t>
            </a:r>
            <a:r>
              <a:rPr lang="es-ES" dirty="0" smtClean="0"/>
              <a:t> </a:t>
            </a:r>
            <a:r>
              <a:rPr lang="es-ES" dirty="0" smtClean="0"/>
              <a:t>UML, es decir, </a:t>
            </a:r>
            <a:r>
              <a:rPr lang="es-ES" dirty="0" smtClean="0"/>
              <a:t>extensiones </a:t>
            </a:r>
            <a:r>
              <a:rPr lang="es-ES" dirty="0" err="1" smtClean="0"/>
              <a:t>metamodelo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smtClean="0"/>
              <a:t>elemento de modelado está directamente influenciada por la semántica definida por la </a:t>
            </a:r>
            <a:r>
              <a:rPr lang="es-ES" dirty="0" smtClean="0"/>
              <a:t>extensión</a:t>
            </a:r>
          </a:p>
          <a:p>
            <a:r>
              <a:rPr lang="es-ES" dirty="0" smtClean="0"/>
              <a:t>En </a:t>
            </a:r>
            <a:r>
              <a:rPr lang="es-ES" dirty="0" smtClean="0"/>
              <a:t>lugar de introducir un elemento </a:t>
            </a:r>
            <a:r>
              <a:rPr lang="es-ES" dirty="0" smtClean="0"/>
              <a:t>nuevo del modelo al </a:t>
            </a:r>
            <a:r>
              <a:rPr lang="es-ES" dirty="0" err="1" smtClean="0"/>
              <a:t>metamodelo</a:t>
            </a:r>
            <a:r>
              <a:rPr lang="es-ES" dirty="0" smtClean="0"/>
              <a:t>, los estereotipos </a:t>
            </a:r>
            <a:r>
              <a:rPr lang="es-ES" dirty="0" smtClean="0"/>
              <a:t>agregan </a:t>
            </a:r>
            <a:r>
              <a:rPr lang="es-ES" dirty="0" smtClean="0"/>
              <a:t>semántica a un elemento </a:t>
            </a:r>
            <a:r>
              <a:rPr lang="es-ES" dirty="0" smtClean="0"/>
              <a:t>actual del modelo</a:t>
            </a:r>
            <a:endParaRPr lang="es-P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Estereotipos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Los Estereotipos clasifican </a:t>
            </a:r>
            <a:r>
              <a:rPr lang="es-MX" dirty="0" smtClean="0"/>
              <a:t>los posibles usos de un elemento del modelo. Esta clasificación no tiene nada que ver con el modelado de </a:t>
            </a:r>
            <a:r>
              <a:rPr lang="es-MX" dirty="0" err="1" smtClean="0"/>
              <a:t>metaclases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Ciertas </a:t>
            </a:r>
            <a:r>
              <a:rPr lang="es-MX" dirty="0" smtClean="0"/>
              <a:t>características comunes son atribuidos a  uno o </a:t>
            </a:r>
            <a:r>
              <a:rPr lang="es-MX" dirty="0" smtClean="0"/>
              <a:t>varios elementos </a:t>
            </a:r>
            <a:r>
              <a:rPr lang="es-MX" dirty="0" smtClean="0"/>
              <a:t>del </a:t>
            </a:r>
            <a:r>
              <a:rPr lang="es-MX" dirty="0" smtClean="0"/>
              <a:t>modelo</a:t>
            </a:r>
            <a:endParaRPr lang="es-MX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Estereotipos múltiples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Diversos estereotipos se pueden utilizar para clasificar a un </a:t>
            </a:r>
            <a:r>
              <a:rPr lang="es-MX" dirty="0" smtClean="0"/>
              <a:t>solo elemento </a:t>
            </a:r>
            <a:r>
              <a:rPr lang="es-MX" dirty="0" smtClean="0"/>
              <a:t>de </a:t>
            </a:r>
            <a:r>
              <a:rPr lang="es-MX" dirty="0" smtClean="0"/>
              <a:t>modelado</a:t>
            </a:r>
          </a:p>
          <a:p>
            <a:r>
              <a:rPr lang="es-MX" dirty="0" smtClean="0"/>
              <a:t>La </a:t>
            </a:r>
            <a:r>
              <a:rPr lang="es-MX" dirty="0" smtClean="0"/>
              <a:t>representación visual de un elemento puede estar influenciada por la asignación de </a:t>
            </a:r>
            <a:r>
              <a:rPr lang="es-MX" dirty="0" smtClean="0"/>
              <a:t>estereotipos</a:t>
            </a:r>
          </a:p>
          <a:p>
            <a:r>
              <a:rPr lang="es-MX" dirty="0" smtClean="0"/>
              <a:t>Los </a:t>
            </a:r>
            <a:r>
              <a:rPr lang="es-MX" dirty="0" smtClean="0"/>
              <a:t>estereotipos se pueden añadir a los atributos, operaciones y </a:t>
            </a:r>
            <a:r>
              <a:rPr lang="es-MX" dirty="0" smtClean="0"/>
              <a:t>relaciones</a:t>
            </a:r>
          </a:p>
          <a:p>
            <a:r>
              <a:rPr lang="es-MX" dirty="0" smtClean="0"/>
              <a:t>Los </a:t>
            </a:r>
            <a:r>
              <a:rPr lang="es-MX" dirty="0" smtClean="0"/>
              <a:t>estereotipos pueden tener atributos para almacenar información </a:t>
            </a:r>
            <a:r>
              <a:rPr lang="es-MX" dirty="0" smtClean="0"/>
              <a:t>adicional</a:t>
            </a:r>
            <a:endParaRPr lang="es-MX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Estereotipos - Notación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 estereotipo se coloca antes o por encima del nombre del elemento (por ejemplo, nombre de la clase) y encerrado en </a:t>
            </a:r>
            <a:r>
              <a:rPr lang="es-ES" dirty="0" err="1" smtClean="0"/>
              <a:t>guillemets</a:t>
            </a:r>
            <a:r>
              <a:rPr lang="es-ES" dirty="0" smtClean="0"/>
              <a:t> </a:t>
            </a:r>
            <a:r>
              <a:rPr lang="es-ES" dirty="0" smtClean="0"/>
              <a:t>(«,»)</a:t>
            </a:r>
          </a:p>
          <a:p>
            <a:r>
              <a:rPr lang="es-ES" dirty="0" smtClean="0"/>
              <a:t>Los </a:t>
            </a:r>
            <a:r>
              <a:rPr lang="es-ES" dirty="0" smtClean="0"/>
              <a:t>caracteres «y», a veces </a:t>
            </a:r>
            <a:r>
              <a:rPr lang="es-ES" dirty="0" smtClean="0"/>
              <a:t>conocidos como </a:t>
            </a:r>
            <a:r>
              <a:rPr lang="es-ES" dirty="0" smtClean="0"/>
              <a:t>comillas </a:t>
            </a:r>
            <a:r>
              <a:rPr lang="es-ES" dirty="0" smtClean="0"/>
              <a:t>en </a:t>
            </a:r>
            <a:r>
              <a:rPr lang="es-ES" dirty="0" smtClean="0"/>
              <a:t>ángulo, no debe confundirse </a:t>
            </a:r>
            <a:r>
              <a:rPr lang="es-ES" dirty="0" smtClean="0"/>
              <a:t>con los caracteres </a:t>
            </a:r>
            <a:r>
              <a:rPr lang="es-ES" dirty="0" smtClean="0"/>
              <a:t>doble mayor que, &lt;&lt;, o doble </a:t>
            </a:r>
            <a:r>
              <a:rPr lang="es-ES" dirty="0" smtClean="0"/>
              <a:t>menor </a:t>
            </a:r>
            <a:r>
              <a:rPr lang="es-ES" dirty="0" smtClean="0"/>
              <a:t>que</a:t>
            </a:r>
            <a:r>
              <a:rPr lang="es-ES" dirty="0" smtClean="0"/>
              <a:t>, &gt;&gt;</a:t>
            </a:r>
          </a:p>
          <a:p>
            <a:r>
              <a:rPr lang="es-ES" dirty="0" smtClean="0"/>
              <a:t>No </a:t>
            </a:r>
            <a:r>
              <a:rPr lang="es-ES" dirty="0" smtClean="0"/>
              <a:t>todas las </a:t>
            </a:r>
            <a:r>
              <a:rPr lang="es-ES" dirty="0" smtClean="0"/>
              <a:t>ocurrencias </a:t>
            </a:r>
            <a:r>
              <a:rPr lang="es-ES" dirty="0" smtClean="0"/>
              <a:t>de esta </a:t>
            </a:r>
            <a:r>
              <a:rPr lang="es-ES" dirty="0" smtClean="0"/>
              <a:t>notación significa </a:t>
            </a:r>
            <a:r>
              <a:rPr lang="es-ES" dirty="0" smtClean="0"/>
              <a:t>que </a:t>
            </a:r>
            <a:r>
              <a:rPr lang="es-ES" dirty="0" smtClean="0"/>
              <a:t>este </a:t>
            </a:r>
            <a:r>
              <a:rPr lang="es-ES" dirty="0" smtClean="0"/>
              <a:t>viendo un </a:t>
            </a:r>
            <a:r>
              <a:rPr lang="es-ES" dirty="0" smtClean="0"/>
              <a:t>estereotipo. Palabras </a:t>
            </a:r>
            <a:r>
              <a:rPr lang="es-ES" dirty="0" smtClean="0"/>
              <a:t>claves predefinidas en UML también se </a:t>
            </a:r>
            <a:r>
              <a:rPr lang="es-ES" dirty="0" smtClean="0"/>
              <a:t>encierran </a:t>
            </a:r>
            <a:r>
              <a:rPr lang="es-ES" dirty="0" smtClean="0"/>
              <a:t>en </a:t>
            </a:r>
            <a:r>
              <a:rPr lang="es-ES" dirty="0" err="1" smtClean="0"/>
              <a:t>guillemets</a:t>
            </a:r>
            <a:endParaRPr lang="es-MX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Estereotipos – Símbolos Gráficos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Como alternativa a esta notación puramente textual, símbolos especiales pueden ser </a:t>
            </a:r>
            <a:r>
              <a:rPr lang="es-MX" dirty="0" smtClean="0"/>
              <a:t>utilizados</a:t>
            </a:r>
          </a:p>
          <a:p>
            <a:r>
              <a:rPr lang="es-MX" dirty="0" smtClean="0"/>
              <a:t>Los </a:t>
            </a:r>
            <a:r>
              <a:rPr lang="es-MX" dirty="0" smtClean="0"/>
              <a:t>estereotipos «</a:t>
            </a:r>
            <a:r>
              <a:rPr lang="es-MX" dirty="0" err="1" smtClean="0"/>
              <a:t>entity</a:t>
            </a:r>
            <a:r>
              <a:rPr lang="es-MX" dirty="0" smtClean="0"/>
              <a:t>» </a:t>
            </a:r>
            <a:r>
              <a:rPr lang="es-MX" dirty="0" smtClean="0"/>
              <a:t>(«entidad»)</a:t>
            </a:r>
            <a:r>
              <a:rPr lang="es-MX" dirty="0" smtClean="0"/>
              <a:t>, </a:t>
            </a:r>
            <a:r>
              <a:rPr lang="es-MX" dirty="0" smtClean="0"/>
              <a:t>«</a:t>
            </a:r>
            <a:r>
              <a:rPr lang="es-MX" dirty="0" err="1" smtClean="0"/>
              <a:t>boundary</a:t>
            </a:r>
            <a:r>
              <a:rPr lang="es-MX" dirty="0" smtClean="0"/>
              <a:t>» </a:t>
            </a:r>
            <a:r>
              <a:rPr lang="es-MX" dirty="0" smtClean="0"/>
              <a:t>(«límite</a:t>
            </a:r>
            <a:r>
              <a:rPr lang="es-MX" dirty="0" smtClean="0"/>
              <a:t>») y </a:t>
            </a:r>
            <a:r>
              <a:rPr lang="es-MX" dirty="0" smtClean="0"/>
              <a:t>«control</a:t>
            </a:r>
            <a:r>
              <a:rPr lang="es-MX" dirty="0" smtClean="0"/>
              <a:t>» </a:t>
            </a:r>
            <a:r>
              <a:rPr lang="es-MX" dirty="0" smtClean="0"/>
              <a:t>son buenos ejemplos. </a:t>
            </a:r>
            <a:endParaRPr lang="es-MX" dirty="0" smtClean="0"/>
          </a:p>
          <a:p>
            <a:r>
              <a:rPr lang="es-MX" dirty="0" smtClean="0"/>
              <a:t>Las </a:t>
            </a:r>
            <a:r>
              <a:rPr lang="es-MX" dirty="0" smtClean="0"/>
              <a:t>herramientas son libres de uso </a:t>
            </a:r>
            <a:r>
              <a:rPr lang="es-MX" dirty="0" smtClean="0"/>
              <a:t>de algún color </a:t>
            </a:r>
            <a:r>
              <a:rPr lang="es-MX" dirty="0" smtClean="0"/>
              <a:t>especial </a:t>
            </a:r>
            <a:r>
              <a:rPr lang="es-MX" dirty="0" smtClean="0"/>
              <a:t>u otro elemento de énfasis visual</a:t>
            </a:r>
            <a:endParaRPr lang="es-MX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Estereotipos – Símbolos Gráficos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24" y="2060848"/>
            <a:ext cx="879526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Tipos de datos simples (</a:t>
            </a:r>
            <a:r>
              <a:rPr lang="es-PE" dirty="0" err="1" smtClean="0"/>
              <a:t>DataType</a:t>
            </a:r>
            <a:r>
              <a:rPr lang="es-PE" dirty="0" smtClean="0"/>
              <a:t>)</a:t>
            </a:r>
          </a:p>
          <a:p>
            <a:pPr lvl="1"/>
            <a:r>
              <a:rPr lang="es-MX" dirty="0" smtClean="0"/>
              <a:t>Tipo con valores que no tienen una identidad</a:t>
            </a:r>
          </a:p>
          <a:p>
            <a:pPr lvl="2"/>
            <a:r>
              <a:rPr lang="es-MX" dirty="0" smtClean="0"/>
              <a:t>Ej. dinero, información bancaria</a:t>
            </a:r>
          </a:p>
          <a:p>
            <a:pPr lvl="2"/>
            <a:r>
              <a:rPr lang="es-MX" dirty="0" smtClean="0"/>
              <a:t>Dos instancias de un tipo de datos con los mismos valores de los atributos son indistinguibles</a:t>
            </a:r>
            <a:endParaRPr lang="es-PE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6" y="404665"/>
            <a:ext cx="898792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4" y="2060849"/>
            <a:ext cx="90854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smtClean="0"/>
              <a:t>Tipos de datos primitivos (</a:t>
            </a:r>
            <a:r>
              <a:rPr lang="es-PE" dirty="0" err="1" smtClean="0"/>
              <a:t>PrimitiveType</a:t>
            </a:r>
            <a:r>
              <a:rPr lang="es-PE" dirty="0" smtClean="0"/>
              <a:t>)</a:t>
            </a:r>
          </a:p>
          <a:p>
            <a:pPr lvl="1"/>
            <a:r>
              <a:rPr lang="es-ES" dirty="0" smtClean="0"/>
              <a:t>Tipo de datos simple sin estructuras</a:t>
            </a:r>
          </a:p>
          <a:p>
            <a:pPr lvl="1"/>
            <a:r>
              <a:rPr lang="es-MX" dirty="0" smtClean="0"/>
              <a:t>UML  define los siguientes tipos de datos primitivos:</a:t>
            </a:r>
          </a:p>
          <a:p>
            <a:pPr lvl="2"/>
            <a:r>
              <a:rPr lang="es-ES" dirty="0" smtClean="0"/>
              <a:t>Entero: (infinito)</a:t>
            </a:r>
          </a:p>
          <a:p>
            <a:pPr lvl="3"/>
            <a:r>
              <a:rPr lang="es-ES" dirty="0" smtClean="0"/>
              <a:t>Conjunto de enteros: (..., -2, -1, 0, 1, 2, ...)</a:t>
            </a:r>
          </a:p>
          <a:p>
            <a:pPr lvl="2"/>
            <a:r>
              <a:rPr lang="es-ES" dirty="0" err="1" smtClean="0"/>
              <a:t>Boolean</a:t>
            </a:r>
            <a:r>
              <a:rPr lang="es-ES" dirty="0" smtClean="0"/>
              <a:t>: verdadero, falso</a:t>
            </a:r>
          </a:p>
          <a:p>
            <a:pPr lvl="2"/>
            <a:r>
              <a:rPr lang="es-ES" dirty="0" smtClean="0"/>
              <a:t>Naturales Ilimitados (Infinito) </a:t>
            </a:r>
          </a:p>
          <a:p>
            <a:pPr lvl="3"/>
            <a:r>
              <a:rPr lang="es-ES" dirty="0" smtClean="0"/>
              <a:t>Conjunto de números naturales (0, 1, 2,...)</a:t>
            </a:r>
          </a:p>
          <a:p>
            <a:pPr lvl="3"/>
            <a:r>
              <a:rPr lang="es-ES" dirty="0" smtClean="0"/>
              <a:t>El símbolo de infinito es el asterisco (*)</a:t>
            </a:r>
          </a:p>
          <a:p>
            <a:pPr lvl="3"/>
            <a:r>
              <a:rPr lang="es-ES" dirty="0" smtClean="0"/>
              <a:t>Este tipo de datos se utiliza, por ejemplo, en el </a:t>
            </a:r>
            <a:r>
              <a:rPr lang="es-ES" dirty="0" err="1" smtClean="0"/>
              <a:t>metamodelo</a:t>
            </a:r>
            <a:r>
              <a:rPr lang="es-ES" dirty="0" smtClean="0"/>
              <a:t> para definir multiplicidades</a:t>
            </a:r>
            <a:endParaRPr lang="es-P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Tipos Enumeración</a:t>
            </a:r>
          </a:p>
          <a:p>
            <a:pPr lvl="1"/>
            <a:r>
              <a:rPr lang="es-MX" dirty="0" smtClean="0"/>
              <a:t>Tipos de datos simples con valores que se originan de un conjunto limitado de literales enumerados</a:t>
            </a:r>
          </a:p>
          <a:p>
            <a:pPr lvl="1"/>
            <a:r>
              <a:rPr lang="es-MX" dirty="0" smtClean="0"/>
              <a:t>Ejemplo: Estado civil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UML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88255"/>
            <a:ext cx="7717374" cy="540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Aunque el </a:t>
            </a:r>
            <a:r>
              <a:rPr lang="es-ES" dirty="0" err="1" smtClean="0"/>
              <a:t>metamodelo</a:t>
            </a:r>
            <a:r>
              <a:rPr lang="es-ES" dirty="0" smtClean="0"/>
              <a:t> de la clase Clasificador es abstracto, lo que significa no se ve como un elemento de modelado, una notación se define en la especificación</a:t>
            </a:r>
          </a:p>
          <a:p>
            <a:r>
              <a:rPr lang="es-ES" dirty="0" smtClean="0"/>
              <a:t>Esta notación es heredada por las subclases y utilizados por ellas</a:t>
            </a:r>
          </a:p>
          <a:p>
            <a:pPr lvl="1"/>
            <a:r>
              <a:rPr lang="es-ES" dirty="0" smtClean="0"/>
              <a:t>Algunas de la notaciones eventualmente se sobrescribirán</a:t>
            </a:r>
            <a:endParaRPr lang="es-MX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58" y="2204865"/>
            <a:ext cx="883807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Clasificadores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 una clase base abstracta que clasifica las instancias en lo que respecta a sus características</a:t>
            </a:r>
          </a:p>
          <a:p>
            <a:r>
              <a:rPr lang="es-ES" dirty="0" smtClean="0"/>
              <a:t>Es un espacio de nombres (</a:t>
            </a:r>
            <a:r>
              <a:rPr lang="es-ES" dirty="0" err="1" smtClean="0"/>
              <a:t>namespace</a:t>
            </a:r>
            <a:r>
              <a:rPr lang="es-ES" dirty="0" smtClean="0"/>
              <a:t>) y un tipo, y puede ser generalizada</a:t>
            </a:r>
          </a:p>
          <a:p>
            <a:r>
              <a:rPr lang="es-MX" dirty="0" smtClean="0"/>
              <a:t>Clasificadores concretos en el </a:t>
            </a:r>
            <a:r>
              <a:rPr lang="es-MX" dirty="0" err="1" smtClean="0"/>
              <a:t>metamodelo</a:t>
            </a:r>
            <a:r>
              <a:rPr lang="es-MX" dirty="0" smtClean="0"/>
              <a:t> UML incluyen, por ejemplo,  clase, componente, y caso de uso</a:t>
            </a:r>
          </a:p>
          <a:p>
            <a:r>
              <a:rPr lang="es-MX" dirty="0" smtClean="0"/>
              <a:t>Un clasificador asocia un conjunto de características </a:t>
            </a:r>
          </a:p>
          <a:p>
            <a:pPr lvl="1"/>
            <a:r>
              <a:rPr lang="es-MX" dirty="0" smtClean="0"/>
              <a:t>Características concretas son operaciones y atributos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944</Words>
  <Application>Microsoft Office PowerPoint</Application>
  <PresentationFormat>Presentación en pantalla (4:3)</PresentationFormat>
  <Paragraphs>93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Sesión 6 Principio de los diagramas de UML</vt:lpstr>
      <vt:lpstr>Tipos de datos en UML</vt:lpstr>
      <vt:lpstr>Tipos de datos en UML</vt:lpstr>
      <vt:lpstr>Tipos de datos en UML</vt:lpstr>
      <vt:lpstr>Tipos de datos en UML</vt:lpstr>
      <vt:lpstr>Tipos de datos en UML</vt:lpstr>
      <vt:lpstr>Clasificadores</vt:lpstr>
      <vt:lpstr>Clasificadores</vt:lpstr>
      <vt:lpstr>Clasificadores</vt:lpstr>
      <vt:lpstr>Clasificadores</vt:lpstr>
      <vt:lpstr>Clasificadores</vt:lpstr>
      <vt:lpstr>Clasificadores</vt:lpstr>
      <vt:lpstr>Diapositiva 13</vt:lpstr>
      <vt:lpstr>Clasificadores</vt:lpstr>
      <vt:lpstr>Clasificadores</vt:lpstr>
      <vt:lpstr>Introducción a los diagramas en UML</vt:lpstr>
      <vt:lpstr>Introducción a los diagramas en UML</vt:lpstr>
      <vt:lpstr>Introducción a los diagramas en UML</vt:lpstr>
      <vt:lpstr>Introducción a los diagramas en UML</vt:lpstr>
      <vt:lpstr>Tipos de elementos del UML</vt:lpstr>
      <vt:lpstr>Tipos de elementos del UML</vt:lpstr>
      <vt:lpstr>Tipos de elementos del UML</vt:lpstr>
      <vt:lpstr>Tipos de elementos del UML</vt:lpstr>
      <vt:lpstr>Estereotipos</vt:lpstr>
      <vt:lpstr>Estereotipos</vt:lpstr>
      <vt:lpstr>Estereotipos múltiples</vt:lpstr>
      <vt:lpstr>Estereotipos - Notación</vt:lpstr>
      <vt:lpstr>Estereotipos – Símbolos Gráficos</vt:lpstr>
      <vt:lpstr>Estereotipos – Símbolos Gráficos</vt:lpstr>
      <vt:lpstr>Diapositiva 30</vt:lpstr>
      <vt:lpstr>Diapositiva 31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318</cp:revision>
  <dcterms:created xsi:type="dcterms:W3CDTF">2011-04-08T06:32:16Z</dcterms:created>
  <dcterms:modified xsi:type="dcterms:W3CDTF">2011-04-27T16:51:08Z</dcterms:modified>
</cp:coreProperties>
</file>