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18/05/2011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18/05/2011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18/05/2011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18/05/2011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18/05/2011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18/05/2011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18/05/2011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18/05/2011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18/05/2011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18/05/2011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18/05/2011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320E1-9BF4-4D60-802B-DC8BFBCA9EB6}" type="datetimeFigureOut">
              <a:rPr lang="es-PE" smtClean="0"/>
              <a:pPr/>
              <a:t>18/05/2011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mtClean="0"/>
              <a:t>Sesión </a:t>
            </a:r>
            <a:r>
              <a:rPr lang="es-PE" smtClean="0"/>
              <a:t>7 y 8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ES" b="1" dirty="0" smtClean="0"/>
              <a:t>Casos de Uso</a:t>
            </a:r>
            <a:endParaRPr lang="es-PE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smtClean="0"/>
              <a:t>Unidad 3</a:t>
            </a:r>
          </a:p>
          <a:p>
            <a:r>
              <a:rPr lang="es-ES" b="1" dirty="0" smtClean="0"/>
              <a:t>Modelado del comportamiento dinámico del sistema</a:t>
            </a:r>
            <a:endParaRPr lang="es-PE" dirty="0" smtClean="0"/>
          </a:p>
          <a:p>
            <a:r>
              <a:rPr lang="es-PE" dirty="0" err="1" smtClean="0"/>
              <a:t>Mg.</a:t>
            </a:r>
            <a:r>
              <a:rPr lang="es-PE" dirty="0" smtClean="0"/>
              <a:t> Gustavo G. Delgado Ugarte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Caso de Uso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La definición del caso de uso incluye todo el comportamiento</a:t>
            </a:r>
          </a:p>
          <a:p>
            <a:pPr lvl="1"/>
            <a:r>
              <a:rPr lang="es-MX" dirty="0" smtClean="0"/>
              <a:t>Líneas principales (comportamiento normal)</a:t>
            </a:r>
          </a:p>
          <a:p>
            <a:pPr lvl="1"/>
            <a:r>
              <a:rPr lang="es-MX" dirty="0" smtClean="0"/>
              <a:t>Variaciones sobre el comportamiento normal y Condiciones excepcionales junto con la respuesta deseada</a:t>
            </a:r>
          </a:p>
          <a:p>
            <a:r>
              <a:rPr lang="es-MX" dirty="0" smtClean="0"/>
              <a:t>La ejecución de cada caso de uso es independiente de las demás</a:t>
            </a:r>
            <a:endParaRPr lang="es-P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 de Uso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dinámica de un caso de uso se puede especificar por</a:t>
            </a:r>
          </a:p>
          <a:p>
            <a:pPr lvl="1"/>
            <a:r>
              <a:rPr lang="es-MX" dirty="0" smtClean="0"/>
              <a:t>Diagramas de estado</a:t>
            </a:r>
          </a:p>
          <a:p>
            <a:pPr lvl="1"/>
            <a:r>
              <a:rPr lang="es-MX" dirty="0" smtClean="0"/>
              <a:t>Diagramas de secuencia</a:t>
            </a:r>
          </a:p>
          <a:p>
            <a:pPr lvl="1"/>
            <a:r>
              <a:rPr lang="es-MX" dirty="0" smtClean="0"/>
              <a:t>Diagramas de colaboración</a:t>
            </a:r>
          </a:p>
          <a:p>
            <a:pPr lvl="1"/>
            <a:r>
              <a:rPr lang="es-MX" dirty="0" smtClean="0"/>
              <a:t>Descripciones informales de texto</a:t>
            </a:r>
          </a:p>
          <a:p>
            <a:r>
              <a:rPr lang="es-MX" dirty="0" smtClean="0"/>
              <a:t>Un caso de uso puede participar en varias relaciones</a:t>
            </a:r>
            <a:endParaRPr lang="es-P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Relaciones</a:t>
            </a:r>
            <a:endParaRPr lang="es-P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56628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Relación de Inclusión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caso de uso puede incorporar el comportamiento de otros casos de uso como fragmentos de su propio comportamiento</a:t>
            </a:r>
          </a:p>
          <a:p>
            <a:r>
              <a:rPr lang="es-MX" dirty="0" smtClean="0"/>
              <a:t>La relación de inclusión (&lt;&lt;</a:t>
            </a:r>
            <a:r>
              <a:rPr lang="es-MX" dirty="0" err="1" smtClean="0"/>
              <a:t>include</a:t>
            </a:r>
            <a:r>
              <a:rPr lang="es-MX" dirty="0" smtClean="0"/>
              <a:t>&gt;&gt;) es usada para integrar un caso de uso dentro de otro, convirtiéndose en parte lógica de ese caso de uso</a:t>
            </a:r>
            <a:endParaRPr lang="es-P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Relación de Inclusión</a:t>
            </a:r>
            <a:endParaRPr lang="es-P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5"/>
            <a:ext cx="8639528" cy="4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Relación de Extensión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caso de uso se puede también definir como una extensión incremental de un caso de uso base</a:t>
            </a:r>
          </a:p>
          <a:p>
            <a:r>
              <a:rPr lang="es-MX" dirty="0" smtClean="0"/>
              <a:t>La relación Extensión (&lt;&lt;</a:t>
            </a:r>
            <a:r>
              <a:rPr lang="es-MX" dirty="0" err="1" smtClean="0"/>
              <a:t>extend</a:t>
            </a:r>
            <a:r>
              <a:rPr lang="es-MX" dirty="0" smtClean="0"/>
              <a:t>&gt;&gt;) es utilizada para expresar que un caso de uso será extendido por otro caso de uso en ciertas circunstancias y en cierto punto; el cuál es llamado el </a:t>
            </a:r>
            <a:r>
              <a:rPr lang="es-MX" i="1" dirty="0" smtClean="0"/>
              <a:t>punto de extensión</a:t>
            </a:r>
            <a:endParaRPr lang="es-P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Relación de Extensión</a:t>
            </a:r>
            <a:endParaRPr lang="es-P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434471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Relación de Generalización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caso de uso también se puede especializar en uno o más casos de uso hijos</a:t>
            </a:r>
            <a:r>
              <a:rPr lang="es-PE" dirty="0" smtClean="0"/>
              <a:t> (generalización de casos de uso)</a:t>
            </a:r>
          </a:p>
          <a:p>
            <a:r>
              <a:rPr lang="es-MX" dirty="0" smtClean="0"/>
              <a:t>Cualquier caso de uso hijo se puede utilizar en una situación en la cual se espera al caso de uso padre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Relación de Generalización</a:t>
            </a:r>
            <a:endParaRPr lang="es-P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5980" y="1517516"/>
            <a:ext cx="5748308" cy="435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Inclusión, extensión y generalización</a:t>
            </a:r>
            <a:endParaRPr lang="es-PE" dirty="0"/>
          </a:p>
        </p:txBody>
      </p:sp>
      <p:sp>
        <p:nvSpPr>
          <p:cNvPr id="7170" name="AutoShape 2" descr="mk:@MSITStore:E:\Biblioteca%20Selecta%20Tavo\ISUR\The%20Unified%20Modeling%20Language%20User%20Guide%20-%20Addison%20Wesley%20-0321267974.chm::/0321267974/images/0321267974/graphics/17fig05.jpg;423615"/>
          <p:cNvSpPr>
            <a:spLocks noChangeAspect="1" noChangeArrowheads="1"/>
          </p:cNvSpPr>
          <p:nvPr/>
        </p:nvSpPr>
        <p:spPr bwMode="auto">
          <a:xfrm>
            <a:off x="155575" y="-1600200"/>
            <a:ext cx="4762500" cy="33432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7848872" cy="555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Diagramas de Casos de Uso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Los diagramas de casos de uso capturan el comportamiento de un sistema, subsistema o clase, tal como se muestra a un usuario exterior</a:t>
            </a:r>
          </a:p>
          <a:p>
            <a:r>
              <a:rPr lang="es-PE" dirty="0" smtClean="0"/>
              <a:t>Reparte la funcionalidad del sistema en transacciones significativas para los actores (usuarios ideales del sistema), llamadas casos de uso</a:t>
            </a:r>
            <a:endParaRPr lang="es-P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Inclusión, extensión y generalización</a:t>
            </a:r>
            <a:endParaRPr lang="es-PE" dirty="0"/>
          </a:p>
        </p:txBody>
      </p:sp>
      <p:sp>
        <p:nvSpPr>
          <p:cNvPr id="7170" name="AutoShape 2" descr="mk:@MSITStore:E:\Biblioteca%20Selecta%20Tavo\ISUR\The%20Unified%20Modeling%20Language%20User%20Guide%20-%20Addison%20Wesley%20-0321267974.chm::/0321267974/images/0321267974/graphics/17fig05.jpg;423615"/>
          <p:cNvSpPr>
            <a:spLocks noChangeAspect="1" noChangeArrowheads="1"/>
          </p:cNvSpPr>
          <p:nvPr/>
        </p:nvSpPr>
        <p:spPr bwMode="auto">
          <a:xfrm>
            <a:off x="155575" y="-1600200"/>
            <a:ext cx="4762500" cy="33432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3222" y="1246267"/>
            <a:ext cx="6773154" cy="535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 dirigida</a:t>
            </a:r>
            <a:br>
              <a:rPr lang="es-MX" dirty="0" smtClean="0"/>
            </a:br>
            <a:r>
              <a:rPr lang="es-MX" dirty="0" smtClean="0"/>
              <a:t>“La máquina de gaseosas”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Comprar Gaseosa</a:t>
            </a:r>
            <a:endParaRPr lang="es-PE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78971"/>
            <a:ext cx="5976664" cy="518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Reaprovisionar gaseosas</a:t>
            </a:r>
            <a:endParaRPr lang="es-PE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7413" y="1427187"/>
            <a:ext cx="48291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Recoger dinero</a:t>
            </a:r>
            <a:endParaRPr lang="es-PE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136681"/>
            <a:ext cx="4896544" cy="545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del Modelo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Actores</a:t>
            </a:r>
          </a:p>
          <a:p>
            <a:pPr lvl="1"/>
            <a:r>
              <a:rPr lang="es-MX" dirty="0" smtClean="0"/>
              <a:t>Cliente</a:t>
            </a:r>
          </a:p>
          <a:p>
            <a:pPr lvl="1"/>
            <a:r>
              <a:rPr lang="es-MX" dirty="0" smtClean="0"/>
              <a:t>Reponedor</a:t>
            </a:r>
          </a:p>
          <a:p>
            <a:pPr lvl="1"/>
            <a:r>
              <a:rPr lang="es-MX" dirty="0" smtClean="0"/>
              <a:t>Recaudador</a:t>
            </a:r>
          </a:p>
          <a:p>
            <a:r>
              <a:rPr lang="es-MX" dirty="0" smtClean="0"/>
              <a:t>Casos de Uso</a:t>
            </a:r>
          </a:p>
          <a:p>
            <a:pPr lvl="1"/>
            <a:r>
              <a:rPr lang="es-MX" dirty="0" smtClean="0"/>
              <a:t>Comprar Gaseosa</a:t>
            </a:r>
          </a:p>
          <a:p>
            <a:pPr lvl="1"/>
            <a:r>
              <a:rPr lang="es-MX" dirty="0" smtClean="0"/>
              <a:t>Reaprovisionar Gaseosas</a:t>
            </a:r>
          </a:p>
          <a:p>
            <a:pPr lvl="1"/>
            <a:r>
              <a:rPr lang="es-MX" dirty="0" smtClean="0"/>
              <a:t>Recoger dinero</a:t>
            </a:r>
            <a:endParaRPr lang="es-P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Casos de Uso Gaseos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444498"/>
            <a:ext cx="5328592" cy="600883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Inclusión</a:t>
            </a:r>
            <a:endParaRPr lang="es-PE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196752"/>
            <a:ext cx="6019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Casos de Uso Gaseosas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332656"/>
            <a:ext cx="8145905" cy="59242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Diagramas de Casos de Uso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 caso de uso describe una interacción con los actores como secuencia de mensajes entre el sistema y uno o más actores</a:t>
            </a:r>
          </a:p>
          <a:p>
            <a:r>
              <a:rPr lang="es-PE" dirty="0" smtClean="0"/>
              <a:t>Los actores incluyen seres humanos, sistemas informáticos (software), procesos, hardware</a:t>
            </a:r>
          </a:p>
          <a:p>
            <a:r>
              <a:rPr lang="es-PE" dirty="0" smtClean="0"/>
              <a:t>Ej. Aplicación telefónica de venta por catálogo</a:t>
            </a:r>
            <a:endParaRPr lang="es-P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Diagramas de Casos de Uso</a:t>
            </a:r>
            <a:endParaRPr lang="es-P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41468"/>
            <a:ext cx="6408712" cy="563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Actor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 una idealización de</a:t>
            </a:r>
          </a:p>
          <a:p>
            <a:pPr lvl="1"/>
            <a:r>
              <a:rPr lang="es-PE" dirty="0" smtClean="0"/>
              <a:t>Una persona externa (Rol)</a:t>
            </a:r>
          </a:p>
          <a:p>
            <a:pPr lvl="1"/>
            <a:r>
              <a:rPr lang="es-PE" dirty="0" smtClean="0"/>
              <a:t>Un proceso</a:t>
            </a:r>
          </a:p>
          <a:p>
            <a:pPr lvl="1"/>
            <a:r>
              <a:rPr lang="es-PE" dirty="0" smtClean="0"/>
              <a:t>Una cosa</a:t>
            </a:r>
          </a:p>
          <a:p>
            <a:pPr>
              <a:buNone/>
            </a:pPr>
            <a:r>
              <a:rPr lang="es-PE" dirty="0" smtClean="0"/>
              <a:t>    que interactúa con el sistema, subsistema o clase</a:t>
            </a:r>
          </a:p>
          <a:p>
            <a:r>
              <a:rPr lang="es-PE" dirty="0" smtClean="0"/>
              <a:t>Caracteriza las interacciones que los usuarios exteriores pueden tener con el sistema</a:t>
            </a:r>
            <a:endParaRPr lang="es-P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Actor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 usuario puede estar ligado a múltiples actores</a:t>
            </a:r>
          </a:p>
          <a:p>
            <a:r>
              <a:rPr lang="es-PE" dirty="0" smtClean="0"/>
              <a:t>Diferentes usuarios pueden estar ligados al mismo actor</a:t>
            </a:r>
          </a:p>
          <a:p>
            <a:r>
              <a:rPr lang="es-PE" dirty="0" smtClean="0"/>
              <a:t>Cada actor participa en uno o más casos de uso</a:t>
            </a:r>
          </a:p>
          <a:p>
            <a:pPr lvl="1"/>
            <a:r>
              <a:rPr lang="es-PE" dirty="0" smtClean="0"/>
              <a:t>Interactúa con el caso de uso intercambiando mensajes</a:t>
            </a:r>
            <a:endParaRPr lang="es-P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Actor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PE" dirty="0" smtClean="0"/>
              <a:t>Los actores pueden ser definidos en jerarquías de generalización, en las cuales una descripción abstracta del actor es compartida y aumentada por una o más descripciones específicas del actor</a:t>
            </a:r>
            <a:endParaRPr lang="es-P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017205"/>
            <a:ext cx="3528392" cy="5384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Actor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 actor puede ser</a:t>
            </a:r>
          </a:p>
          <a:p>
            <a:pPr lvl="1"/>
            <a:r>
              <a:rPr lang="es-PE" dirty="0" smtClean="0"/>
              <a:t>Un ser humano (Rol)</a:t>
            </a:r>
          </a:p>
          <a:p>
            <a:pPr lvl="1"/>
            <a:r>
              <a:rPr lang="es-PE" dirty="0" smtClean="0"/>
              <a:t>Otro sistema informático (Software)</a:t>
            </a:r>
          </a:p>
          <a:p>
            <a:pPr lvl="1"/>
            <a:r>
              <a:rPr lang="es-PE" dirty="0" smtClean="0"/>
              <a:t>Cierto proceso ejecutable (Software o Hardware)</a:t>
            </a:r>
            <a:endParaRPr lang="es-P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Caso de Uso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/>
              <a:t>Es una unidad coherente de funcionalidad, externamente visible, proporcionada por una unidad del sistema y expresada por una secuencia de mensajes intercambiados por la unidad del sistema y uno o más actores</a:t>
            </a:r>
          </a:p>
          <a:p>
            <a:r>
              <a:rPr lang="es-PE" dirty="0" smtClean="0"/>
              <a:t>El propósito es definir una pieza de comportamiento coherente, sin revelar la estructura interna del sistema</a:t>
            </a:r>
          </a:p>
          <a:p>
            <a:pPr lvl="1"/>
            <a:r>
              <a:rPr lang="es-PE" dirty="0" smtClean="0"/>
              <a:t>El qué pero no el cómo</a:t>
            </a:r>
            <a:endParaRPr lang="es-P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593</Words>
  <Application>Microsoft Office PowerPoint</Application>
  <PresentationFormat>Presentación en pantalla (4:3)</PresentationFormat>
  <Paragraphs>76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Sesión 7 y 8 Casos de Uso</vt:lpstr>
      <vt:lpstr>Diagramas de Casos de Uso</vt:lpstr>
      <vt:lpstr>Diagramas de Casos de Uso</vt:lpstr>
      <vt:lpstr>Diagramas de Casos de Uso</vt:lpstr>
      <vt:lpstr>Actor</vt:lpstr>
      <vt:lpstr>Actor</vt:lpstr>
      <vt:lpstr>Actor</vt:lpstr>
      <vt:lpstr>Actor</vt:lpstr>
      <vt:lpstr>Caso de Uso</vt:lpstr>
      <vt:lpstr>Caso de Uso</vt:lpstr>
      <vt:lpstr>Caso de Uso</vt:lpstr>
      <vt:lpstr>Relaciones</vt:lpstr>
      <vt:lpstr>Relación de Inclusión</vt:lpstr>
      <vt:lpstr>Relación de Inclusión</vt:lpstr>
      <vt:lpstr>Relación de Extensión</vt:lpstr>
      <vt:lpstr>Relación de Extensión</vt:lpstr>
      <vt:lpstr>Relación de Generalización</vt:lpstr>
      <vt:lpstr>Relación de Generalización</vt:lpstr>
      <vt:lpstr>Inclusión, extensión y generalización</vt:lpstr>
      <vt:lpstr>Inclusión, extensión y generalización</vt:lpstr>
      <vt:lpstr>Práctica dirigida “La máquina de gaseosas”</vt:lpstr>
      <vt:lpstr>Comprar Gaseosa</vt:lpstr>
      <vt:lpstr>Reaprovisionar gaseosas</vt:lpstr>
      <vt:lpstr>Recoger dinero</vt:lpstr>
      <vt:lpstr>Elementos del Modelo</vt:lpstr>
      <vt:lpstr>Diapositiva 26</vt:lpstr>
      <vt:lpstr>Inclusión</vt:lpstr>
      <vt:lpstr>Diapositiva 28</vt:lpstr>
    </vt:vector>
  </TitlesOfParts>
  <Company>Stratech SAC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3 Principios del Modelamiento Visual</dc:title>
  <dc:creator>Gustavo</dc:creator>
  <cp:lastModifiedBy>Gustavo</cp:lastModifiedBy>
  <cp:revision>384</cp:revision>
  <dcterms:created xsi:type="dcterms:W3CDTF">2011-04-08T06:32:16Z</dcterms:created>
  <dcterms:modified xsi:type="dcterms:W3CDTF">2011-05-18T16:01:42Z</dcterms:modified>
</cp:coreProperties>
</file>