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23/05/2011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Sesión 9 y 10</a:t>
            </a:r>
            <a:br>
              <a:rPr lang="es-PE" dirty="0" smtClean="0"/>
            </a:br>
            <a:r>
              <a:rPr lang="es-ES" b="1" dirty="0" smtClean="0"/>
              <a:t>Diagrama de actividades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3</a:t>
            </a:r>
          </a:p>
          <a:p>
            <a:r>
              <a:rPr lang="es-ES" b="1" dirty="0" smtClean="0"/>
              <a:t>Modelado del comportamiento dinámico del sistema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Llamando a otras actividades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nodo de llamada a actividad, llama a la actividad que corresponde al nombre de su nodo</a:t>
            </a:r>
          </a:p>
          <a:p>
            <a:pPr lvl="1"/>
            <a:r>
              <a:rPr lang="es-ES" dirty="0" smtClean="0"/>
              <a:t>Esto es similar a llamar a un procedimiento de software</a:t>
            </a:r>
          </a:p>
          <a:p>
            <a:r>
              <a:rPr lang="es-ES" dirty="0" smtClean="0"/>
              <a:t>Un nodo de llamada a actividad tiene un símbolo de horquilla invertida</a:t>
            </a:r>
          </a:p>
          <a:p>
            <a:r>
              <a:rPr lang="es-ES" dirty="0" smtClean="0"/>
              <a:t>Ejemplo: Flujo de ensamble de una PC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Llamando a otras actividades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36151" cy="232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21088"/>
            <a:ext cx="6930467" cy="21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Llamando a otras actividades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nodo Preparar tarjeta madre (Prepare </a:t>
            </a:r>
            <a:r>
              <a:rPr lang="es-ES" dirty="0" err="1" smtClean="0"/>
              <a:t>Motherboard</a:t>
            </a:r>
            <a:r>
              <a:rPr lang="es-ES" dirty="0" smtClean="0"/>
              <a:t>) invoca la actividad Preparar tarjeta madre (Prepare </a:t>
            </a:r>
            <a:r>
              <a:rPr lang="es-ES" dirty="0" err="1" smtClean="0"/>
              <a:t>Motherboard</a:t>
            </a:r>
            <a:r>
              <a:rPr lang="es-ES" dirty="0" smtClean="0"/>
              <a:t>) </a:t>
            </a:r>
          </a:p>
          <a:p>
            <a:r>
              <a:rPr lang="es-ES" dirty="0" smtClean="0"/>
              <a:t>Llamar actividades divide una acción en más detalles sin tener que demostrar todo en un solo diagrama</a:t>
            </a: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objetos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En los diagramas de actividad, se puede utilizar los nodos objeto para mostrar los datos que fluyen a través de una actividad</a:t>
            </a:r>
          </a:p>
          <a:p>
            <a:r>
              <a:rPr lang="es-ES" dirty="0" smtClean="0"/>
              <a:t> Un nodo objeto representa un objeto que está disponible en un punto determinado de la actividad, y se puede utilizar para mostrar que el objeto se utiliza, crea o modifica por cualquiera de las acciones</a:t>
            </a:r>
          </a:p>
          <a:p>
            <a:r>
              <a:rPr lang="es-ES" smtClean="0"/>
              <a:t>Un nodo de objeto se dibuja con un rectángulo </a:t>
            </a:r>
            <a:r>
              <a:rPr lang="es-ES" dirty="0" smtClean="0"/>
              <a:t/>
            </a:r>
            <a:br>
              <a:rPr lang="es-ES" dirty="0" smtClean="0"/>
            </a:b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objetos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7" y="2708835"/>
            <a:ext cx="8444303" cy="172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Pines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Pines muestran que un objeto es de entrada o salida de una acción</a:t>
            </a:r>
          </a:p>
          <a:p>
            <a:r>
              <a:rPr lang="es-ES" dirty="0" smtClean="0"/>
              <a:t>Un pin de entrada significa que el objeto especificado entra a una acción</a:t>
            </a:r>
          </a:p>
          <a:p>
            <a:r>
              <a:rPr lang="es-ES" dirty="0" smtClean="0"/>
              <a:t>Un pin de salida significa que el objeto especificado sale de una acción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Pines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25" y="2276872"/>
            <a:ext cx="845563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Pines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pines son buenos para enfatizar que un objeto es requerido a la entrada y salida, mientras que un nodo objeto simplemente significa que el objeto está disponible en ese momento particular en la actividad</a:t>
            </a:r>
          </a:p>
          <a:p>
            <a:r>
              <a:rPr lang="es-ES" dirty="0" smtClean="0"/>
              <a:t>Los nodos objeto tienen sus </a:t>
            </a:r>
            <a:r>
              <a:rPr lang="es-ES" smtClean="0"/>
              <a:t>propias fortalezas,  </a:t>
            </a:r>
            <a:r>
              <a:rPr lang="es-ES" dirty="0" smtClean="0"/>
              <a:t>son buenos haciendo hincapié en el flujo de datos a través de </a:t>
            </a:r>
            <a:r>
              <a:rPr lang="es-ES" smtClean="0"/>
              <a:t>una actividad</a:t>
            </a: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 Objetos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mostrar como un objeto cambia de estado a medida que fluye a través de una actividad</a:t>
            </a:r>
          </a:p>
          <a:p>
            <a:r>
              <a:rPr lang="es-ES" dirty="0" smtClean="0"/>
              <a:t>El estado se muestra entre corchetes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1" y="4261470"/>
            <a:ext cx="8886607" cy="8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Entradas/Salidas de Actividad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Los nodos objeto pueden ser entradas y salidas de una actividad</a:t>
            </a:r>
          </a:p>
          <a:p>
            <a:r>
              <a:rPr lang="es-ES" dirty="0" smtClean="0"/>
              <a:t>Las entradas y salidas de la actividad se dibujan como nodos objeto </a:t>
            </a:r>
            <a:r>
              <a:rPr lang="es-ES" dirty="0" err="1" smtClean="0"/>
              <a:t>transzonales</a:t>
            </a:r>
            <a:r>
              <a:rPr lang="es-ES" dirty="0" smtClean="0"/>
              <a:t> al límite del marco de la actividad</a:t>
            </a:r>
          </a:p>
          <a:p>
            <a:pPr lvl="1"/>
            <a:r>
              <a:rPr lang="es-ES" dirty="0" smtClean="0"/>
              <a:t>Esta notación es útil para enfatizar que toda la actividad requiere de entrada y proporciona una salida</a:t>
            </a:r>
          </a:p>
          <a:p>
            <a:pPr lvl="1"/>
            <a:r>
              <a:rPr lang="es-ES" dirty="0" smtClean="0"/>
              <a:t>Cuando se muestran parámetros de entrada y de salida, el nodo inicial y el nodo final de actividad se omiten en la actividad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Los diagramas de actividades son uno de los cinco diagramas en UML para modelar los aspectos dinámicos de los sistemas</a:t>
            </a:r>
          </a:p>
          <a:p>
            <a:r>
              <a:rPr lang="es-ES" dirty="0" smtClean="0"/>
              <a:t>Un diagrama de actividad es esencialmente un diagrama de flujo, que muestra el flujo de control de actividad a actividad</a:t>
            </a:r>
          </a:p>
          <a:p>
            <a:r>
              <a:rPr lang="es-ES" dirty="0" smtClean="0"/>
              <a:t>A diferencia de un diagrama de flujo tradicional, un diagrama de actividad muestra tanto concurrencia como bifurcaciones</a:t>
            </a:r>
          </a:p>
          <a:p>
            <a:r>
              <a:rPr lang="es-ES" dirty="0" smtClean="0"/>
              <a:t>Los diagramas de actividades no sólo son importantes para el modelado de los aspectos dinámicos de un sistema, sino también para construir sistemas ejecutables a través Ingeniería directa e inversa.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Entradas/Salidas de Actividad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6015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59" y="3501008"/>
            <a:ext cx="85170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Conectores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el diagrama de actividad tiene un montón de acciones, puede acabar con largas líneas cruzando, que hacen que el diagrama sea difícil de leer</a:t>
            </a:r>
          </a:p>
          <a:p>
            <a:r>
              <a:rPr lang="es-ES" dirty="0" smtClean="0"/>
              <a:t>Los Conectores ayudan a desenredar los diagramas, conectando los bordes con símbolos en lugar de líneas explícitas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Conectores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Un conector se dibuja como un círculo con su nombre escrito en el interior</a:t>
            </a:r>
          </a:p>
          <a:p>
            <a:pPr lvl="1"/>
            <a:r>
              <a:rPr lang="es-ES" dirty="0" smtClean="0"/>
              <a:t>Los conectores se suele tener nombres de un solo carácter</a:t>
            </a:r>
          </a:p>
          <a:p>
            <a:r>
              <a:rPr lang="es-ES" dirty="0" smtClean="0"/>
              <a:t>Conectores vienen en pares</a:t>
            </a:r>
          </a:p>
          <a:p>
            <a:pPr lvl="1"/>
            <a:r>
              <a:rPr lang="es-ES" dirty="0" smtClean="0"/>
              <a:t>Uno cuenta con una flecha de entrada y el otro con una saliente</a:t>
            </a:r>
          </a:p>
          <a:p>
            <a:pPr lvl="1"/>
            <a:r>
              <a:rPr lang="es-ES" dirty="0" smtClean="0"/>
              <a:t>El segundo conector comienza donde el primer conector quedó</a:t>
            </a:r>
          </a:p>
          <a:p>
            <a:r>
              <a:rPr lang="es-ES" b="1" dirty="0" smtClean="0"/>
              <a:t>Tenga cuidado con los conectores,</a:t>
            </a:r>
            <a:r>
              <a:rPr lang="es-ES" dirty="0" smtClean="0"/>
              <a:t> si utiliza demasiados conectores en un diagrama, el lector puede tener dificultad para emparejarlos</a:t>
            </a:r>
            <a:endParaRPr lang="es-P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Conectores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731" y="1502419"/>
            <a:ext cx="6902661" cy="40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Decisiones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Las decisiones se utiliza cuando se desea ejecutar una secuencia diferente de acciones dependiendo de una condición</a:t>
            </a:r>
          </a:p>
          <a:p>
            <a:r>
              <a:rPr lang="es-ES" dirty="0" smtClean="0"/>
              <a:t>Las decisiones se dibujan como nodos en forma de diamante con una entrada y múltiples salidas</a:t>
            </a:r>
          </a:p>
          <a:p>
            <a:r>
              <a:rPr lang="es-ES" dirty="0" smtClean="0"/>
              <a:t>Cada arista ramificada contiene una condición de guardia escrita entre corchetes</a:t>
            </a:r>
          </a:p>
          <a:p>
            <a:pPr lvl="1"/>
            <a:r>
              <a:rPr lang="es-ES" dirty="0" smtClean="0"/>
              <a:t>Las condiciones de guardia determinan qué arista se toma después de un nodo de decisión</a:t>
            </a:r>
            <a:endParaRPr lang="es-P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Decisiones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6264696" cy="51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Unión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flujos ramificados se unen en un nodo unión, que marca el final del comportamiento condicional iniciado en el nodo de decisión</a:t>
            </a:r>
          </a:p>
          <a:p>
            <a:r>
              <a:rPr lang="es-ES" dirty="0" smtClean="0"/>
              <a:t>La unión también se muestran con nodos en forma de diamante, pero tienen múltiples aristas entrantes y una saliente</a:t>
            </a:r>
            <a:endParaRPr lang="es-P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Unión</a:t>
            </a:r>
            <a:endParaRPr lang="es-P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122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739" y="1700808"/>
            <a:ext cx="534375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actividades y requerimientos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Los casos de uso capturan el comportamiento de un sistema, modelando los requerimientos funcionales</a:t>
            </a:r>
          </a:p>
          <a:p>
            <a:r>
              <a:rPr lang="es-MX" dirty="0" smtClean="0"/>
              <a:t>La dinámica de un caso de uso se puede especificar por diagramas de estado</a:t>
            </a:r>
          </a:p>
          <a:p>
            <a:r>
              <a:rPr lang="es-MX" dirty="0" smtClean="0"/>
              <a:t>Los diagramas de actividades es un tipo especial de diagramas de estado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y Actividades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Las acciones son pasos activos en la realización de un proceso</a:t>
            </a:r>
          </a:p>
          <a:p>
            <a:r>
              <a:rPr lang="es-MX" dirty="0" smtClean="0"/>
              <a:t>Una acción puede ser un cálculo, tales como calcular impuestos, o una tarea, como Verificar detalles de Autor</a:t>
            </a:r>
          </a:p>
          <a:p>
            <a:r>
              <a:rPr lang="es-ES" dirty="0" smtClean="0"/>
              <a:t>La palabra "actividad" es a menudo erróneamente usado en lugar de "acción" para describir un paso en un diagrama de actividad, pero no son lo mismo</a:t>
            </a:r>
          </a:p>
          <a:p>
            <a:pPr lvl="1"/>
            <a:r>
              <a:rPr lang="es-ES" dirty="0" smtClean="0"/>
              <a:t>Una actividad es el proceso que está siendo modelado, tales como el lavado de autos</a:t>
            </a:r>
          </a:p>
          <a:p>
            <a:pPr lvl="1"/>
            <a:r>
              <a:rPr lang="es-ES" dirty="0" smtClean="0"/>
              <a:t>Una acción es un paso en la actividad general, como la enjabone, enjuague y seque.</a:t>
            </a:r>
            <a:endParaRPr lang="es-MX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y Actividades</a:t>
            </a:r>
            <a:endParaRPr lang="es-P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97" y="1700808"/>
            <a:ext cx="841829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y Actividades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Toda la actividad está encerrada dentro del rectángulo redondeado llamado marco de la actividad</a:t>
            </a:r>
          </a:p>
          <a:p>
            <a:r>
              <a:rPr lang="es-ES" dirty="0" smtClean="0"/>
              <a:t>El marco de actividad se utiliza para contener las acciones de una actividad y es útil cuando se desea mostrar el resultado de más de una actividad en el mismo diagrama</a:t>
            </a:r>
          </a:p>
          <a:p>
            <a:pPr lvl="1"/>
            <a:r>
              <a:rPr lang="es-ES" dirty="0" smtClean="0"/>
              <a:t>El nombre de la actividad se escribe en la esquina superior izquierda</a:t>
            </a:r>
          </a:p>
          <a:p>
            <a:r>
              <a:rPr lang="es-ES" dirty="0" smtClean="0"/>
              <a:t>El marco de la actividad es opcional y a menudo se omite en un diagrama de actividad</a:t>
            </a:r>
          </a:p>
          <a:p>
            <a:r>
              <a:rPr lang="es-ES" dirty="0" smtClean="0"/>
              <a:t>A pesar de perder el nombre de la actividad que se mostrará en el diagrama, a menudo es más conveniente dejar de lado el marco de la actividad en la construcción de un diagrama de actividad simple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y Actividades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84922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Llamando a otras actividades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 medida que se agregan detalles a un diagrama de actividades, el diagrama puede llegar a ser demasiado grande, o la misma secuencia de acciones se puede producir más de una vez</a:t>
            </a:r>
          </a:p>
          <a:p>
            <a:r>
              <a:rPr lang="es-ES" dirty="0" smtClean="0"/>
              <a:t>Cuando esto sucede, se puede mejorar la legibilidad de los detalles de una acción en un diagrama por separado, lo que permite el diagrama de nivel </a:t>
            </a:r>
            <a:r>
              <a:rPr lang="es-ES" dirty="0" smtClean="0"/>
              <a:t>superior, </a:t>
            </a:r>
            <a:r>
              <a:rPr lang="es-ES" dirty="0" smtClean="0"/>
              <a:t>permanecer menos desordenado</a:t>
            </a: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1056</Words>
  <Application>Microsoft Office PowerPoint</Application>
  <PresentationFormat>Presentación en pantalla (4:3)</PresentationFormat>
  <Paragraphs>83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Sesión 9 y 10 Diagrama de actividades</vt:lpstr>
      <vt:lpstr>Diagrama de actividades</vt:lpstr>
      <vt:lpstr>Diagrama de actividades</vt:lpstr>
      <vt:lpstr>Diagrama de actividades y requerimientos</vt:lpstr>
      <vt:lpstr>Acciones y Actividades</vt:lpstr>
      <vt:lpstr>Acciones y Actividades</vt:lpstr>
      <vt:lpstr>Acciones y Actividades</vt:lpstr>
      <vt:lpstr>Acciones y Actividades</vt:lpstr>
      <vt:lpstr>Llamando a otras actividades</vt:lpstr>
      <vt:lpstr>Llamando a otras actividades</vt:lpstr>
      <vt:lpstr>Llamando a otras actividades</vt:lpstr>
      <vt:lpstr>Llamando a otras actividades</vt:lpstr>
      <vt:lpstr>Flujo de objetos</vt:lpstr>
      <vt:lpstr>Flujo de objetos</vt:lpstr>
      <vt:lpstr>Pines</vt:lpstr>
      <vt:lpstr>Pines</vt:lpstr>
      <vt:lpstr>Pines</vt:lpstr>
      <vt:lpstr>Estado de Objetos</vt:lpstr>
      <vt:lpstr>Entradas/Salidas de Actividad</vt:lpstr>
      <vt:lpstr>Entradas/Salidas de Actividad</vt:lpstr>
      <vt:lpstr>Conectores</vt:lpstr>
      <vt:lpstr>Conectores</vt:lpstr>
      <vt:lpstr>Conectores</vt:lpstr>
      <vt:lpstr>Decisiones</vt:lpstr>
      <vt:lpstr>Decisiones</vt:lpstr>
      <vt:lpstr>Unión</vt:lpstr>
      <vt:lpstr>Unión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450</cp:revision>
  <dcterms:created xsi:type="dcterms:W3CDTF">2011-04-08T06:32:16Z</dcterms:created>
  <dcterms:modified xsi:type="dcterms:W3CDTF">2011-05-23T10:36:51Z</dcterms:modified>
</cp:coreProperties>
</file>