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87" r:id="rId4"/>
    <p:sldId id="289" r:id="rId5"/>
    <p:sldId id="284" r:id="rId6"/>
    <p:sldId id="285" r:id="rId7"/>
    <p:sldId id="286" r:id="rId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642910" y="2214554"/>
            <a:ext cx="7772400" cy="1470025"/>
          </a:xfrm>
        </p:spPr>
        <p:txBody>
          <a:bodyPr/>
          <a:lstStyle/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642910" y="3699318"/>
            <a:ext cx="7772400" cy="90012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s-ES" altLang="ja-JP" smtClean="0"/>
              <a:t>Haga clic para modificar el estilo de subtítulo del patrón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>
          <a:xfrm>
            <a:off x="4471200" y="6492874"/>
            <a:ext cx="1530000" cy="365125"/>
          </a:xfrm>
        </p:spPr>
        <p:txBody>
          <a:bodyPr/>
          <a:lstStyle/>
          <a:p>
            <a:fld id="{668A49F9-7B18-44EA-B1C2-2C9C95D30537}" type="datetimeFigureOut">
              <a:rPr lang="es-PE" smtClean="0"/>
              <a:pPr/>
              <a:t>25/08/2017</a:t>
            </a:fld>
            <a:endParaRPr lang="es-PE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>
          <a:xfrm>
            <a:off x="6048000" y="6492875"/>
            <a:ext cx="23940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>
          <a:xfrm>
            <a:off x="8499632" y="6492875"/>
            <a:ext cx="644400" cy="365125"/>
          </a:xfrm>
        </p:spPr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0" name="図形 9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grpSp>
        <p:nvGrpSpPr>
          <p:cNvPr id="4" name="グループ化 12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66696" y="1500178"/>
            <a:ext cx="8247600" cy="4857780"/>
          </a:xfrm>
        </p:spPr>
        <p:txBody>
          <a:bodyPr vert="eaVert"/>
          <a:lstStyle/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668A49F9-7B18-44EA-B1C2-2C9C95D30537}" type="datetimeFigureOut">
              <a:rPr lang="es-PE" smtClean="0"/>
              <a:pPr/>
              <a:t>25/08/2017</a:t>
            </a:fld>
            <a:endParaRPr lang="es-PE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6083318"/>
          </a:xfrm>
        </p:spPr>
        <p:txBody>
          <a:bodyPr vert="eaVert"/>
          <a:lstStyle/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6083319"/>
          </a:xfrm>
        </p:spPr>
        <p:txBody>
          <a:bodyPr vert="eaVert"/>
          <a:lstStyle/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668A49F9-7B18-44EA-B1C2-2C9C95D30537}" type="datetimeFigureOut">
              <a:rPr lang="es-PE" smtClean="0"/>
              <a:pPr/>
              <a:t>25/08/2017</a:t>
            </a:fld>
            <a:endParaRPr lang="es-PE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s-ES" altLang="ja-JP" smtClean="0"/>
              <a:t>Haga clic para modificar el estilo de subtítulo del patrón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49F9-7B18-44EA-B1C2-2C9C95D30537}" type="datetimeFigureOut">
              <a:rPr lang="es-PE" smtClean="0"/>
              <a:pPr/>
              <a:t>25/08/2017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8A49F9-7B18-44EA-B1C2-2C9C95D30537}" type="datetimeFigureOut">
              <a:rPr lang="es-PE" smtClean="0"/>
              <a:pPr/>
              <a:t>25/08/2017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466696" y="1857370"/>
            <a:ext cx="8248708" cy="4429151"/>
          </a:xfrm>
        </p:spPr>
        <p:txBody>
          <a:bodyPr/>
          <a:lstStyle/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49F9-7B18-44EA-B1C2-2C9C95D30537}" type="datetimeFigureOut">
              <a:rPr lang="es-PE" smtClean="0"/>
              <a:pPr/>
              <a:t>25/08/2017</a:t>
            </a:fld>
            <a:endParaRPr lang="es-PE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828676" y="3357551"/>
            <a:ext cx="681515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828676" y="1857364"/>
            <a:ext cx="681515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668A49F9-7B18-44EA-B1C2-2C9C95D30537}" type="datetimeFigureOut">
              <a:rPr lang="es-PE" smtClean="0"/>
              <a:pPr/>
              <a:t>25/08/2017</a:t>
            </a:fld>
            <a:endParaRPr lang="es-PE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2874"/>
            <a:ext cx="239553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2875"/>
            <a:ext cx="644400" cy="365125"/>
          </a:xfrm>
        </p:spPr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668A49F9-7B18-44EA-B1C2-2C9C95D30537}" type="datetimeFigureOut">
              <a:rPr lang="es-PE" smtClean="0"/>
              <a:pPr/>
              <a:t>25/08/2017</a:t>
            </a:fld>
            <a:endParaRPr lang="es-PE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553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320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1960561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320799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1960561"/>
            <a:ext cx="4039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668A49F9-7B18-44EA-B1C2-2C9C95D30537}" type="datetimeFigureOut">
              <a:rPr lang="es-PE" smtClean="0"/>
              <a:pPr/>
              <a:t>25/08/2017</a:t>
            </a:fld>
            <a:endParaRPr lang="es-PE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  <p:grpSp>
        <p:nvGrpSpPr>
          <p:cNvPr id="10" name="グループ化 11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8" name="図形 17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528638" y="2501900"/>
            <a:ext cx="8229600" cy="1143000"/>
          </a:xfrm>
        </p:spPr>
        <p:txBody>
          <a:bodyPr/>
          <a:lstStyle/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49F9-7B18-44EA-B1C2-2C9C95D30537}" type="datetimeFigureOut">
              <a:rPr lang="es-PE" smtClean="0"/>
              <a:pPr/>
              <a:t>25/08/2017</a:t>
            </a:fld>
            <a:endParaRPr lang="es-PE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49F9-7B18-44EA-B1C2-2C9C95D30537}" type="datetimeFigureOut">
              <a:rPr lang="es-PE" smtClean="0"/>
              <a:pPr/>
              <a:t>25/08/2017</a:t>
            </a:fld>
            <a:endParaRPr lang="es-PE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47647" y="785794"/>
            <a:ext cx="27670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357554" y="785794"/>
            <a:ext cx="4572032" cy="5643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2" y="2000240"/>
            <a:ext cx="2767032" cy="4429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668A49F9-7B18-44EA-B1C2-2C9C95D30537}" type="datetimeFigureOut">
              <a:rPr lang="es-PE" smtClean="0"/>
              <a:pPr/>
              <a:t>25/08/2017</a:t>
            </a:fld>
            <a:endParaRPr lang="es-PE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形 8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668A49F9-7B18-44EA-B1C2-2C9C95D30537}" type="datetimeFigureOut">
              <a:rPr lang="es-PE" smtClean="0"/>
              <a:pPr/>
              <a:t>25/08/2017</a:t>
            </a:fld>
            <a:endParaRPr lang="es-PE"/>
          </a:p>
        </p:txBody>
      </p:sp>
      <p:sp>
        <p:nvSpPr>
          <p:cNvPr id="10" name="図形 9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1" name="図形 10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4786346" cy="5413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 dirty="0"/>
          </a:p>
        </p:txBody>
      </p:sp>
      <p:sp useBgFill="1">
        <p:nvSpPr>
          <p:cNvPr id="3" name="図形 2"/>
          <p:cNvSpPr>
            <a:spLocks noGrp="1"/>
          </p:cNvSpPr>
          <p:nvPr>
            <p:ph type="pic" idx="1"/>
          </p:nvPr>
        </p:nvSpPr>
        <p:spPr>
          <a:xfrm>
            <a:off x="2433623" y="1142984"/>
            <a:ext cx="4357718" cy="3438395"/>
          </a:xfrm>
          <a:noFill/>
          <a:ln w="254000" cap="flat" cmpd="sng">
            <a:gradFill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prstDash val="solid"/>
            <a:beve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s-ES" altLang="ja-JP" smtClean="0"/>
              <a:t>Haga clic en el icono para agregar una imagen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928794" y="4929199"/>
            <a:ext cx="5642016" cy="1041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図形 165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66696" y="1857370"/>
            <a:ext cx="8248708" cy="450058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lang="ja-JP" dirty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</a:p>
          <a:p>
            <a:pPr lvl="5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レベル</a:t>
            </a:r>
          </a:p>
          <a:p>
            <a:pPr lvl="6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レベル</a:t>
            </a:r>
          </a:p>
          <a:p>
            <a:pPr lvl="7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レベル</a:t>
            </a:r>
          </a:p>
          <a:p>
            <a:pPr lvl="8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471958" y="6492899"/>
            <a:ext cx="1528802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668A49F9-7B18-44EA-B1C2-2C9C95D30537}" type="datetimeFigureOut">
              <a:rPr lang="es-PE" smtClean="0"/>
              <a:pPr/>
              <a:t>25/08/2017</a:t>
            </a:fld>
            <a:endParaRPr lang="es-PE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es-PE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8501090" y="6492900"/>
            <a:ext cx="642942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86" name="正方形/長方形 185"/>
          <p:cNvSpPr>
            <a:spLocks noChangeArrowheads="1"/>
          </p:cNvSpPr>
          <p:nvPr/>
        </p:nvSpPr>
        <p:spPr bwMode="auto">
          <a:xfrm>
            <a:off x="8469297" y="5716564"/>
            <a:ext cx="0" cy="369332"/>
          </a:xfrm>
          <a:prstGeom prst="rect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ja-JP" altLang="ja-JP" sz="2400">
              <a:solidFill>
                <a:schemeClr val="tx1">
                  <a:alpha val="100000"/>
                </a:schemeClr>
              </a:solidFill>
              <a:latin typeface="Arial"/>
              <a:ea typeface="ＭＳ Ｐゴシック"/>
            </a:endParaRPr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grpSp>
        <p:nvGrpSpPr>
          <p:cNvPr id="2" name="グループ化 11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3" name="図形 12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0" name="図形 89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  <a:noFill/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solidFill>
            <a:schemeClr val="tx2"/>
          </a:solidFill>
          <a:effectLst>
            <a:glow rad="101600">
              <a:schemeClr val="bg1">
                <a:alpha val="60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55000"/>
        <a:buFont typeface="Wingdings"/>
        <a:buChar char="p"/>
        <a:defRPr kumimoji="1" sz="32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"/>
        <a:buChar char="n"/>
        <a:defRPr kumimoji="1" sz="28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48000"/>
        <a:buFont typeface="Wingdings"/>
        <a:buChar char="n"/>
        <a:defRPr kumimoji="1" sz="24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4"/>
        </a:buClr>
        <a:buSzPct val="45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/>
        </a:buClr>
        <a:buSzPct val="40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l-VY6eNivk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gI6yutfBng" TargetMode="External"/><Relationship Id="rId2" Type="http://schemas.openxmlformats.org/officeDocument/2006/relationships/hyperlink" Target="https://www.youtube.com/watch?v=Rv7sCnW1jI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https://www.fondosni.com/images/2011-12-03/tabla%20electronica%20nubosa-9290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5825" cy="685800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548680"/>
            <a:ext cx="8640960" cy="1470025"/>
          </a:xfrm>
        </p:spPr>
        <p:txBody>
          <a:bodyPr>
            <a:normAutofit fontScale="90000"/>
          </a:bodyPr>
          <a:lstStyle/>
          <a:p>
            <a:r>
              <a:rPr lang="es-PE" sz="5400" dirty="0" smtClean="0">
                <a:solidFill>
                  <a:schemeClr val="tx1"/>
                </a:solidFill>
              </a:rPr>
              <a:t>Arquitectura de Computadores</a:t>
            </a:r>
            <a:endParaRPr lang="es-PE" sz="5400" dirty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PE" sz="3600" dirty="0" smtClean="0">
                <a:solidFill>
                  <a:schemeClr val="tx1"/>
                </a:solidFill>
              </a:rPr>
              <a:t>Syllabus </a:t>
            </a:r>
            <a:r>
              <a:rPr lang="es-PE" sz="3600" dirty="0" smtClean="0">
                <a:solidFill>
                  <a:schemeClr val="tx1"/>
                </a:solidFill>
              </a:rPr>
              <a:t>2017-II</a:t>
            </a:r>
            <a:endParaRPr lang="es-PE" sz="3600" dirty="0" smtClean="0">
              <a:solidFill>
                <a:schemeClr val="tx1"/>
              </a:solidFill>
            </a:endParaRPr>
          </a:p>
          <a:p>
            <a:r>
              <a:rPr lang="es-PE" sz="2400" dirty="0" smtClean="0">
                <a:solidFill>
                  <a:schemeClr val="tx1"/>
                </a:solidFill>
              </a:rPr>
              <a:t>Julio R. Lopez Huaman</a:t>
            </a:r>
          </a:p>
          <a:p>
            <a:r>
              <a:rPr lang="es-PE" sz="2400" dirty="0" smtClean="0">
                <a:solidFill>
                  <a:schemeClr val="tx1"/>
                </a:solidFill>
              </a:rPr>
              <a:t>(Ing. Electrónico)</a:t>
            </a:r>
            <a:endParaRPr lang="es-PE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¿Qué es la Arquitectura de Computadores?</a:t>
            </a:r>
            <a:endParaRPr lang="es-PE" dirty="0"/>
          </a:p>
        </p:txBody>
      </p:sp>
      <p:sp>
        <p:nvSpPr>
          <p:cNvPr id="7" name="6 CuadroTexto"/>
          <p:cNvSpPr txBox="1"/>
          <p:nvPr/>
        </p:nvSpPr>
        <p:spPr>
          <a:xfrm>
            <a:off x="395536" y="1268760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La </a:t>
            </a:r>
            <a:r>
              <a:rPr lang="es-ES" b="1" dirty="0" smtClean="0"/>
              <a:t>arquitectura de computadoras</a:t>
            </a:r>
            <a:r>
              <a:rPr lang="es-ES" dirty="0" smtClean="0"/>
              <a:t> es el diseño conceptual y la estructura operacional fundamental de un sistema de computadora. Es decir, es un modelo y una descripción funcional de los requerimientos y las implementaciones de diseño para varias partes de una computadora, con especial interés en la forma en que la unidad central de proceso (CPU) trabaja internamente y accede a las direcciones de memoria.</a:t>
            </a:r>
            <a:endParaRPr lang="es-PE" dirty="0"/>
          </a:p>
        </p:txBody>
      </p:sp>
      <p:pic>
        <p:nvPicPr>
          <p:cNvPr id="8194" name="Picture 2" descr="http://dac.escet.urjc.es/docencia/ETC-ITIG_LADE/vonneuman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212976"/>
            <a:ext cx="6363231" cy="3312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Contenido del Curso </a:t>
            </a:r>
            <a:br>
              <a:rPr lang="es-PE" dirty="0" smtClean="0"/>
            </a:br>
            <a:endParaRPr lang="es-PE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638517"/>
              </p:ext>
            </p:extLst>
          </p:nvPr>
        </p:nvGraphicFramePr>
        <p:xfrm>
          <a:off x="1907704" y="1412775"/>
          <a:ext cx="4889085" cy="4873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652"/>
                <a:gridCol w="1146339"/>
                <a:gridCol w="3096094"/>
              </a:tblGrid>
              <a:tr h="1941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Unidad de Aprendizaje Nº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1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b"/>
                </a:tc>
              </a:tr>
              <a:tr h="2038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Nombre de la Unidad: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LOS SISTEMAS DEL COMPUTADOR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b"/>
                </a:tc>
              </a:tr>
              <a:tr h="203881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Sesión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Contenido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038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300" u="none" strike="noStrike">
                          <a:effectLst/>
                        </a:rPr>
                        <a:t>1</a:t>
                      </a:r>
                      <a:endParaRPr lang="es-P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SISTEMA BINARIO Y HEXADECIMAL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0388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LOGICA BOLEANA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94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300" u="none" strike="noStrike">
                          <a:effectLst/>
                        </a:rPr>
                        <a:t>2</a:t>
                      </a:r>
                      <a:endParaRPr lang="es-P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LABORATORIO: FUENTE DE PODER DEL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0388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COMPUTADOR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5242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300" u="none" strike="noStrike">
                          <a:effectLst/>
                        </a:rPr>
                        <a:t>3</a:t>
                      </a:r>
                      <a:endParaRPr lang="es-P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FUNDAMENTOS DE LA ARQUITECTURA DEL COMPUTADOR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5242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300" u="none" strike="noStrike">
                          <a:effectLst/>
                        </a:rPr>
                        <a:t>4</a:t>
                      </a:r>
                      <a:endParaRPr lang="es-P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LABORATORIO: MAINBOARD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5242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300" u="none" strike="noStrike">
                          <a:effectLst/>
                        </a:rPr>
                        <a:t>5</a:t>
                      </a:r>
                      <a:endParaRPr lang="es-P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EVOLUCION DEL COMPUTADOR Y SU DESEMPEÑO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94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300" u="none" strike="noStrike">
                          <a:effectLst/>
                        </a:rPr>
                        <a:t>6</a:t>
                      </a:r>
                      <a:endParaRPr lang="es-P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LABORATORIO: RAM, PROCESADOR, DISCO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0388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DURO, LECTORA OPTICA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94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300" u="none" strike="noStrike">
                          <a:effectLst/>
                        </a:rPr>
                        <a:t>7</a:t>
                      </a:r>
                      <a:endParaRPr lang="es-P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FUNCIONES DEL COMPUTADOR Y SUS 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0388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LINEAS DE INTERCONEXION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94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300" u="none" strike="noStrike">
                          <a:effectLst/>
                        </a:rPr>
                        <a:t>8</a:t>
                      </a:r>
                      <a:endParaRPr lang="es-P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LABORATORIO: EVAL. DE DESEMPEÑO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0388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HOJA DE ESPECIFICACIONES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5242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300" u="none" strike="noStrike">
                          <a:effectLst/>
                        </a:rPr>
                        <a:t>9</a:t>
                      </a:r>
                      <a:endParaRPr lang="es-P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MEMORIA CACHE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5242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300" u="none" strike="noStrike">
                          <a:effectLst/>
                        </a:rPr>
                        <a:t>10</a:t>
                      </a:r>
                      <a:endParaRPr lang="es-P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LABORATORIO: DESCRIPCION Y CONFIG. DE LA BIOS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5242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300" u="none" strike="noStrike">
                          <a:effectLst/>
                        </a:rPr>
                        <a:t>11</a:t>
                      </a:r>
                      <a:endParaRPr lang="es-P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MEMORIA INTERNA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5242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300" u="none" strike="noStrike">
                          <a:effectLst/>
                        </a:rPr>
                        <a:t>12</a:t>
                      </a:r>
                      <a:endParaRPr lang="es-P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LABORATORIO: RUTINAS DE MTTO DE LOS EQUIPOS DE COMPUTO.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5242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300" u="none" strike="noStrike">
                          <a:effectLst/>
                        </a:rPr>
                        <a:t>13</a:t>
                      </a:r>
                      <a:endParaRPr lang="es-P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MEMORIA EXTERNA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5242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300" u="none" strike="noStrike">
                          <a:effectLst/>
                        </a:rPr>
                        <a:t>14</a:t>
                      </a:r>
                      <a:endParaRPr lang="es-P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LABORATORIO: EVALUACION PRACTICA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3" marR="8823" marT="8823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5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Contenido del Curso </a:t>
            </a:r>
            <a:br>
              <a:rPr lang="es-PE" dirty="0" smtClean="0"/>
            </a:b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799779"/>
              </p:ext>
            </p:extLst>
          </p:nvPr>
        </p:nvGraphicFramePr>
        <p:xfrm>
          <a:off x="1763688" y="1268756"/>
          <a:ext cx="5616624" cy="5400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684"/>
                <a:gridCol w="1210211"/>
                <a:gridCol w="3723729"/>
              </a:tblGrid>
              <a:tr h="20744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 dirty="0">
                          <a:effectLst/>
                        </a:rPr>
                        <a:t>Unidad de Aprendizaje Nº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2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b"/>
                </a:tc>
              </a:tr>
              <a:tr h="40500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Nombre de la Unidad: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UNIDAD DE PROCESAMIENTO Y EL PROCESAMIENTO PARALELO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b"/>
                </a:tc>
              </a:tr>
              <a:tr h="20744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Sesión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Contenido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3233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15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ENTRADAS Y SALIDAS DEL COMPUTADOR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3233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16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LABORATORIO: DISCOS DUROS IDE Y SATA.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3233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17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SISTEMAS OPERATIVOS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3233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18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LABORATORIO: IMAGEN DEL S.O.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3233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19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ARITMETICA DEL COMPUTADOR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3233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20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LABORATORIO: RECUPERACION DE UN S.O.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97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21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ARITMETICA DEL COMPUTADOR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0744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Punto flotante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97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22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LABORATORIO: HERRAMIENTAS DE 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0744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RECUPERACION DE INFORMACION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97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23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INSTRUCCIONES CARACTERISTICAS DEL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0744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COMPUTADOR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97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24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LABORATORIO: GENERACION DE 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0744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IMÁGENES ISO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3233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25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FUNCIONES DEL COMPUTADOR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97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26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LABORATORIO: GENERACION DE USB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0744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BOOTEABLE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3233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27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PROCESAMIENTO PARALELO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3233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28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LABORATORIO: COMANDOS DE LINEA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3233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29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PROCESAMIENTO PARALELO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3233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30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LABORATORIO: EVALUACION PRACTICA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1" marR="8121" marT="812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8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es-PE" dirty="0" smtClean="0"/>
              <a:t>Calificación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48708" cy="4429151"/>
          </a:xfrm>
        </p:spPr>
        <p:txBody>
          <a:bodyPr>
            <a:normAutofit/>
          </a:bodyPr>
          <a:lstStyle/>
          <a:p>
            <a:r>
              <a:rPr lang="es-PE" dirty="0" smtClean="0"/>
              <a:t>Evaluación permanente	25%		5 puntos</a:t>
            </a:r>
          </a:p>
          <a:p>
            <a:r>
              <a:rPr lang="es-PE" dirty="0" smtClean="0"/>
              <a:t>Examen parcial 		25%		5 puntos</a:t>
            </a:r>
          </a:p>
          <a:p>
            <a:r>
              <a:rPr lang="es-PE" dirty="0"/>
              <a:t>Evaluación permanente	25</a:t>
            </a:r>
            <a:r>
              <a:rPr lang="es-PE" dirty="0" smtClean="0"/>
              <a:t>%		</a:t>
            </a:r>
            <a:r>
              <a:rPr lang="es-PE" dirty="0"/>
              <a:t>5 </a:t>
            </a:r>
            <a:r>
              <a:rPr lang="es-PE" dirty="0" smtClean="0"/>
              <a:t>puntos</a:t>
            </a:r>
          </a:p>
          <a:p>
            <a:r>
              <a:rPr lang="es-PE" dirty="0" smtClean="0"/>
              <a:t>Examen Final 		25%		5 </a:t>
            </a:r>
            <a:r>
              <a:rPr lang="es-PE" dirty="0"/>
              <a:t>puntos</a:t>
            </a:r>
          </a:p>
          <a:p>
            <a:pPr marL="400050" lvl="1" indent="0">
              <a:buNone/>
            </a:pPr>
            <a:r>
              <a:rPr lang="es-PE" sz="2400" i="1" dirty="0" smtClean="0"/>
              <a:t>Evaluación permanente</a:t>
            </a:r>
          </a:p>
          <a:p>
            <a:pPr marL="400050" lvl="1" indent="0">
              <a:buNone/>
            </a:pPr>
            <a:r>
              <a:rPr lang="es-PE" sz="2400" i="1" dirty="0"/>
              <a:t>	</a:t>
            </a:r>
            <a:r>
              <a:rPr lang="es-PE" sz="2400" i="1" dirty="0" smtClean="0"/>
              <a:t>Promedio Trabajos		40%		2 puntos</a:t>
            </a:r>
          </a:p>
          <a:p>
            <a:pPr marL="400050" lvl="1" indent="0">
              <a:buNone/>
            </a:pPr>
            <a:r>
              <a:rPr lang="es-PE" sz="2400" i="1" dirty="0"/>
              <a:t>	</a:t>
            </a:r>
            <a:r>
              <a:rPr lang="es-PE" sz="2400" i="1" dirty="0" smtClean="0"/>
              <a:t>Evaluación Practica		40%		2 </a:t>
            </a:r>
            <a:r>
              <a:rPr lang="es-PE" sz="2400" i="1" dirty="0"/>
              <a:t>puntos</a:t>
            </a:r>
            <a:endParaRPr lang="es-PE" sz="2400" i="1" dirty="0" smtClean="0"/>
          </a:p>
          <a:p>
            <a:pPr marL="400050" lvl="1" indent="0">
              <a:buNone/>
            </a:pPr>
            <a:r>
              <a:rPr lang="es-PE" sz="2400" i="1" dirty="0"/>
              <a:t>	</a:t>
            </a:r>
            <a:r>
              <a:rPr lang="es-PE" sz="2400" i="1" dirty="0" smtClean="0"/>
              <a:t>Participación en Clase	20%		1 punto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834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uelve Los Simuladores en 2014 (la pelicula) !!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6672"/>
            <a:ext cx="7241947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051720" y="6021288"/>
            <a:ext cx="510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hlinkClick r:id="rId3"/>
              </a:rPr>
              <a:t>https://</a:t>
            </a:r>
            <a:r>
              <a:rPr lang="es-PE" dirty="0" smtClean="0">
                <a:hlinkClick r:id="rId3"/>
              </a:rPr>
              <a:t>www.youtube.com/watch?v=Yl-VY6eNivk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630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5536" y="5517232"/>
            <a:ext cx="8229600" cy="1143000"/>
          </a:xfrm>
        </p:spPr>
        <p:txBody>
          <a:bodyPr>
            <a:noAutofit/>
          </a:bodyPr>
          <a:lstStyle/>
          <a:p>
            <a:r>
              <a:rPr lang="es-PE" sz="2400" dirty="0">
                <a:hlinkClick r:id="rId2"/>
              </a:rPr>
              <a:t/>
            </a:r>
            <a:br>
              <a:rPr lang="es-PE" sz="2400" dirty="0">
                <a:hlinkClick r:id="rId2"/>
              </a:rPr>
            </a:br>
            <a:r>
              <a:rPr lang="es-PE" sz="2000" dirty="0" smtClean="0"/>
              <a:t>Tráiler </a:t>
            </a:r>
            <a:r>
              <a:rPr lang="es-PE" sz="2000" dirty="0" smtClean="0">
                <a:hlinkClick r:id="rId2"/>
              </a:rPr>
              <a:t>https</a:t>
            </a:r>
            <a:r>
              <a:rPr lang="es-PE" sz="2000" dirty="0">
                <a:hlinkClick r:id="rId2"/>
              </a:rPr>
              <a:t>://</a:t>
            </a:r>
            <a:r>
              <a:rPr lang="es-PE" sz="2000" dirty="0" smtClean="0">
                <a:hlinkClick r:id="rId2"/>
              </a:rPr>
              <a:t>www.youtube.com/watch?v=Rv7sCnW1jIA</a:t>
            </a:r>
            <a:r>
              <a:rPr lang="es-PE" sz="2000" dirty="0"/>
              <a:t/>
            </a:r>
            <a:br>
              <a:rPr lang="es-PE" sz="2000" dirty="0"/>
            </a:br>
            <a:r>
              <a:rPr lang="es-PE" sz="2000" dirty="0" smtClean="0"/>
              <a:t>Película </a:t>
            </a:r>
            <a:r>
              <a:rPr lang="es-PE" sz="2000" dirty="0" smtClean="0">
                <a:hlinkClick r:id="rId3"/>
              </a:rPr>
              <a:t>https</a:t>
            </a:r>
            <a:r>
              <a:rPr lang="es-PE" sz="2000" dirty="0">
                <a:hlinkClick r:id="rId3"/>
              </a:rPr>
              <a:t>://</a:t>
            </a:r>
            <a:r>
              <a:rPr lang="es-PE" sz="2000" dirty="0" smtClean="0">
                <a:hlinkClick r:id="rId3"/>
              </a:rPr>
              <a:t>www.youtube.com/watch?v=ygI6yutfBng</a:t>
            </a:r>
            <a:r>
              <a:rPr lang="es-PE" sz="2000" dirty="0" smtClean="0"/>
              <a:t> </a:t>
            </a:r>
            <a:r>
              <a:rPr lang="es-PE" sz="2400" dirty="0"/>
              <a:t/>
            </a:r>
            <a:br>
              <a:rPr lang="es-PE" sz="2400" dirty="0"/>
            </a:br>
            <a:endParaRPr lang="es-PE" sz="2400" dirty="0"/>
          </a:p>
        </p:txBody>
      </p:sp>
      <p:pic>
        <p:nvPicPr>
          <p:cNvPr id="1026" name="Picture 2" descr="Resultado de imagen para PELICULA EL MEDICO H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68" y="332656"/>
            <a:ext cx="6624735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9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Brooklet">
      <a:majorFont>
        <a:latin typeface="Constantia"/>
        <a:ea typeface=""/>
        <a:cs typeface=""/>
        <a:font script="Jpan" typeface="HG明朝E"/>
        <a:font script="Hang" typeface="궁서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华文楷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rooklet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6175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952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7200000"/>
            <a:lightRig rig="glow" dir="t">
              <a:rot lat="0" lon="0" rev="2100000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0"/>
            <a:lightRig rig="glow" dir="t">
              <a:rot lat="0" lon="0" rev="21000000"/>
            </a:lightRig>
          </a:scene3d>
          <a:sp3d>
            <a:bevelT w="342900" h="38100" prst="softRound"/>
            <a:bevelB w="342900" h="38100" prst="softRound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5000"/>
              </a:schemeClr>
            </a:gs>
            <a:gs pos="65000">
              <a:schemeClr val="phClr">
                <a:shade val="75000"/>
              </a:schemeClr>
            </a:gs>
            <a:gs pos="100000">
              <a:schemeClr val="phClr">
                <a:shade val="75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285</TotalTime>
  <Words>331</Words>
  <Application>Microsoft Office PowerPoint</Application>
  <PresentationFormat>Presentación en pantalla (4:3)</PresentationFormat>
  <Paragraphs>101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ＭＳ 明朝</vt:lpstr>
      <vt:lpstr>ＭＳ Ｐゴシック</vt:lpstr>
      <vt:lpstr>Arial</vt:lpstr>
      <vt:lpstr>Calibri</vt:lpstr>
      <vt:lpstr>Cambria</vt:lpstr>
      <vt:lpstr>Constantia</vt:lpstr>
      <vt:lpstr>HG明朝E</vt:lpstr>
      <vt:lpstr>Wingdings</vt:lpstr>
      <vt:lpstr>Tema1</vt:lpstr>
      <vt:lpstr>Arquitectura de Computadores</vt:lpstr>
      <vt:lpstr>¿Qué es la Arquitectura de Computadores?</vt:lpstr>
      <vt:lpstr>Contenido del Curso  </vt:lpstr>
      <vt:lpstr>Contenido del Curso  </vt:lpstr>
      <vt:lpstr>Calificación</vt:lpstr>
      <vt:lpstr>Presentación de PowerPoint</vt:lpstr>
      <vt:lpstr> Tráiler https://www.youtube.com/watch?v=Rv7sCnW1jIA Película https://www.youtube.com/watch?v=ygI6yutfBng  </vt:lpstr>
    </vt:vector>
  </TitlesOfParts>
  <Company>Telefonica del Perú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Electrónica Básica</dc:title>
  <dc:creator>jlopezh</dc:creator>
  <cp:lastModifiedBy>Julio Rainer Lopez Huaman</cp:lastModifiedBy>
  <cp:revision>30</cp:revision>
  <dcterms:created xsi:type="dcterms:W3CDTF">2012-03-23T00:58:58Z</dcterms:created>
  <dcterms:modified xsi:type="dcterms:W3CDTF">2017-08-26T03:35:21Z</dcterms:modified>
</cp:coreProperties>
</file>