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4"/>
  </p:notesMasterIdLst>
  <p:sldIdLst>
    <p:sldId id="256" r:id="rId2"/>
    <p:sldId id="326" r:id="rId3"/>
    <p:sldId id="257" r:id="rId4"/>
    <p:sldId id="258" r:id="rId5"/>
    <p:sldId id="305" r:id="rId6"/>
    <p:sldId id="306" r:id="rId7"/>
    <p:sldId id="327" r:id="rId8"/>
    <p:sldId id="307" r:id="rId9"/>
    <p:sldId id="302" r:id="rId10"/>
    <p:sldId id="308" r:id="rId11"/>
    <p:sldId id="303" r:id="rId12"/>
    <p:sldId id="310" r:id="rId13"/>
    <p:sldId id="304" r:id="rId14"/>
    <p:sldId id="311" r:id="rId15"/>
    <p:sldId id="312" r:id="rId16"/>
    <p:sldId id="313" r:id="rId17"/>
    <p:sldId id="330" r:id="rId18"/>
    <p:sldId id="331" r:id="rId19"/>
    <p:sldId id="332" r:id="rId20"/>
    <p:sldId id="315" r:id="rId21"/>
    <p:sldId id="328" r:id="rId22"/>
    <p:sldId id="316" r:id="rId23"/>
    <p:sldId id="333" r:id="rId24"/>
    <p:sldId id="317" r:id="rId25"/>
    <p:sldId id="318" r:id="rId26"/>
    <p:sldId id="320" r:id="rId27"/>
    <p:sldId id="319" r:id="rId28"/>
    <p:sldId id="321" r:id="rId29"/>
    <p:sldId id="322" r:id="rId30"/>
    <p:sldId id="323" r:id="rId31"/>
    <p:sldId id="324" r:id="rId32"/>
    <p:sldId id="325" r:id="rId33"/>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5" autoAdjust="0"/>
  </p:normalViewPr>
  <p:slideViewPr>
    <p:cSldViewPr>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0B05676-BAB1-4B87-9EB9-3C2FF185C6F5}" type="datetimeFigureOut">
              <a:rPr lang="es-PE"/>
              <a:pPr>
                <a:defRPr/>
              </a:pPr>
              <a:t>16/09/2016</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E249C67-A641-4072-BA2C-E16A8A79AFFA}" type="slidenum">
              <a:rPr lang="es-PE"/>
              <a:pPr>
                <a:defRPr/>
              </a:pPr>
              <a:t>‹Nº›</a:t>
            </a:fld>
            <a:endParaRPr lang="es-PE"/>
          </a:p>
        </p:txBody>
      </p:sp>
    </p:spTree>
    <p:extLst>
      <p:ext uri="{BB962C8B-B14F-4D97-AF65-F5344CB8AC3E}">
        <p14:creationId xmlns:p14="http://schemas.microsoft.com/office/powerpoint/2010/main" val="26121024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algn="just">
              <a:spcBef>
                <a:spcPct val="0"/>
              </a:spcBef>
              <a:buFontTx/>
              <a:buChar char="•"/>
            </a:pPr>
            <a:r>
              <a:rPr lang="es-ES" smtClean="0"/>
              <a:t>La evolución de los ordenadores se ha caracterizado por aumento de la velocidad del procesador, la disminución de tamaño de los componentes, el aumento de tamaño de la memoria, y aumentar la capacidad de E / S y la velocidad.</a:t>
            </a:r>
          </a:p>
          <a:p>
            <a:pPr algn="just">
              <a:spcBef>
                <a:spcPct val="0"/>
              </a:spcBef>
              <a:buFontTx/>
              <a:buChar char="•"/>
            </a:pPr>
            <a:r>
              <a:rPr lang="es-ES" smtClean="0"/>
              <a:t>Un factor responsable de la gran incremento en la velocidad del procesador es la reducción del tamaño de los componentes del microprocesador, lo que reduce la distancia entre los componentes y por lo tanto aumenta la velocidad. Sin embargo, las verdaderas ganancias de velocidad en los últimos años han venido de la organización del procesador, incluyendo el uso intensivo de técnicas de segmentación y ejecución en paralelo y el uso de las técnicas de ejecución especulativa (ejecución provisional de las instrucciones futuras que podrían ser necesarios). Todas estas técnicas están diseñadas para mantener el procesador ocupado tanto del tiempo como sea posible.</a:t>
            </a:r>
          </a:p>
          <a:p>
            <a:pPr algn="just">
              <a:spcBef>
                <a:spcPct val="0"/>
              </a:spcBef>
              <a:buFontTx/>
              <a:buChar char="•"/>
            </a:pPr>
            <a:r>
              <a:rPr lang="es-ES" smtClean="0"/>
              <a:t>Un tema crítico en el diseño del sistema informático es equilibrar el rendimiento de los diversos elementos de modo que las ganancias en el rendimiento en un área que no se ven perjudicadas por un retraso en otras áreas. En particular, la velocidad del procesador ha aumentado más rápidamente que la memoria de acceso archivo. Una variedad de técnicas se utiliza para compensar esta falta de coincidencia, incluyendo las memorias caché más amplios, las rutas de datos de la memoria al procesador, y chips de memoria más inteligentes</a:t>
            </a:r>
            <a:endParaRPr lang="es-PE" smtClean="0"/>
          </a:p>
        </p:txBody>
      </p:sp>
      <p:sp>
        <p:nvSpPr>
          <p:cNvPr id="3686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F5FACC-7D20-456C-A99A-0C02A4FBEA1D}" type="slidenum">
              <a:rPr lang="es-PE"/>
              <a:pPr fontAlgn="base">
                <a:spcBef>
                  <a:spcPct val="0"/>
                </a:spcBef>
                <a:spcAft>
                  <a:spcPct val="0"/>
                </a:spcAft>
              </a:pPr>
              <a:t>1</a:t>
            </a:fld>
            <a:endParaRPr lang="es-PE"/>
          </a:p>
        </p:txBody>
      </p:sp>
    </p:spTree>
    <p:extLst>
      <p:ext uri="{BB962C8B-B14F-4D97-AF65-F5344CB8AC3E}">
        <p14:creationId xmlns:p14="http://schemas.microsoft.com/office/powerpoint/2010/main" val="36813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fontScale="70000" lnSpcReduction="20000"/>
          </a:bodyPr>
          <a:lstStyle/>
          <a:p>
            <a:pPr fontAlgn="auto">
              <a:spcBef>
                <a:spcPts val="0"/>
              </a:spcBef>
              <a:spcAft>
                <a:spcPts val="0"/>
              </a:spcAft>
              <a:defRPr/>
            </a:pPr>
            <a:r>
              <a:rPr lang="es-ES" dirty="0" smtClean="0"/>
              <a:t>Un transistor único, autónomo se denomina un componente discreto. A lo largo de the1950s y principios de 1960, el equipo electrónico se compone en gran parte de los transistores de componentes discretos, resistencias, condensadores, etc. Componentes discretos se fabrican por separado, envasada en sus propios recipientes, y se sueldan o conectados entre sí en placas de circuito similares, que se instalaron luego en computadoras, osciloscopios y otros dispositivos electrónicos .Cuando un dispositivo electrónico llamado un transistor, un tubo pequeño de metal que contiene un trozo de silicio del tamaño de la cabeza de un alfiler tenía que ser soldado a una placa de circuito. El proceso de fabricación, desde el transistor a la placa de circuito, era caro y engorroso.</a:t>
            </a:r>
            <a:br>
              <a:rPr lang="es-ES" dirty="0" smtClean="0"/>
            </a:br>
            <a:r>
              <a:rPr lang="es-ES" dirty="0" smtClean="0"/>
              <a:t>Estos hechos de la vida comenzaron a crear problemas en la industria informática. Los primeros ordenadores de segunda generación contenía alrededor de 10.000 transistores. Esta cifra creció hasta los cientos de miles de personas, por lo que la fabricación de nuevas máquinas de potencia, era cada vez más difícil.</a:t>
            </a:r>
            <a:br>
              <a:rPr lang="es-ES" dirty="0" smtClean="0"/>
            </a:br>
            <a:r>
              <a:rPr lang="es-ES" dirty="0" smtClean="0"/>
              <a:t>En 1958 fue el logro que revolucionó la electrónica y empezó la era de la microelectrónica: la invención del circuito integrado. Es el circuito integrado que define la tercera generación de ordenadores. En esta sección se proporciona una breve introducción a la tecnología de circuitos. Cuando integrado miramos quizás los dos más importantes miembros de la tercera generación, los cuales fueron introducidos a principios de la época: el </a:t>
            </a:r>
            <a:r>
              <a:rPr lang="es-ES" dirty="0" err="1" smtClean="0"/>
              <a:t>System</a:t>
            </a:r>
            <a:r>
              <a:rPr lang="es-ES" dirty="0" smtClean="0"/>
              <a:t>/360 de IBM y DEC PDP-8.</a:t>
            </a:r>
          </a:p>
          <a:p>
            <a:pPr fontAlgn="auto">
              <a:spcBef>
                <a:spcPts val="0"/>
              </a:spcBef>
              <a:spcAft>
                <a:spcPts val="0"/>
              </a:spcAft>
              <a:defRPr/>
            </a:pPr>
            <a:endParaRPr lang="es-ES" dirty="0" smtClean="0"/>
          </a:p>
          <a:p>
            <a:pPr fontAlgn="auto">
              <a:spcBef>
                <a:spcPts val="0"/>
              </a:spcBef>
              <a:spcAft>
                <a:spcPts val="0"/>
              </a:spcAft>
              <a:defRPr/>
            </a:pPr>
            <a:r>
              <a:rPr lang="es-ES" dirty="0" smtClean="0"/>
              <a:t>MICROELECTRONICS significa, literalmente, "pequeños aparatos electrónicos." Desde los inicios de la electrónica digital y la industria informática, ha habido una tendencia persistente y constante hacia la reducción del tamaño de los circuitos electrónicos digitales. Antes de examinar las consecuencias y los beneficios de esta tendencia, tenemos que decir algo acerca de la naturaleza de la electrónica digital. Los elementos básicos de un ordenador digital, como se sabe, debe realizar funciones de almacenamiento, movimiento, proceso y control. Sólo dos tipos fundamentales de componentes son necesarios: Puertas y células de memoria. Una puerta es un dispositivo que implementa una función booleana simple o lógica, como si A y B son verdaderas entonces C es cierto (y puerta). Estos dispositivos se denominan puertas debido a que controlan el flujo de datos en la misma forma que las puertas de Canal do. La celda de memoria es un dispositivo que puede almacenar un bit de datos, es decir, el dispositivo puede estar en uno de dos estados estables en cualquier momento. Por números grandes interconexión de estos dispositivos fundamentales, podemos construir una computadora. Podemos relacionar esto con nuestros cuatro funciones básicas de la siguiente manera:</a:t>
            </a:r>
          </a:p>
          <a:p>
            <a:pPr marL="228600" indent="-228600" fontAlgn="auto">
              <a:spcBef>
                <a:spcPts val="0"/>
              </a:spcBef>
              <a:spcAft>
                <a:spcPts val="0"/>
              </a:spcAft>
              <a:buFont typeface="+mj-lt"/>
              <a:buAutoNum type="arabicPeriod"/>
              <a:defRPr/>
            </a:pPr>
            <a:r>
              <a:rPr lang="es-PE" dirty="0" smtClean="0"/>
              <a:t>Almacenamiento: Proporcionado por células de memoria.</a:t>
            </a:r>
          </a:p>
          <a:p>
            <a:pPr marL="228600" indent="-228600" fontAlgn="auto">
              <a:spcBef>
                <a:spcPts val="0"/>
              </a:spcBef>
              <a:spcAft>
                <a:spcPts val="0"/>
              </a:spcAft>
              <a:buFont typeface="+mj-lt"/>
              <a:buAutoNum type="arabicPeriod"/>
              <a:defRPr/>
            </a:pPr>
            <a:r>
              <a:rPr lang="es-PE" dirty="0" smtClean="0"/>
              <a:t>Procesamiento de datos: Por las puertas</a:t>
            </a:r>
          </a:p>
          <a:p>
            <a:pPr marL="228600" indent="-228600" fontAlgn="auto">
              <a:spcBef>
                <a:spcPts val="0"/>
              </a:spcBef>
              <a:spcAft>
                <a:spcPts val="0"/>
              </a:spcAft>
              <a:buFont typeface="+mj-lt"/>
              <a:buAutoNum type="arabicPeriod"/>
              <a:defRPr/>
            </a:pPr>
            <a:r>
              <a:rPr lang="es-PE" dirty="0" smtClean="0"/>
              <a:t>El movimiento de datos: Los caminos entre los componentes se utilizan para mover los datos desde la memoria a la memoria y de la memoria a través de puertas de la memoria.</a:t>
            </a:r>
          </a:p>
          <a:p>
            <a:pPr marL="228600" indent="-228600" fontAlgn="auto">
              <a:spcBef>
                <a:spcPts val="0"/>
              </a:spcBef>
              <a:spcAft>
                <a:spcPts val="0"/>
              </a:spcAft>
              <a:buFont typeface="+mj-lt"/>
              <a:buAutoNum type="arabicPeriod"/>
              <a:defRPr/>
            </a:pPr>
            <a:r>
              <a:rPr lang="es-PE" dirty="0" smtClean="0"/>
              <a:t>Control: Los caminos entre los componentes puede transportar señales de control. Por ejemplo, una puerta tendrá una o dos entradas de datos más una entrada de señal de control que activa la puerta. Cuando la señal de control está en ON, la puerta realiza su función en las entradas de datos y produce una salida de datos. De manera similar, la célula de memoria almacena el bit que está en su conductor de entrada cuando la señal de control de escritura está en ON y se coloque el bit que está en la célula en su salida conducir cuando la señal de control de lectura está en ON.</a:t>
            </a:r>
          </a:p>
          <a:p>
            <a:pPr fontAlgn="auto">
              <a:spcBef>
                <a:spcPts val="0"/>
              </a:spcBef>
              <a:spcAft>
                <a:spcPts val="0"/>
              </a:spcAft>
              <a:defRPr/>
            </a:pPr>
            <a:endParaRPr lang="es-PE" dirty="0"/>
          </a:p>
        </p:txBody>
      </p:sp>
      <p:sp>
        <p:nvSpPr>
          <p:cNvPr id="4608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7ACD52-3BF2-4073-A822-C578260FD0E5}" type="slidenum">
              <a:rPr lang="es-PE"/>
              <a:pPr fontAlgn="base">
                <a:spcBef>
                  <a:spcPct val="0"/>
                </a:spcBef>
                <a:spcAft>
                  <a:spcPct val="0"/>
                </a:spcAft>
              </a:pPr>
              <a:t>11</a:t>
            </a:fld>
            <a:endParaRPr lang="es-PE"/>
          </a:p>
        </p:txBody>
      </p:sp>
    </p:spTree>
    <p:extLst>
      <p:ext uri="{BB962C8B-B14F-4D97-AF65-F5344CB8AC3E}">
        <p14:creationId xmlns:p14="http://schemas.microsoft.com/office/powerpoint/2010/main" val="348750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fontScale="92500" lnSpcReduction="20000"/>
          </a:bodyPr>
          <a:lstStyle/>
          <a:p>
            <a:pPr fontAlgn="auto">
              <a:spcBef>
                <a:spcPts val="0"/>
              </a:spcBef>
              <a:spcAft>
                <a:spcPts val="0"/>
              </a:spcAft>
              <a:defRPr/>
            </a:pPr>
            <a:r>
              <a:rPr lang="es-ES" dirty="0" smtClean="0"/>
              <a:t>Así, un ordenador consta de puertas, las células de memoria, y las interconexiones entre estos elementos. Las puertas y las células de memoria son, a su vez, construida de simples componentes electrónicos digitales.</a:t>
            </a:r>
            <a:br>
              <a:rPr lang="es-ES" dirty="0" smtClean="0"/>
            </a:br>
            <a:r>
              <a:rPr lang="es-ES" dirty="0" smtClean="0"/>
              <a:t>El circuito integrado explota el hecho de que los componentes tales como transistores, resistencias, y los conductores pueden ser fabricados a partir de un semiconductor tal como silicio. No es más que una extensión de la técnica de estado sólido para fabricar un circuito completo en una pequeña pieza de silicio en vez de ensamblar componentes discretos fabricados con piezas separadas de silicio en el mismo circuito. Muchos transistores se pueden producir al mismo tiempo en una sola oblea de silicio. Igualmente importante, estos transistores se puede conectar con un proceso de metalización a los circuitos de formulario.</a:t>
            </a:r>
            <a:br>
              <a:rPr lang="es-ES" dirty="0" smtClean="0"/>
            </a:br>
            <a:r>
              <a:rPr lang="es-ES" dirty="0" smtClean="0"/>
              <a:t>Una oblea delgada de silicio se divide en una matriz de áreas pequeñas, cada uno de unos pocos milímetros cuadrados. El patrón de circuito idéntico se fabrica en cada área, y la oblea se divide en fichas. Cada chip se compone de muchas puertas y / o células de memoria más un número de entrada y salida de chips. Esta se envasa en una empaquetadura que lo protege y proporciona pines para la conexión a dispositivos más allá del chip. Un número de estos paquetes puede ser interconectada a una placa de circuito impreso para producir circuitos más grandes y más complejos.</a:t>
            </a:r>
            <a:br>
              <a:rPr lang="es-ES" dirty="0" smtClean="0"/>
            </a:br>
            <a:r>
              <a:rPr lang="es-ES" dirty="0" smtClean="0"/>
              <a:t>Inicialmente, sólo unas pocas puertas o células de memoria podría ser fiable y fabricado empaquetados juntos. Estos circuitos integrados primeros se conocen como la integración a pequeña escala (SSI). A medida que pasaba el tiempo, se hizo posible a empacar más y más componentes en el crecimiento de la densidad chip. Este mismo se ilustra en la Figura, es una de las tendencias tecnológicas más notables jamás registradas.</a:t>
            </a:r>
            <a:br>
              <a:rPr lang="es-ES" dirty="0" smtClean="0"/>
            </a:br>
            <a:r>
              <a:rPr lang="es-ES" dirty="0" smtClean="0"/>
              <a:t>Esta cifra refleja la famosa ley de Moore, que fue propuesta por Gordon Moore, cofundador de Intel, en 1965. Moore observó que el número de transistores que se podrían poner en un solo chip se duplica cada año y predijo correctamente que este ritmo se mantendrá en el futuro próximo. Para sorpresa de muchos, incluyendo a Moore, el ritmo continuado año tras año y década tras década. El ritmo se desaceleró a una duplicación cada 18 meses, en la década de 1970, pero ha sostenido que la tasa desde</a:t>
            </a:r>
            <a:endParaRPr lang="es-PE" dirty="0"/>
          </a:p>
        </p:txBody>
      </p:sp>
      <p:sp>
        <p:nvSpPr>
          <p:cNvPr id="4710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61AF86-69C8-483C-A8E6-32AE458CCB4E}" type="slidenum">
              <a:rPr lang="es-PE"/>
              <a:pPr fontAlgn="base">
                <a:spcBef>
                  <a:spcPct val="0"/>
                </a:spcBef>
                <a:spcAft>
                  <a:spcPct val="0"/>
                </a:spcAft>
              </a:pPr>
              <a:t>12</a:t>
            </a:fld>
            <a:endParaRPr lang="es-PE"/>
          </a:p>
        </p:txBody>
      </p:sp>
    </p:spTree>
    <p:extLst>
      <p:ext uri="{BB962C8B-B14F-4D97-AF65-F5344CB8AC3E}">
        <p14:creationId xmlns:p14="http://schemas.microsoft.com/office/powerpoint/2010/main" val="491779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fontScale="85000" lnSpcReduction="20000"/>
          </a:bodyPr>
          <a:lstStyle/>
          <a:p>
            <a:pPr fontAlgn="auto">
              <a:spcBef>
                <a:spcPts val="0"/>
              </a:spcBef>
              <a:spcAft>
                <a:spcPts val="0"/>
              </a:spcAft>
              <a:defRPr/>
            </a:pPr>
            <a:r>
              <a:rPr lang="es-PE" dirty="0" smtClean="0"/>
              <a:t>MICROPROCESADORES Así como la densidad de los elementos en los chips de memoria ha seguido aumentando, también lo ha hecho la densidad de los elementos en los chips de procesadores. A medida que pasaba el tiempo, más y más elementos se colocaron en cada chip, por lo que los chips cada vez menos se necesitan para construir un procesador único equipo.</a:t>
            </a:r>
            <a:br>
              <a:rPr lang="es-PE" dirty="0" smtClean="0"/>
            </a:br>
            <a:r>
              <a:rPr lang="es-PE" dirty="0" smtClean="0"/>
              <a:t>Un gran avance se logró en 1971, cuando Intel desarrolló su 4004. El 4004 fue el primer chip que contiene todos los componentes de una CPU en un solo chip: el microprocesador nació.</a:t>
            </a:r>
            <a:br>
              <a:rPr lang="es-PE" dirty="0" smtClean="0"/>
            </a:br>
            <a:r>
              <a:rPr lang="es-PE" dirty="0" smtClean="0"/>
              <a:t>El 4004 puede agregar dos números de 4 bits y solo se pueden multiplicar por suma repetida. Para los estándares de hoy, el 4004 es desesperadamente primitivo, pero marcó el comienzo de una evolución continua de la capacidad de microprocesador y el poder.</a:t>
            </a:r>
          </a:p>
          <a:p>
            <a:pPr fontAlgn="auto">
              <a:spcBef>
                <a:spcPts val="0"/>
              </a:spcBef>
              <a:spcAft>
                <a:spcPts val="0"/>
              </a:spcAft>
              <a:defRPr/>
            </a:pPr>
            <a:endParaRPr lang="es-PE" dirty="0" smtClean="0"/>
          </a:p>
          <a:p>
            <a:pPr fontAlgn="auto">
              <a:spcBef>
                <a:spcPts val="0"/>
              </a:spcBef>
              <a:spcAft>
                <a:spcPts val="0"/>
              </a:spcAft>
              <a:defRPr/>
            </a:pPr>
            <a:r>
              <a:rPr lang="es-PE" dirty="0" smtClean="0"/>
              <a:t>Esta evolución puede verse más fácilmente en el número de bits que el procesador trata en un ciclo. Quizás el mejor indicador es el ancho del bus de datos: el número de bits de datos que se pueden introducir en o enviado fuera del procesador a la vez. Otra medida es el número de bits en el acumulador o en el conjunto de registros de propósito general. A menudo, estas medidas coinciden, pero no siempre. Por ejemplo, un número de microprocesadores fueron desarrollados que operan en 16-bits en números de registros pero sólo se puede leer y escribir 8 bits a la vez.</a:t>
            </a:r>
            <a:br>
              <a:rPr lang="es-PE" dirty="0" smtClean="0"/>
            </a:br>
            <a:r>
              <a:rPr lang="es-PE" dirty="0" smtClean="0"/>
              <a:t>El siguiente paso importante en la evolución de los microprocesadores fue la introducción en 1972 de la 8008.This Intel fue el primer microprocesador de 8 bits y era casi dos veces tan complejo como el 4004.</a:t>
            </a:r>
            <a:br>
              <a:rPr lang="es-PE" dirty="0" smtClean="0"/>
            </a:br>
            <a:r>
              <a:rPr lang="es-PE" dirty="0" smtClean="0"/>
              <a:t>Ninguna de estas medidas era que el impacto del próximo evento importante: la introducción en 1974 del Intel 8080. Este fue la primer microprocesador de propósito general. Mientras el 4004 y el 8008 habían sido diseñados para aplicaciones específicas, el 8080 ha sido diseñado para ser la CPU de un microordenador de propósito general. Al igual que el 8008, el 8080 es un microprocesador de 8-bit. El 8080, sin embargo, es más rápido, tiene un conjunto de instrucciones más rica, y tiene una gran capacidad de direccionamiento.</a:t>
            </a:r>
            <a:br>
              <a:rPr lang="es-PE" dirty="0" smtClean="0"/>
            </a:br>
            <a:r>
              <a:rPr lang="es-PE" dirty="0" smtClean="0"/>
              <a:t>Aproximadamente al mismo tiempo, de 16-bit microprocesadores comenzó a desarrollarse. Sin embargo, no fue hasta finales de la década de 1970 que los poderosos y de propósito general de 16 bits microprocesadores aparecido. Uno de ellos fue el 8086. El siguiente paso en esta evolución se produjo en 1981, cuando ambos laboratorios Bell y Hewlett Packard desarrolló 32 bit, microprocesadores de un solo chip. Intel presentó su propio microprocesador de 32 bits, el 80386, en 1985 (cuadro 2.6).</a:t>
            </a:r>
          </a:p>
          <a:p>
            <a:pPr fontAlgn="auto">
              <a:spcBef>
                <a:spcPts val="0"/>
              </a:spcBef>
              <a:spcAft>
                <a:spcPts val="0"/>
              </a:spcAft>
              <a:defRPr/>
            </a:pPr>
            <a:endParaRPr lang="es-PE" dirty="0" smtClean="0"/>
          </a:p>
          <a:p>
            <a:pPr fontAlgn="auto">
              <a:spcBef>
                <a:spcPts val="0"/>
              </a:spcBef>
              <a:spcAft>
                <a:spcPts val="0"/>
              </a:spcAft>
              <a:defRPr/>
            </a:pPr>
            <a:endParaRPr lang="es-PE" dirty="0"/>
          </a:p>
        </p:txBody>
      </p:sp>
      <p:sp>
        <p:nvSpPr>
          <p:cNvPr id="4813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AF674B-9FB4-4CDB-8A8C-4462176DE7DE}" type="slidenum">
              <a:rPr lang="es-PE"/>
              <a:pPr fontAlgn="base">
                <a:spcBef>
                  <a:spcPct val="0"/>
                </a:spcBef>
                <a:spcAft>
                  <a:spcPct val="0"/>
                </a:spcAft>
              </a:pPr>
              <a:t>14</a:t>
            </a:fld>
            <a:endParaRPr lang="es-PE"/>
          </a:p>
        </p:txBody>
      </p:sp>
    </p:spTree>
    <p:extLst>
      <p:ext uri="{BB962C8B-B14F-4D97-AF65-F5344CB8AC3E}">
        <p14:creationId xmlns:p14="http://schemas.microsoft.com/office/powerpoint/2010/main" val="219601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normAutofit fontScale="77500" lnSpcReduction="20000"/>
          </a:bodyPr>
          <a:lstStyle/>
          <a:p>
            <a:pPr>
              <a:lnSpc>
                <a:spcPct val="90000"/>
              </a:lnSpc>
              <a:spcBef>
                <a:spcPct val="0"/>
              </a:spcBef>
            </a:pPr>
            <a:r>
              <a:rPr lang="es-ES" sz="1000" smtClean="0"/>
              <a:t>Año tras año, el costo de sistemas de computación continúa cayendo dramáticamente, mientras que el rendimiento y la capacidad de esos sistemas siguen aumentando dramáticamente. Ahora en una tienda local, usted puede recoger una computadora personal por menos de $ 1000. Por lo tanto, tenemos prácticamente libertad para potenciar nuestro ordenador. Y esta revolución tecnológica constante ha permitido el desarrollo de aplicaciones de complejidad asombrosa y robustas. Por ejemplo, las aplicaciones de escritorio que requieren gran poder de los sistemas basados en microprocesadores de hoy en día son</a:t>
            </a:r>
            <a:br>
              <a:rPr lang="es-ES" sz="1000" smtClean="0"/>
            </a:br>
            <a:r>
              <a:rPr lang="es-ES" sz="1000" smtClean="0"/>
              <a:t>• Procesamiento de imágenes</a:t>
            </a:r>
            <a:br>
              <a:rPr lang="es-ES" sz="1000" smtClean="0"/>
            </a:br>
            <a:r>
              <a:rPr lang="es-ES" sz="1000" smtClean="0"/>
              <a:t>• Reconocimiento de voz</a:t>
            </a:r>
            <a:br>
              <a:rPr lang="es-ES" sz="1000" smtClean="0"/>
            </a:br>
            <a:r>
              <a:rPr lang="es-ES" sz="1000" smtClean="0"/>
              <a:t>• Videoconferencia</a:t>
            </a:r>
            <a:br>
              <a:rPr lang="es-ES" sz="1000" smtClean="0"/>
            </a:br>
            <a:r>
              <a:rPr lang="es-ES" sz="1000" smtClean="0"/>
              <a:t>• creación multimedia</a:t>
            </a:r>
            <a:br>
              <a:rPr lang="es-ES" sz="1000" smtClean="0"/>
            </a:br>
            <a:r>
              <a:rPr lang="es-ES" sz="1000" smtClean="0"/>
              <a:t>• Voz y vídeo de los archivos de anotación</a:t>
            </a:r>
            <a:br>
              <a:rPr lang="es-ES" sz="1000" smtClean="0"/>
            </a:br>
            <a:r>
              <a:rPr lang="es-ES" sz="1000" smtClean="0"/>
              <a:t>• Simulación de modelado</a:t>
            </a:r>
          </a:p>
          <a:p>
            <a:pPr>
              <a:lnSpc>
                <a:spcPct val="90000"/>
              </a:lnSpc>
              <a:spcBef>
                <a:spcPct val="0"/>
              </a:spcBef>
            </a:pPr>
            <a:r>
              <a:rPr lang="es-PE" sz="1000" smtClean="0"/>
              <a:t>Las estaciones de trabajo ahora son compatibles con aplicaciones de ingeniería y científicas con una alta sofisticación, como así también sistemas de simulación, y tienen la capacidad de soportar aplicaciones de imagen y vídeo. Además, las empresas están confiando en los servidores cada vez más potentes para manejar el procesamiento de transacciones y base de datos y el apoyo masivo de cliente / servidor de redes que han sustituido a los centros de mainframe enormes computadoras de antaño.</a:t>
            </a:r>
            <a:br>
              <a:rPr lang="es-PE" sz="1000" smtClean="0"/>
            </a:br>
            <a:r>
              <a:rPr lang="es-PE" sz="1000" smtClean="0"/>
              <a:t>Lo más curioso de todo esto desde el punto de vista de la organización del equipo y de la arquitectura es que, por un lado, los bloques de construcción básicos para los milagros informáticos de hoy en día son prácticamente los mismos que los de la computadora IAS desde hace 50 años, mientras que en la otro mano, las técnicas para exprimir el último ápice de rendimiento de los materiales a mano se han convertido en cada vez más sofisticados.</a:t>
            </a:r>
            <a:br>
              <a:rPr lang="es-PE" sz="1000" smtClean="0"/>
            </a:br>
            <a:r>
              <a:rPr lang="es-PE" sz="1000" smtClean="0"/>
              <a:t>Esta observación sirve como un principio rector para la presentación de este presentación.</a:t>
            </a:r>
            <a:br>
              <a:rPr lang="es-PE" sz="1000" smtClean="0"/>
            </a:br>
            <a:r>
              <a:rPr lang="es-PE" sz="1000" smtClean="0"/>
              <a:t>A medida que progresamos a través de los distintos elementos y componentes de un ordenador, dos objetivos se persiguen. En primer lugar, las diapositivas explican la funcionalidad fundamental en cada área en cuestión, y en segundo lugar, explora las técnicas necesarias para lograr el máximo rendimiento. En lo que resta de esta sección, destacamos algunos de los factores que impulsan la necesidad de diseñar para un rendimiento</a:t>
            </a:r>
          </a:p>
          <a:p>
            <a:pPr>
              <a:lnSpc>
                <a:spcPct val="90000"/>
              </a:lnSpc>
              <a:spcBef>
                <a:spcPct val="0"/>
              </a:spcBef>
            </a:pPr>
            <a:endParaRPr lang="es-PE" sz="1000" smtClean="0"/>
          </a:p>
          <a:p>
            <a:pPr>
              <a:lnSpc>
                <a:spcPct val="90000"/>
              </a:lnSpc>
              <a:spcBef>
                <a:spcPct val="0"/>
              </a:spcBef>
            </a:pPr>
            <a:r>
              <a:rPr lang="es-ES" sz="1000" smtClean="0"/>
              <a:t>velocidad del microprocesador</a:t>
            </a:r>
            <a:br>
              <a:rPr lang="es-ES" sz="1000" smtClean="0"/>
            </a:br>
            <a:r>
              <a:rPr lang="es-ES" sz="1000" smtClean="0"/>
              <a:t>Lo que da a los procesadores Intel x86 o computadoras mainframe de IBM un alucinante poder es la búsqueda incesante de la maxima velocidad de procesador de chip. La evolución de estas máquinas se sigue llevando a cabo bajo la ley de Moore, que se menciona anteriormente. Mientras esta ley se mantiene, los fabricantes de chips puede desatar una nueva generación de chips cada tres años, con cuatro veces más transistores. En los chips de memoria, esto se ha cuadruplicado la capacidad dinámica de acceso aleatorio (DRAM), siendo la tecnología básica para la memoria principal del ordenador, cada tres años. En los microprocesadores, la adición de nuevos circuitos, y el aumento de velocidad que viene de la reducción de las distancias entre ellos, se ha mejorado el rendimiento de cuatro o cinco veces cada tres años más o menos desde que Intel lanzó su familia x86 en 1978.</a:t>
            </a:r>
            <a:br>
              <a:rPr lang="es-ES" sz="1000" smtClean="0"/>
            </a:br>
            <a:r>
              <a:rPr lang="es-ES" sz="1000" smtClean="0"/>
              <a:t>Pero la velocidad pura del microprocesador no alcanzará su potencial a menos que se alimenta una corriente constante trabajo por hacer en la forma de instrucciones de ordenador. Cualquier cosa que se interpone en el camino de flujo suave que socava la potencia del procesador. En consecuencia, mientras que los fabricantes de chips han estado muy ocupados aprendiendo a fabricar chips de mayor densidad y mayor, los diseñadores de procesadores que venir para arriba con técnicas cada vez más elaboradas para alimentar al monstruo. Entre las técnicas incorporadas en los procesadores actuales son las siguientes:</a:t>
            </a:r>
            <a:endParaRPr lang="es-PE" sz="1000" smtClean="0"/>
          </a:p>
        </p:txBody>
      </p:sp>
      <p:sp>
        <p:nvSpPr>
          <p:cNvPr id="4915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76775A-2792-4935-89D4-8F14A850CBF3}" type="slidenum">
              <a:rPr lang="es-PE"/>
              <a:pPr fontAlgn="base">
                <a:spcBef>
                  <a:spcPct val="0"/>
                </a:spcBef>
                <a:spcAft>
                  <a:spcPct val="0"/>
                </a:spcAft>
              </a:pPr>
              <a:t>16</a:t>
            </a:fld>
            <a:endParaRPr lang="es-PE"/>
          </a:p>
        </p:txBody>
      </p:sp>
    </p:spTree>
    <p:extLst>
      <p:ext uri="{BB962C8B-B14F-4D97-AF65-F5344CB8AC3E}">
        <p14:creationId xmlns:p14="http://schemas.microsoft.com/office/powerpoint/2010/main" val="1904585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r>
              <a:rPr lang="es-ES" sz="1000" dirty="0" smtClean="0"/>
              <a:t>Predicción de ramificación: El procesador mira hacia adelante en el código de instrucción obtienen de la memoria y predice las ramas, o grupos de instrucciones, es probable que se procesan a continuación. Si las suposiciones procesador </a:t>
            </a:r>
            <a:r>
              <a:rPr lang="es-ES" sz="1000" dirty="0" smtClean="0"/>
              <a:t>son correctas </a:t>
            </a:r>
            <a:r>
              <a:rPr lang="es-ES" sz="1000" dirty="0" smtClean="0"/>
              <a:t>la mayor parte del tiempo, puede </a:t>
            </a:r>
            <a:r>
              <a:rPr lang="es-ES" sz="1000" dirty="0" smtClean="0"/>
              <a:t>predecir </a:t>
            </a:r>
            <a:r>
              <a:rPr lang="es-ES" sz="1000" dirty="0" smtClean="0"/>
              <a:t>las instrucciones correctas y zona intermedia de modo que el procesador se mantiene ocupada. Los ejemplos más sofisticados de esta estrategia no sólo predecir la siguiente rama pero varias sucursales por delante. Por lo tanto, la predicción de ramificación aumenta la cantidad de trabajo disponible para el procesador para ejecutar.</a:t>
            </a:r>
            <a:br>
              <a:rPr lang="es-ES" sz="1000" dirty="0" smtClean="0"/>
            </a:br>
            <a:endParaRPr lang="es-PE" sz="1000" dirty="0" smtClean="0"/>
          </a:p>
        </p:txBody>
      </p:sp>
      <p:sp>
        <p:nvSpPr>
          <p:cNvPr id="5018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451EF6-297C-4283-A638-E81C7A90C6D6}" type="slidenum">
              <a:rPr lang="es-PE"/>
              <a:pPr fontAlgn="base">
                <a:spcBef>
                  <a:spcPct val="0"/>
                </a:spcBef>
                <a:spcAft>
                  <a:spcPct val="0"/>
                </a:spcAft>
              </a:pPr>
              <a:t>17</a:t>
            </a:fld>
            <a:endParaRPr lang="es-PE"/>
          </a:p>
        </p:txBody>
      </p:sp>
    </p:spTree>
    <p:extLst>
      <p:ext uri="{BB962C8B-B14F-4D97-AF65-F5344CB8AC3E}">
        <p14:creationId xmlns:p14="http://schemas.microsoft.com/office/powerpoint/2010/main" val="1816899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r>
              <a:rPr lang="es-ES" sz="1000" smtClean="0"/>
              <a:t>• Análisis de los datos de flujo: El procesador analiza la cual las instrucciones son dependientes el uno del otro, los resultados o datos, para crear una programación optimizada de instrucciones. De hecho, las instrucciones están programados para ser ejecutado cuando esté listo, independiente del programa original . Esto evita demoras innecesarias.</a:t>
            </a:r>
            <a:br>
              <a:rPr lang="es-ES" sz="1000" smtClean="0"/>
            </a:br>
            <a:endParaRPr lang="es-PE" sz="1000" smtClean="0"/>
          </a:p>
        </p:txBody>
      </p:sp>
      <p:sp>
        <p:nvSpPr>
          <p:cNvPr id="5120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71284A-A46C-4F36-BF0F-1B5EFF321464}" type="slidenum">
              <a:rPr lang="es-PE"/>
              <a:pPr fontAlgn="base">
                <a:spcBef>
                  <a:spcPct val="0"/>
                </a:spcBef>
                <a:spcAft>
                  <a:spcPct val="0"/>
                </a:spcAft>
              </a:pPr>
              <a:t>18</a:t>
            </a:fld>
            <a:endParaRPr lang="es-PE"/>
          </a:p>
        </p:txBody>
      </p:sp>
    </p:spTree>
    <p:extLst>
      <p:ext uri="{BB962C8B-B14F-4D97-AF65-F5344CB8AC3E}">
        <p14:creationId xmlns:p14="http://schemas.microsoft.com/office/powerpoint/2010/main" val="99942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r>
              <a:rPr lang="es-ES" sz="1000" dirty="0" smtClean="0"/>
              <a:t>• La ejecución especulativa: El uso de predicción de saltos y análisis de flujo de datos, algunos procesadores especulativamente ejecutar las instrucciones antes de su aparición real en la ejecución del programa, la celebración de los resultados en ubicaciones temporales. Esto permite al procesador mantener sus motores de ejecución tan ocupado como sea posible mediante la ejecución de instrucciones que son susceptibles de ser necesario.</a:t>
            </a:r>
            <a:br>
              <a:rPr lang="es-ES" sz="1000" dirty="0" smtClean="0"/>
            </a:br>
            <a:r>
              <a:rPr lang="es-ES" sz="1000" dirty="0" smtClean="0"/>
              <a:t>Estas y otras sofisticadas técnicas resulten necesarias debido a la enorme potencia de la </a:t>
            </a:r>
            <a:r>
              <a:rPr lang="es-ES" sz="1000" dirty="0" err="1" smtClean="0"/>
              <a:t>processador</a:t>
            </a:r>
            <a:r>
              <a:rPr lang="es-ES" sz="1000" dirty="0" smtClean="0"/>
              <a:t>. Ello hace </a:t>
            </a:r>
            <a:r>
              <a:rPr lang="es-ES" sz="1000" dirty="0" smtClean="0"/>
              <a:t>posible la explotación de la velocidad pura del procesador</a:t>
            </a:r>
            <a:endParaRPr lang="es-PE" sz="1000" dirty="0" smtClean="0"/>
          </a:p>
          <a:p>
            <a:pPr>
              <a:lnSpc>
                <a:spcPct val="90000"/>
              </a:lnSpc>
              <a:spcBef>
                <a:spcPct val="0"/>
              </a:spcBef>
            </a:pPr>
            <a:endParaRPr lang="es-PE" sz="1000" dirty="0" smtClean="0"/>
          </a:p>
          <a:p>
            <a:pPr>
              <a:lnSpc>
                <a:spcPct val="90000"/>
              </a:lnSpc>
              <a:spcBef>
                <a:spcPct val="0"/>
              </a:spcBef>
            </a:pPr>
            <a:endParaRPr lang="es-PE" sz="1000" dirty="0" smtClean="0"/>
          </a:p>
        </p:txBody>
      </p:sp>
      <p:sp>
        <p:nvSpPr>
          <p:cNvPr id="5222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2E5527-7BB4-4B33-BF15-D4D78249F1CB}" type="slidenum">
              <a:rPr lang="es-PE"/>
              <a:pPr fontAlgn="base">
                <a:spcBef>
                  <a:spcPct val="0"/>
                </a:spcBef>
                <a:spcAft>
                  <a:spcPct val="0"/>
                </a:spcAft>
              </a:pPr>
              <a:t>19</a:t>
            </a:fld>
            <a:endParaRPr lang="es-PE"/>
          </a:p>
        </p:txBody>
      </p:sp>
    </p:spTree>
    <p:extLst>
      <p:ext uri="{BB962C8B-B14F-4D97-AF65-F5344CB8AC3E}">
        <p14:creationId xmlns:p14="http://schemas.microsoft.com/office/powerpoint/2010/main" val="89619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r>
              <a:rPr lang="es-ES" sz="1000" smtClean="0"/>
              <a:t>Balance del Desempeño</a:t>
            </a:r>
            <a:br>
              <a:rPr lang="es-ES" sz="1000" smtClean="0"/>
            </a:br>
            <a:r>
              <a:rPr lang="es-PE" sz="1000" smtClean="0"/>
              <a:t>Mientras que la potencia del procesador ha corrido delante a una velocidad vertiginosa, otros componentes críticos del ordenador no se han mantenido. El resultado es la necesidad de buscar el equilibrio rendimiento: un ajuste de la organización y de la arquitectura para compensar la falta de coincidencia entre las capacidades de los diversos componentes.</a:t>
            </a:r>
            <a:br>
              <a:rPr lang="es-PE" sz="1000" smtClean="0"/>
            </a:br>
            <a:r>
              <a:rPr lang="es-PE" sz="1000" smtClean="0"/>
              <a:t>En ninguna parte es el problema creado por los desajustes sean más críticos que en la interfaz entre el procesador y la memoria principal. Considere la historia representada en la diapositiva. Mientras que la velocidad del procesador ha crecido rápidamente, la velocidad con la que se pueden transferir datos entre la memoria principal y el procesador se ha quedado mal. La interfaz entre el procesador y la memoria principal es la vía más importante en todo el equipo, ya que es responsable de llevar a un flujo constante de instrucciones de programa y los datos entre los chips de memoria y el procesador. Si la memoria o la vía de no seguir el ritmo de las demandas insistentes del procesador, el procesador se para en un estado de espera y el tiempo de procesamiento valioso se pierde.</a:t>
            </a:r>
          </a:p>
          <a:p>
            <a:pPr>
              <a:lnSpc>
                <a:spcPct val="90000"/>
              </a:lnSpc>
              <a:spcBef>
                <a:spcPct val="0"/>
              </a:spcBef>
            </a:pPr>
            <a:r>
              <a:rPr lang="es-ES" sz="1000" smtClean="0"/>
              <a:t>Hay un número de maneras que un arquitecto del sistema pueden atacar este problema, todas las cuales se reflejan en un diseño por ordenador contemporáneos. Considere los siguientes ejemplos:</a:t>
            </a:r>
            <a:br>
              <a:rPr lang="es-ES" sz="1000" smtClean="0"/>
            </a:br>
            <a:r>
              <a:rPr lang="es-ES" sz="1000" smtClean="0"/>
              <a:t>• Aumentar el número de bits que se recuperan al mismo tiempo, haciendo DRAM "más amplia" en lugar de "más profundo" y mediante el uso de ancho de bus de datos caminos.</a:t>
            </a:r>
            <a:br>
              <a:rPr lang="es-ES" sz="1000" smtClean="0"/>
            </a:br>
            <a:r>
              <a:rPr lang="es-ES" sz="1000" smtClean="0"/>
              <a:t>• Cambio de la interfaz de DRAM para hacerlo más eficiente mediante la inclusión de un sistema de almacenamiento en búfer cache7 o de otro tipo en el chip de DRAM.</a:t>
            </a:r>
            <a:br>
              <a:rPr lang="es-ES" sz="1000" smtClean="0"/>
            </a:br>
            <a:r>
              <a:rPr lang="es-ES" sz="1000" smtClean="0"/>
              <a:t>• Reducir la frecuencia de acceso a la memoria caché mediante la incorporación de estructuras cada vez más complejas y eficientes entre el procesador y la memoria principal. Esto incluye la incorporación de uno o más cachés en el chip del procesador, así como en una memoria caché externa al chip cerca del chip del procesador.</a:t>
            </a:r>
            <a:br>
              <a:rPr lang="es-ES" sz="1000" smtClean="0"/>
            </a:br>
            <a:r>
              <a:rPr lang="es-ES" sz="1000" smtClean="0"/>
              <a:t>• Aumentar el ancho de banda de interconexión entre los procesadores y la memoria mediante el uso de más alta velocidad y autobuses mediante el uso de una jerarquía de buses para tampón y estructura de flujo de datos.</a:t>
            </a:r>
            <a:endParaRPr lang="es-PE" sz="1000" smtClean="0"/>
          </a:p>
        </p:txBody>
      </p:sp>
      <p:sp>
        <p:nvSpPr>
          <p:cNvPr id="5325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A5DC0D-2845-44B7-8568-7C16DFD32C32}" type="slidenum">
              <a:rPr lang="es-PE"/>
              <a:pPr fontAlgn="base">
                <a:spcBef>
                  <a:spcPct val="0"/>
                </a:spcBef>
                <a:spcAft>
                  <a:spcPct val="0"/>
                </a:spcAft>
              </a:pPr>
              <a:t>20</a:t>
            </a:fld>
            <a:endParaRPr lang="es-PE"/>
          </a:p>
        </p:txBody>
      </p:sp>
    </p:spTree>
    <p:extLst>
      <p:ext uri="{BB962C8B-B14F-4D97-AF65-F5344CB8AC3E}">
        <p14:creationId xmlns:p14="http://schemas.microsoft.com/office/powerpoint/2010/main" val="1324974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r>
              <a:rPr lang="es-ES" sz="1100" smtClean="0"/>
              <a:t>Otra área de enfoque del diseño es el manejo de E / S de los dispositivos. Mientras que las computadoras se vuelven más rápidas y con mayor capacidad, las aplicaciones más sofisticadas son desarrollados que apoyen el uso de periféricos de uso intensivo de E / S demandas. algunos ejemplos típicos de dispositivos periféricos en uso en ordenadores personales y estaciones de trabajo. Estos dispositivos crean enormes demandas de rendimiento de datos. Mientras que la generación actual de procesadores pueden manejar los datos bombeada por estos dispositivos, sigue existiendo el problema de conseguir que los datos se movió entre el procesador y periféricos.</a:t>
            </a:r>
            <a:br>
              <a:rPr lang="es-ES" sz="1100" smtClean="0"/>
            </a:br>
            <a:r>
              <a:rPr lang="es-ES" sz="1100" smtClean="0"/>
              <a:t>Estrategias aquí incluyen el almacenamiento en caché en búfer esquemas más el uso de mayores velocidades de interconexión de buses y estructuras más elaboradas de los autobuses. Además, el uso de configuraciones de procesador múltiple puede ayudar a satisfacer las demandas de I / O.</a:t>
            </a:r>
            <a:br>
              <a:rPr lang="es-ES" sz="1100" smtClean="0"/>
            </a:br>
            <a:r>
              <a:rPr lang="es-ES" sz="1100" smtClean="0"/>
              <a:t>La clave en todo esto es el equilibrio. Los diseñadores se esfuerzan constantemente para equilibrar las demandas de rendimiento y procesamiento de los componentes del procesador, la memoria principal</a:t>
            </a:r>
            <a:br>
              <a:rPr lang="es-ES" sz="1100" smtClean="0"/>
            </a:br>
            <a:r>
              <a:rPr lang="es-ES" sz="1100" smtClean="0"/>
              <a:t>Dispositivos I / O, y las estructuras de interconexión. Este diseño debe estar constantemente repensado para hacer frente a dos factores en constante evolución:</a:t>
            </a:r>
            <a:br>
              <a:rPr lang="es-ES" sz="1100" smtClean="0"/>
            </a:br>
            <a:r>
              <a:rPr lang="es-ES" sz="1100" smtClean="0"/>
              <a:t>• La velocidad a la que el rendimiento está cambiando en las diferentes áreas de la tecnología (procesador, buses, memoria, periféricos) difiere en gran medida de un tipo de elemento a otro.</a:t>
            </a:r>
            <a:br>
              <a:rPr lang="es-ES" sz="1100" smtClean="0"/>
            </a:br>
            <a:r>
              <a:rPr lang="es-ES" sz="1100" smtClean="0"/>
              <a:t>• Nuevas aplicaciones y nuevos dispositivos periféricos cambian constantemente la naturaleza de la demanda en el sistema en términos de perfil instrucción típica y los patrones de acceso de datos.</a:t>
            </a:r>
            <a:br>
              <a:rPr lang="es-ES" sz="1100" smtClean="0"/>
            </a:br>
            <a:r>
              <a:rPr lang="es-ES" sz="1100" smtClean="0"/>
              <a:t>Por lo tanto, el diseño de la computadora es una forma de arte en constante evolución. Presentamos los fundamentos en que se basa esta forma de arte y de presentar un estudio sobre el estado actual de la técnica.</a:t>
            </a:r>
            <a:endParaRPr lang="es-PE" sz="1100" smtClean="0"/>
          </a:p>
        </p:txBody>
      </p:sp>
      <p:sp>
        <p:nvSpPr>
          <p:cNvPr id="5427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03C4EE-E8FE-49E5-B526-A73D1DFEEE01}" type="slidenum">
              <a:rPr lang="es-PE"/>
              <a:pPr fontAlgn="base">
                <a:spcBef>
                  <a:spcPct val="0"/>
                </a:spcBef>
                <a:spcAft>
                  <a:spcPct val="0"/>
                </a:spcAft>
              </a:pPr>
              <a:t>21</a:t>
            </a:fld>
            <a:endParaRPr lang="es-PE"/>
          </a:p>
        </p:txBody>
      </p:sp>
    </p:spTree>
    <p:extLst>
      <p:ext uri="{BB962C8B-B14F-4D97-AF65-F5344CB8AC3E}">
        <p14:creationId xmlns:p14="http://schemas.microsoft.com/office/powerpoint/2010/main" val="84786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a:bodyPr>
          <a:lstStyle/>
          <a:p>
            <a:pPr fontAlgn="auto">
              <a:spcBef>
                <a:spcPts val="0"/>
              </a:spcBef>
              <a:spcAft>
                <a:spcPts val="0"/>
              </a:spcAft>
              <a:defRPr/>
            </a:pPr>
            <a:r>
              <a:rPr lang="es-ES" dirty="0" smtClean="0"/>
              <a:t>Las mejoras en la Organización Chip y Arquitectura</a:t>
            </a:r>
            <a:br>
              <a:rPr lang="es-ES" dirty="0" smtClean="0"/>
            </a:br>
            <a:r>
              <a:rPr lang="es-ES" dirty="0" smtClean="0"/>
              <a:t>Como diseñadores de luchar con el reto de equilibrar el rendimiento del procesador con el de la memoria principal y otros componentes del sistema, la necesidad de aumentar la velocidad del procesador permanece. Hay tres enfoques para lograr mayor velocidad del procesador:</a:t>
            </a:r>
            <a:br>
              <a:rPr lang="es-ES" dirty="0" smtClean="0"/>
            </a:br>
            <a:r>
              <a:rPr lang="es-ES" dirty="0" smtClean="0"/>
              <a:t>• Aumentar la velocidad del hardware del procesador. Este incremento se debe, fundamentalmente, a reducir el tamaño de las puertas lógicas en el chip del procesador, de modo que más puertas pueden ser embalados conjuntamente con más fuerza y al aumento de la velocidad del reloj. Con puertas más juntos, el tiempo de propagación de señales se reduce significativamente, lo que permite una aceleración del procesador. Un aumento en la velocidad de reloj significa que las operaciones individuales se ejecutan más rápidamente.</a:t>
            </a:r>
            <a:br>
              <a:rPr lang="es-ES" dirty="0" smtClean="0"/>
            </a:br>
            <a:r>
              <a:rPr lang="es-ES" dirty="0" smtClean="0"/>
              <a:t>• Aumento del tamaño y la velocidad de las cachés que están interpuestos entre el procesador y la memoria principal. En particular, al dedicar una parte del chip del procesador mismo a la caché, caché de tiempos de acceso a caer significativamente.</a:t>
            </a:r>
            <a:br>
              <a:rPr lang="es-ES" dirty="0" smtClean="0"/>
            </a:br>
            <a:r>
              <a:rPr lang="es-ES" dirty="0" smtClean="0"/>
              <a:t>• Realizar cambios en la organización y la arquitectura del procesador que aumentan la</a:t>
            </a:r>
            <a:br>
              <a:rPr lang="es-ES" dirty="0" smtClean="0"/>
            </a:br>
            <a:r>
              <a:rPr lang="es-ES" dirty="0" smtClean="0"/>
              <a:t>velocidad efectiva de ejecución de la instrucción. Típicamente, esto implica el uso de paralelismo en una forma u otra.</a:t>
            </a:r>
            <a:br>
              <a:rPr lang="es-ES" dirty="0" smtClean="0"/>
            </a:br>
            <a:endParaRPr lang="es-PE" dirty="0"/>
          </a:p>
        </p:txBody>
      </p:sp>
      <p:sp>
        <p:nvSpPr>
          <p:cNvPr id="5530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7CBF93-4C4F-4ACA-B043-0A05AC7E5717}" type="slidenum">
              <a:rPr lang="es-PE"/>
              <a:pPr fontAlgn="base">
                <a:spcBef>
                  <a:spcPct val="0"/>
                </a:spcBef>
                <a:spcAft>
                  <a:spcPct val="0"/>
                </a:spcAft>
              </a:pPr>
              <a:t>22</a:t>
            </a:fld>
            <a:endParaRPr lang="es-PE"/>
          </a:p>
        </p:txBody>
      </p:sp>
    </p:spTree>
    <p:extLst>
      <p:ext uri="{BB962C8B-B14F-4D97-AF65-F5344CB8AC3E}">
        <p14:creationId xmlns:p14="http://schemas.microsoft.com/office/powerpoint/2010/main" val="1978864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3789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D4C3EB-5CC8-4450-9449-1957E8FA4DDC}" type="slidenum">
              <a:rPr lang="es-PE"/>
              <a:pPr fontAlgn="base">
                <a:spcBef>
                  <a:spcPct val="0"/>
                </a:spcBef>
                <a:spcAft>
                  <a:spcPct val="0"/>
                </a:spcAft>
              </a:pPr>
              <a:t>3</a:t>
            </a:fld>
            <a:endParaRPr lang="es-PE"/>
          </a:p>
        </p:txBody>
      </p:sp>
    </p:spTree>
    <p:extLst>
      <p:ext uri="{BB962C8B-B14F-4D97-AF65-F5344CB8AC3E}">
        <p14:creationId xmlns:p14="http://schemas.microsoft.com/office/powerpoint/2010/main" val="1481926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spcBef>
                <a:spcPct val="0"/>
              </a:spcBef>
            </a:pPr>
            <a:r>
              <a:rPr lang="es-ES" sz="1100" smtClean="0"/>
              <a:t>• Realizar cambios en la organización y la arquitectura del procesador que aumentan la velocidad efectiva de ejecución de la instrucción. Típicamente, esto implica el uso de paralelismo en una forma u otra.</a:t>
            </a:r>
            <a:br>
              <a:rPr lang="es-ES" sz="1100" smtClean="0"/>
            </a:br>
            <a:endParaRPr lang="es-PE" sz="1100" smtClean="0"/>
          </a:p>
        </p:txBody>
      </p:sp>
      <p:sp>
        <p:nvSpPr>
          <p:cNvPr id="5632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0B2E98-C244-4454-A8DC-802E1CAEB122}" type="slidenum">
              <a:rPr lang="es-PE"/>
              <a:pPr fontAlgn="base">
                <a:spcBef>
                  <a:spcPct val="0"/>
                </a:spcBef>
                <a:spcAft>
                  <a:spcPct val="0"/>
                </a:spcAft>
              </a:pPr>
              <a:t>23</a:t>
            </a:fld>
            <a:endParaRPr lang="es-PE"/>
          </a:p>
        </p:txBody>
      </p:sp>
    </p:spTree>
    <p:extLst>
      <p:ext uri="{BB962C8B-B14F-4D97-AF65-F5344CB8AC3E}">
        <p14:creationId xmlns:p14="http://schemas.microsoft.com/office/powerpoint/2010/main" val="1127282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smtClean="0"/>
              <a:t>Tradicionalmente, el factor dominante en ganancias de rendimiento se ha debido a los aumentos de velocidad de reloj y la densidad de la lógica. La figura ilustra esta tendencia para procesadores con chips Intel. Asi, como velocidad de reloj y aumento de la densidad de la lógica, una serie de obstáculos se vuelven más significativos:</a:t>
            </a:r>
            <a:br>
              <a:rPr lang="es-ES" smtClean="0"/>
            </a:br>
            <a:r>
              <a:rPr lang="es-PE" smtClean="0"/>
              <a:t>• Potencia: A medida que la densidad de la lógica y la velocidad de reloj en un aumento de chips, también lo hace la densidad de potencia (vatios / cm2). La dificultad de disipar el calor generado en alta densidad, alta velocidad de los chips se está convirtiendo en un grave problema de diseño</a:t>
            </a:r>
            <a:br>
              <a:rPr lang="es-PE" smtClean="0"/>
            </a:br>
            <a:r>
              <a:rPr lang="es-PE" smtClean="0"/>
              <a:t>•Retardo RC: La velocidad a la que los electrones pueden fluir en un chip entre los transistores está limitada por la resistencia y la capacitancia de los cables de metal que los conectan, en concreto, retraso aumenta a medida que aumenta producto RC. Como componentes de la disminución en el tamaño de chip, el cable de interconexiones se hacen más delgadas, aumentando la resistencia. Además, los cables están más juntos, aumentando la capacitancia.</a:t>
            </a:r>
            <a:br>
              <a:rPr lang="es-PE" smtClean="0"/>
            </a:br>
            <a:r>
              <a:rPr lang="es-PE" smtClean="0"/>
              <a:t>• latencia de memoria: Memory velocidades retraso velocidades de procesador, como ya se iscussed.</a:t>
            </a:r>
          </a:p>
          <a:p>
            <a:pPr>
              <a:spcBef>
                <a:spcPct val="0"/>
              </a:spcBef>
            </a:pPr>
            <a:endParaRPr lang="es-PE" smtClean="0"/>
          </a:p>
        </p:txBody>
      </p:sp>
      <p:sp>
        <p:nvSpPr>
          <p:cNvPr id="5734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0C3E924-CACE-4D96-AE0B-97B5BCBA146E}" type="slidenum">
              <a:rPr lang="es-PE"/>
              <a:pPr fontAlgn="base">
                <a:spcBef>
                  <a:spcPct val="0"/>
                </a:spcBef>
                <a:spcAft>
                  <a:spcPct val="0"/>
                </a:spcAft>
              </a:pPr>
              <a:t>24</a:t>
            </a:fld>
            <a:endParaRPr lang="es-PE"/>
          </a:p>
        </p:txBody>
      </p:sp>
    </p:spTree>
    <p:extLst>
      <p:ext uri="{BB962C8B-B14F-4D97-AF65-F5344CB8AC3E}">
        <p14:creationId xmlns:p14="http://schemas.microsoft.com/office/powerpoint/2010/main" val="1987512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normAutofit fontScale="85000" lnSpcReduction="20000"/>
          </a:bodyPr>
          <a:lstStyle/>
          <a:p>
            <a:pPr>
              <a:lnSpc>
                <a:spcPct val="90000"/>
              </a:lnSpc>
              <a:spcBef>
                <a:spcPct val="0"/>
              </a:spcBef>
            </a:pPr>
            <a:r>
              <a:rPr lang="es-ES" smtClean="0"/>
              <a:t>La mayor parte del tiempo, nos basamos en ejemplos de dos familias: la computadora x86 de Intel y la arquitectura ARM. Las ofrendas x86 actuales representan los resultados de décadas de esfuerzo de diseño de complejos equipos conjuntos de instrucciones (CISCs). La x86 incorpora los principios de diseño una vez más sofisticados que sólo se encuentran en los mainframes y superordenadores y sirve como un excelente ejemplo de enfoque CISC design.An alternativa al diseño de procesador en el ordenador del conjunto de instrucciones reducido (RISC). La arquitectura ARM se utiliza en una amplia variedad de sistemas embebidos y es uno de los sistemas más potentes y mejor diseñado en RISC en el mercado.</a:t>
            </a:r>
            <a:br>
              <a:rPr lang="es-ES" smtClean="0"/>
            </a:br>
            <a:r>
              <a:rPr lang="es-ES" smtClean="0"/>
              <a:t>En este apartado y en el siguiente, proveemos una breve descripción de estos dos sistemas. En términos de cuota de mercado, Intel ha clasificado como el número uno fabricante de microprocesadores para sistemas no integrados desde hace décadas, una posición que parece poco probable que ceder. La evolución de su producto microprocesador insignia sirve como un buen indicador de la evolución de la tecnología informática en general.</a:t>
            </a:r>
            <a:br>
              <a:rPr lang="es-ES" smtClean="0"/>
            </a:br>
            <a:r>
              <a:rPr lang="es-ES" smtClean="0"/>
              <a:t>La Tabla 2.6 muestra que la evolución. Curiosamente, como microprocesadores han crecido más rápido y mucho más complejo, Intel ha hecho aceleró el ritmo. Intel utiliza para desarrollar microprocesadores, uno tras otro, cada cuatro años. Sin embargo, Intel espera mantener a raya a sus rivales por el recorte de un año o dos fuera de este tiempo de desarrollo, y lo ha hecho con los x86 generaciones más recientes. Vale la pena enumerar algunos de los aspectos más destacados de la evolución de la línea de productos de Intel:</a:t>
            </a:r>
          </a:p>
          <a:p>
            <a:pPr>
              <a:lnSpc>
                <a:spcPct val="90000"/>
              </a:lnSpc>
              <a:spcBef>
                <a:spcPct val="0"/>
              </a:spcBef>
            </a:pPr>
            <a:r>
              <a:rPr lang="es-ES" smtClean="0"/>
              <a:t>• 8080: El primer microprocesador de propósito general. Esta era una máquina de 8 bits, con una ruta de datos de 8-bits a la memoria. El 8080 se usó en el primer ordenador personal, el Altair.</a:t>
            </a:r>
            <a:br>
              <a:rPr lang="es-ES" smtClean="0"/>
            </a:br>
            <a:r>
              <a:rPr lang="es-ES" smtClean="0"/>
              <a:t>• 8086: un mucho más poderoso, 16-bit máquina. Además de una ruta de datos más amplia y más grandes registros, el 8086 lucía una caché de instrucciones, o cola, que prefetches unas pocas instrucciones antes de su ejecución. Una variante de este procesador, el 8088, fue utilizado en la primera computadora personal de IBM, asegurando el éxito de Intel.The 8086 es la primera aparición de la arquitectura x86.</a:t>
            </a:r>
            <a:br>
              <a:rPr lang="es-ES" smtClean="0"/>
            </a:br>
            <a:r>
              <a:rPr lang="es-ES" smtClean="0"/>
              <a:t>• 80286: Esta extensión de los 8086 permitió abordar una memoria de 16 Mbytes en lugar de sólo 1 MB.</a:t>
            </a:r>
            <a:br>
              <a:rPr lang="es-ES" smtClean="0"/>
            </a:br>
            <a:r>
              <a:rPr lang="es-ES" smtClean="0"/>
              <a:t>• 80386: en primer Intel de 32-bit de la máquina, y una revisión a fondo de la product.With una arquitectura de 32 bits, el 80386 rivalizaba con la complejidad y el poder de grandes y medianos introdujo tan sólo unos pocos años antes. Esta fue la primera procesador Intel para apoyar la multitarea, que significa que podría ejecutar varios programas al mismo tiempo.</a:t>
            </a:r>
            <a:br>
              <a:rPr lang="es-ES" smtClean="0"/>
            </a:br>
            <a:r>
              <a:rPr lang="es-ES" smtClean="0"/>
              <a:t>• 80486: El 80486 introdujo el uso de la tecnología de caché mucho más sofisticado y potente y sofisticada segmentación de instrucciones. El 80486 también de Fered un coprocesador matemático incorporado, descarga complejas operaciones matemáticas de la CPU principal.</a:t>
            </a:r>
            <a:br>
              <a:rPr lang="es-ES" smtClean="0"/>
            </a:br>
            <a:endParaRPr lang="es-PE" smtClean="0"/>
          </a:p>
        </p:txBody>
      </p:sp>
      <p:sp>
        <p:nvSpPr>
          <p:cNvPr id="5837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C5E6D5-EF83-4BCC-8C91-9BDC9962C65A}" type="slidenum">
              <a:rPr lang="es-PE"/>
              <a:pPr fontAlgn="base">
                <a:spcBef>
                  <a:spcPct val="0"/>
                </a:spcBef>
                <a:spcAft>
                  <a:spcPct val="0"/>
                </a:spcAft>
              </a:pPr>
              <a:t>25</a:t>
            </a:fld>
            <a:endParaRPr lang="es-PE"/>
          </a:p>
        </p:txBody>
      </p:sp>
    </p:spTree>
    <p:extLst>
      <p:ext uri="{BB962C8B-B14F-4D97-AF65-F5344CB8AC3E}">
        <p14:creationId xmlns:p14="http://schemas.microsoft.com/office/powerpoint/2010/main" val="1338028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smtClean="0"/>
              <a:t>• Pentium: Con el Pentium, Intel introdujo el uso de técnicas superescalares, que permiten múltiples instrucciones a ejecutar en paralelo.</a:t>
            </a:r>
            <a:br>
              <a:rPr lang="es-ES" smtClean="0"/>
            </a:br>
            <a:r>
              <a:rPr lang="es-ES" smtClean="0"/>
              <a:t>• Pentium Pro: El Pentium Pro continuó el movimiento en la organización superescalar comenzado con el Pentium, con el uso agresivo de cambio de nombre de registro, predicción, análisis de flujo de datos y la ejecución especulativa.</a:t>
            </a:r>
            <a:br>
              <a:rPr lang="es-ES" smtClean="0"/>
            </a:br>
            <a:r>
              <a:rPr lang="es-ES" smtClean="0"/>
              <a:t>• Pentium II: El Pentium II incorporado la tecnología Intel MMX, que está diseñado específicamente para procesar video, audio, gráficos y datos de manera eficiente.</a:t>
            </a:r>
            <a:br>
              <a:rPr lang="es-ES" smtClean="0"/>
            </a:br>
            <a:r>
              <a:rPr lang="es-ES" smtClean="0"/>
              <a:t>Pentium III: Pentium III incorpora otras instrucciones de punto flotante al soporte de software de gráficos 3D.</a:t>
            </a:r>
            <a:br>
              <a:rPr lang="es-ES" smtClean="0"/>
            </a:br>
            <a:r>
              <a:rPr lang="es-ES" smtClean="0"/>
              <a:t>• Pentium 4: El Pentium 4 incluye mejoras adicionales de punto flotante y otra para multimedia.</a:t>
            </a:r>
            <a:br>
              <a:rPr lang="es-ES" smtClean="0"/>
            </a:br>
            <a:r>
              <a:rPr lang="es-ES" smtClean="0"/>
              <a:t>• Núcleo: Este es el primer microprocesador x86 de Intel con núcleo dual, en referencia a la ejecución de dos procesadores en un solo chip.</a:t>
            </a:r>
            <a:br>
              <a:rPr lang="es-ES" smtClean="0"/>
            </a:br>
            <a:r>
              <a:rPr lang="es-ES" smtClean="0"/>
              <a:t>• Core 2: El Core 2 amplía la arquitectura de 64 bits. El Core 2 Quad cuenta con cuatro procesadores en un solo chip</a:t>
            </a:r>
            <a:endParaRPr lang="es-PE" smtClean="0"/>
          </a:p>
          <a:p>
            <a:endParaRPr lang="es-ES" smtClean="0"/>
          </a:p>
        </p:txBody>
      </p:sp>
    </p:spTree>
    <p:extLst>
      <p:ext uri="{BB962C8B-B14F-4D97-AF65-F5344CB8AC3E}">
        <p14:creationId xmlns:p14="http://schemas.microsoft.com/office/powerpoint/2010/main" val="3237356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r>
              <a:rPr lang="es-ES" sz="1100" smtClean="0"/>
              <a:t>La arquitectura ARM se refiere a una arquitectura de procesador que ha evolucionado a partir de los principios de diseño RISC y se utiliza en sistemas embebidos.En esta sección, damos una breve descripción del concepto de sistemas integrados, y luego ver la evolución de la ARM.</a:t>
            </a:r>
            <a:br>
              <a:rPr lang="es-ES" sz="1100" smtClean="0"/>
            </a:br>
            <a:r>
              <a:rPr lang="es-ES" sz="1100" smtClean="0"/>
              <a:t>Los sistemas embebidos</a:t>
            </a:r>
            <a:br>
              <a:rPr lang="es-ES" sz="1100" smtClean="0"/>
            </a:br>
            <a:r>
              <a:rPr lang="es-ES" sz="1100" smtClean="0"/>
              <a:t>El término sistema embebido se refiere al uso de la electrónica y de software dentro de un producto, en oposición a un ordenador de propósito general, tal como un sistema de escritorio o portátil. La siguiente es una definición general buena:</a:t>
            </a:r>
          </a:p>
          <a:p>
            <a:pPr>
              <a:lnSpc>
                <a:spcPct val="90000"/>
              </a:lnSpc>
              <a:spcBef>
                <a:spcPct val="0"/>
              </a:spcBef>
            </a:pPr>
            <a:r>
              <a:rPr lang="es-ES" sz="1100" smtClean="0"/>
              <a:t>Los sistemas empotrados son mucho más numerosos de propósito general los sistemas informáticos, Encom pasar una amplia gama de aplicaciones  Estos sistemas tienen una amplia variedad de requisitos y limitaciones, como las siguientes.:</a:t>
            </a:r>
            <a:br>
              <a:rPr lang="es-ES" sz="1100" smtClean="0"/>
            </a:br>
            <a:r>
              <a:rPr lang="es-ES" sz="1100" smtClean="0"/>
              <a:t>• Los sistemas pequeños y grandes, lo que implica limitaciones de costes muy diferentes, necesidades diferentes tanto para la optimización y reutilización</a:t>
            </a:r>
            <a:br>
              <a:rPr lang="es-ES" sz="1100" smtClean="0"/>
            </a:br>
            <a:r>
              <a:rPr lang="es-ES" sz="1100" smtClean="0"/>
              <a:t>• Relajado a requisitos muy estrictos y combinaciones de los requisitos de calidad diferentes, por ejemplo, con respecto a la seguridad, la fiabilidad, en tiempo real, la flexibilidad y la legislación</a:t>
            </a:r>
            <a:br>
              <a:rPr lang="es-ES" sz="1100" smtClean="0"/>
            </a:br>
            <a:r>
              <a:rPr lang="es-ES" sz="1100" smtClean="0"/>
              <a:t>• Corto y largo tiempo de vida</a:t>
            </a:r>
            <a:br>
              <a:rPr lang="es-ES" sz="1100" smtClean="0"/>
            </a:br>
            <a:r>
              <a:rPr lang="es-ES" sz="1100" smtClean="0"/>
              <a:t>• Las diferentes condiciones ambientales en términos de, por ejemplo, las radiaciones, vibraciones y humedad</a:t>
            </a:r>
            <a:br>
              <a:rPr lang="es-ES" sz="1100" smtClean="0"/>
            </a:br>
            <a:r>
              <a:rPr lang="es-ES" sz="1100" smtClean="0"/>
              <a:t>• Diferentes características de aplicación resultantes de las cargas estáticas y dinámicos, lento a velocidad rápida, calcular frente a las tareas de interfaz de uso intensivo, y / o combinaciones del mismo</a:t>
            </a:r>
            <a:br>
              <a:rPr lang="es-ES" sz="1100" smtClean="0"/>
            </a:br>
            <a:r>
              <a:rPr lang="es-ES" sz="1100" smtClean="0"/>
              <a:t>• Diferentes modelos de computación que van desde sistemas de eventos discretos a los que implican dinámica en tiempo continuo (normalmente se conoce como sistemas híbridos)</a:t>
            </a:r>
            <a:endParaRPr lang="es-PE" sz="1100" smtClean="0"/>
          </a:p>
        </p:txBody>
      </p:sp>
      <p:sp>
        <p:nvSpPr>
          <p:cNvPr id="5939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71E2E57-6206-44FB-8352-DE9BA5122C54}" type="slidenum">
              <a:rPr lang="es-PE"/>
              <a:pPr fontAlgn="base">
                <a:spcBef>
                  <a:spcPct val="0"/>
                </a:spcBef>
                <a:spcAft>
                  <a:spcPct val="0"/>
                </a:spcAft>
              </a:pPr>
              <a:t>28</a:t>
            </a:fld>
            <a:endParaRPr lang="es-PE"/>
          </a:p>
        </p:txBody>
      </p:sp>
    </p:spTree>
    <p:extLst>
      <p:ext uri="{BB962C8B-B14F-4D97-AF65-F5344CB8AC3E}">
        <p14:creationId xmlns:p14="http://schemas.microsoft.com/office/powerpoint/2010/main" val="2228061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80000"/>
              </a:lnSpc>
              <a:spcBef>
                <a:spcPct val="0"/>
              </a:spcBef>
            </a:pPr>
            <a:r>
              <a:rPr lang="es-PE" sz="1000" smtClean="0"/>
              <a:t>Evolución ARM</a:t>
            </a:r>
            <a:br>
              <a:rPr lang="es-PE" sz="1000" smtClean="0"/>
            </a:br>
            <a:r>
              <a:rPr lang="es-PE" sz="1000" smtClean="0"/>
              <a:t>ARM es una familia de microprocesadores RISC basados en microcontroladores y diseñados por ARM Inc., Cambridge, England.Esta empresa no tiene procesadores sino microprocesador con diseños y arquitecturas multinúcleo.ARM son los procesadores de alta velocidad, que son conocidos por su tamaño pequeño y de bajo consuma de potencia requerido. Son ampliamente utilizados en PDAs y otros dispositivos de mano, incluidos los juegos y los teléfonos, así como una gran variedad de productos de consumo.</a:t>
            </a:r>
            <a:br>
              <a:rPr lang="es-PE" sz="1000" smtClean="0"/>
            </a:br>
            <a:r>
              <a:rPr lang="es-PE" sz="1000" smtClean="0"/>
              <a:t>Chips ARM son los procesadores en el popular iPod de Apple y el iPhone devices.ARM es probablemente el más utilizado la arquitectura del procesador embebido y de hecho la arquitectura del procesador más usado de cualquier tipo en el mundo.</a:t>
            </a:r>
            <a:br>
              <a:rPr lang="es-PE" sz="1000" smtClean="0"/>
            </a:br>
            <a:r>
              <a:rPr lang="es-PE" sz="1000" smtClean="0"/>
              <a:t>Los orígenes de la tecnología ARM se puede remontar de nuevo a la empresa británica con sede en Acorn Computers. A principios de 1980, Acorn se adjudicó un contrato por el</a:t>
            </a:r>
            <a:br>
              <a:rPr lang="es-PE" sz="1000" smtClean="0"/>
            </a:br>
            <a:r>
              <a:rPr lang="es-PE" sz="1000" smtClean="0"/>
              <a:t>British Broadcasting Corporation (BBC) para desarrollar una nueva arquitectura de microprocesador para el Proyecto de Alfabetización Informática BBC. El éxito de este contrato permitió Acorn seguir para desarrollar el primer procesador RISC comercial, Acorn RISC Machine (ARM). La primera versión, ARM1, entró en funcionamiento en 1985 y fue utilizado para investigación y desarrollo internos, además de ser utilizado como un coprocesador en la máquina de la BBC. También en 1985, lanzó el Acorn ARM2, que tenía una mayor funcionalidad y velocidad dentro de un mismo espacio físico. Otras mejoras se lograron con el lanzamiento en 1989 de la ARM3.</a:t>
            </a:r>
          </a:p>
          <a:p>
            <a:pPr>
              <a:lnSpc>
                <a:spcPct val="80000"/>
              </a:lnSpc>
              <a:spcBef>
                <a:spcPct val="0"/>
              </a:spcBef>
            </a:pPr>
            <a:r>
              <a:rPr lang="es-ES" sz="1000" smtClean="0"/>
              <a:t>A lo largo de este período, la empresa Acorn utilizado VLSI Technology para hacer real la fabricación de los chips de procesadores. VLSI tenía licencia para comercializar el chip en sí mismo y tuvo cierto éxito en conseguir otras empresas para utilizar la ARM en sus productos, en particular en un procesador embebido.</a:t>
            </a:r>
            <a:br>
              <a:rPr lang="es-ES" sz="1000" smtClean="0"/>
            </a:br>
            <a:r>
              <a:rPr lang="es-ES" sz="1000" smtClean="0"/>
              <a:t>El diseño del ARM emparejado una creciente necesidad comercial para un alto rendimiento,</a:t>
            </a:r>
            <a:br>
              <a:rPr lang="es-ES" sz="1000" smtClean="0"/>
            </a:br>
            <a:r>
              <a:rPr lang="es-ES" sz="1000" smtClean="0"/>
              <a:t>de bajo consumo de energía, el procesador de pequeño tamaño y de bajo costo para aplicaciones embebidas. Sin embargo, un mayor desarrollo fue más allá del alcance de las capacidades de las bellotas.</a:t>
            </a:r>
            <a:br>
              <a:rPr lang="es-ES" sz="1000" smtClean="0"/>
            </a:br>
            <a:r>
              <a:rPr lang="es-ES" sz="1000" smtClean="0"/>
              <a:t>En consecuencia, una nueva compañía fue organizada, con Acorn, VLSI y Apple Computer como socios fundadores, conocidas como ARM RISC Machine Ltd.The Acorn se convirtió en el Advanced RISC Machine.</a:t>
            </a:r>
            <a:br>
              <a:rPr lang="es-ES" sz="1000" smtClean="0"/>
            </a:br>
            <a:r>
              <a:rPr lang="es-ES" sz="1000" smtClean="0"/>
              <a:t>Primera oferta de la nueva empresa, una mejora en la ARM3, fue designado ARM6. Posteriormente, la compañía ha introducido una serie de nuevas familias, con una funcionalidad cada vez mayor y el rendimiento.</a:t>
            </a:r>
            <a:endParaRPr lang="es-PE" sz="1000" smtClean="0"/>
          </a:p>
          <a:p>
            <a:pPr>
              <a:lnSpc>
                <a:spcPct val="80000"/>
              </a:lnSpc>
              <a:spcBef>
                <a:spcPct val="0"/>
              </a:spcBef>
            </a:pPr>
            <a:endParaRPr lang="es-PE" sz="1000" smtClean="0"/>
          </a:p>
          <a:p>
            <a:pPr>
              <a:lnSpc>
                <a:spcPct val="80000"/>
              </a:lnSpc>
              <a:spcBef>
                <a:spcPct val="0"/>
              </a:spcBef>
            </a:pPr>
            <a:endParaRPr lang="es-PE" sz="1000" smtClean="0"/>
          </a:p>
        </p:txBody>
      </p:sp>
      <p:sp>
        <p:nvSpPr>
          <p:cNvPr id="6042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9EE797-D4E0-4070-A6E9-F2DB0B8EE628}" type="slidenum">
              <a:rPr lang="es-PE"/>
              <a:pPr fontAlgn="base">
                <a:spcBef>
                  <a:spcPct val="0"/>
                </a:spcBef>
                <a:spcAft>
                  <a:spcPct val="0"/>
                </a:spcAft>
              </a:pPr>
              <a:t>29</a:t>
            </a:fld>
            <a:endParaRPr lang="es-PE"/>
          </a:p>
        </p:txBody>
      </p:sp>
    </p:spTree>
    <p:extLst>
      <p:ext uri="{BB962C8B-B14F-4D97-AF65-F5344CB8AC3E}">
        <p14:creationId xmlns:p14="http://schemas.microsoft.com/office/powerpoint/2010/main" val="356432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smtClean="0"/>
              <a:t>De acuerdo con la arm.com ARM sitio Web, procesadores ARM están diseñados para satisfacer las necesidades de tres categorías de sistemas:</a:t>
            </a:r>
            <a:br>
              <a:rPr lang="es-ES" smtClean="0"/>
            </a:br>
            <a:r>
              <a:rPr lang="es-ES" smtClean="0"/>
              <a:t>• Embedded sistemas de tiempo real: Sistemas para el almacenamiento, el cuerpo del automóvil y del tren de fuerza, industrial y aplicaciones de red</a:t>
            </a:r>
            <a:br>
              <a:rPr lang="es-ES" smtClean="0"/>
            </a:br>
            <a:r>
              <a:rPr lang="es-ES" smtClean="0"/>
              <a:t>• Plataformas de aplicación: Dispositivos que ejecutan sistemas operativos abiertos como Linux, Palm OS, Symbian OS y Windows CE en telefonía móvil, los consumidores de entretenimiento y aplicaciones de imágenes digitales</a:t>
            </a:r>
            <a:br>
              <a:rPr lang="es-ES" smtClean="0"/>
            </a:br>
            <a:r>
              <a:rPr lang="es-ES" smtClean="0"/>
              <a:t>• Proteger las aplicaciones: tarjetas inteligentes, tarjetas SIM y terminales de pago</a:t>
            </a:r>
            <a:endParaRPr lang="es-PE" smtClean="0"/>
          </a:p>
        </p:txBody>
      </p:sp>
      <p:sp>
        <p:nvSpPr>
          <p:cNvPr id="6144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0DCBBD-B720-4DA4-8A3C-D1DC78681D23}" type="slidenum">
              <a:rPr lang="es-PE"/>
              <a:pPr fontAlgn="base">
                <a:spcBef>
                  <a:spcPct val="0"/>
                </a:spcBef>
                <a:spcAft>
                  <a:spcPct val="0"/>
                </a:spcAft>
              </a:pPr>
              <a:t>30</a:t>
            </a:fld>
            <a:endParaRPr lang="es-PE"/>
          </a:p>
        </p:txBody>
      </p:sp>
    </p:spTree>
    <p:extLst>
      <p:ext uri="{BB962C8B-B14F-4D97-AF65-F5344CB8AC3E}">
        <p14:creationId xmlns:p14="http://schemas.microsoft.com/office/powerpoint/2010/main" val="236933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wrap="square" numCol="1" anchor="t" anchorCtr="0" compatLnSpc="1">
            <a:prstTxWarp prst="textNoShape">
              <a:avLst/>
            </a:prstTxWarp>
          </a:bodyPr>
          <a:lstStyle/>
          <a:p>
            <a:pPr>
              <a:lnSpc>
                <a:spcPct val="80000"/>
              </a:lnSpc>
              <a:spcBef>
                <a:spcPct val="0"/>
              </a:spcBef>
            </a:pPr>
            <a:r>
              <a:rPr lang="es-ES" sz="800" smtClean="0"/>
              <a:t>En la evaluación de hardware del procesador y el establecimiento de requisitos para los sistemas nuevos, el rendimiento es uno de los parámetros clave a tener en cuenta, junto con el costo, el tamaño, la seguridad, la fiabilidad y, en algunos casos, el consumo de energía.</a:t>
            </a:r>
            <a:br>
              <a:rPr lang="es-ES" sz="800" smtClean="0"/>
            </a:br>
            <a:r>
              <a:rPr lang="es-ES" sz="800" smtClean="0"/>
              <a:t>Es difícil hacer comparaciones significativas de rendimiento entre diferentes procesadores, incluso entre los procesadores de la misma familia. Velocidad pura es mucho menos importante que cómo un procesador realiza cuando se ejecuta una aplicación dada. Por desgracia, el rendimiento de la aplicación no depende sólo de la velocidad pura del procesador, sino en el conjunto de instrucciones, la elección del lenguaje de implementación, la eficiencia del compilador, y la habilidad de la programación realizada para ejecutar la aplicación.</a:t>
            </a:r>
            <a:br>
              <a:rPr lang="es-ES" sz="800" smtClean="0"/>
            </a:br>
            <a:r>
              <a:rPr lang="es-ES" sz="800" smtClean="0"/>
              <a:t>Comenzamos esta sección con un vistazo a algunas de las medidas tradicionales de la velocidad del procesador. A continuación se examina el método más común para la evaluación de procesador y desempeño del sistema informático. Nosotros seguimos esto con una discusión de cómo los resultados promedio de las pruebas múltiples. Por último, nos fijamos en las ideas producidas por considerar la ley de Amdahl.</a:t>
            </a:r>
          </a:p>
          <a:p>
            <a:pPr>
              <a:lnSpc>
                <a:spcPct val="80000"/>
              </a:lnSpc>
              <a:spcBef>
                <a:spcPct val="0"/>
              </a:spcBef>
            </a:pPr>
            <a:r>
              <a:rPr lang="es-ES" sz="800" smtClean="0"/>
              <a:t>Velocidad del reloj y las Instrucciones por Segundo</a:t>
            </a:r>
            <a:br>
              <a:rPr lang="es-ES" sz="800" smtClean="0"/>
            </a:br>
            <a:r>
              <a:rPr lang="es-ES" sz="800" smtClean="0"/>
              <a:t>Las operaciones reloj del sistema realizadas por un procesador, como ir a buscar una instrucción, instrucción decodificar el, la realización de una operación aritmética, y así sucesivamente, se rigen por un reloj del sistema. Típicamente, todas las operaciones comienzan con el pulso de los clock.Thus, en el nivel más fundamental, la velocidad de un procesador está dictada por la frecuencia de impulsos producida por el reloj, medido en ciclos por segundo, o hercios (Hz).</a:t>
            </a:r>
            <a:br>
              <a:rPr lang="es-ES" sz="800" smtClean="0"/>
            </a:br>
            <a:r>
              <a:rPr lang="es-ES" sz="800" smtClean="0"/>
              <a:t>Típicamente, las señales de reloj son generados por un cristal de cuarzo, que genera una señal de onda constante mientras que la energía de onda se applied.This se convierte en una corriente de tensión de impulso digital que se proporciona en un flujo constante a la circuitería del procesador (Figura 2,14). Por ejemplo, un procesador de 1 GHz recibe 1 mil millones de impulsos por second.The tasa de impulsos se conoce como la velocidad del reloj, o incremento speed.One reloj, o pulso, del reloj es referido como un ciclo de reloj, o un pulso de reloj . El tiempo entre pulsos es el tiempo de ciclo.</a:t>
            </a:r>
            <a:br>
              <a:rPr lang="es-ES" sz="800" smtClean="0"/>
            </a:br>
            <a:r>
              <a:rPr lang="es-ES" sz="800" smtClean="0"/>
              <a:t>La tasa de reloj no es arbitraria, sino que debe ser apropiado para la disposición física del procesador. Acciones en el procesador requieren señales para ser enviadas desde el elemento procesador de un another.When a una señal se coloca en una línea dentro del procesador, se toma una cierta cantidad finita de tiempo para los niveles de tensión para establecerse de modo que un valor preciso (1 o 0) se encuentra disponible. Además, dependiendo de la disposición física de los circuitos de procesador, algunas señales pueden cambiar más rápidamente que otros. Así, las operaciones deben estar sincronizados y se paseó de modo que las señales eléctricas adecuadas (tensión) se dispone de valores para cada operación.</a:t>
            </a:r>
            <a:br>
              <a:rPr lang="es-ES" sz="800" smtClean="0"/>
            </a:br>
            <a:r>
              <a:rPr lang="es-ES" sz="800" smtClean="0"/>
              <a:t>La ejecución de una instrucción implica una serie de pasos discretos, como ir a buscar la instrucción de la memoria, la decodificación de las diversas porciones de la instrucción, carga y almacenamiento de datos, y realizar operaciones aritméticas y lógicas.</a:t>
            </a:r>
          </a:p>
          <a:p>
            <a:pPr>
              <a:lnSpc>
                <a:spcPct val="80000"/>
              </a:lnSpc>
              <a:spcBef>
                <a:spcPct val="0"/>
              </a:spcBef>
            </a:pPr>
            <a:r>
              <a:rPr lang="es-ES" sz="800" smtClean="0"/>
              <a:t>Por lo tanto, la mayoría de las instrucciones en la mayoría de los procesadores requieren varios ciclos de reloj para completar. Algunas instrucciones pueden tomar sólo unos pocos ciclos, mientras que otros requieren docenas. Además, cuando se utiliza pipelining, múltiples instrucciones se ejecutan simultaneamente. Una comparación directa de las velocidades de reloj en diferentes procesadores no cuenta la historia completa sobre el rendimiento.</a:t>
            </a:r>
            <a:br>
              <a:rPr lang="es-ES" sz="800" smtClean="0"/>
            </a:br>
            <a:endParaRPr lang="es-PE" sz="800" smtClean="0"/>
          </a:p>
        </p:txBody>
      </p:sp>
      <p:sp>
        <p:nvSpPr>
          <p:cNvPr id="6246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136F07-EFE9-4939-AA24-52B954F932FD}" type="slidenum">
              <a:rPr lang="es-PE"/>
              <a:pPr fontAlgn="base">
                <a:spcBef>
                  <a:spcPct val="0"/>
                </a:spcBef>
                <a:spcAft>
                  <a:spcPct val="0"/>
                </a:spcAft>
              </a:pPr>
              <a:t>31</a:t>
            </a:fld>
            <a:endParaRPr lang="es-PE"/>
          </a:p>
        </p:txBody>
      </p:sp>
    </p:spTree>
    <p:extLst>
      <p:ext uri="{BB962C8B-B14F-4D97-AF65-F5344CB8AC3E}">
        <p14:creationId xmlns:p14="http://schemas.microsoft.com/office/powerpoint/2010/main" val="3705934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fontScale="85000" lnSpcReduction="20000"/>
          </a:bodyPr>
          <a:lstStyle/>
          <a:p>
            <a:pPr fontAlgn="auto">
              <a:spcBef>
                <a:spcPts val="0"/>
              </a:spcBef>
              <a:spcAft>
                <a:spcPts val="0"/>
              </a:spcAft>
              <a:defRPr/>
            </a:pPr>
            <a:r>
              <a:rPr lang="es-ES" u="sng" dirty="0" smtClean="0">
                <a:solidFill>
                  <a:srgbClr val="FF0000"/>
                </a:solidFill>
              </a:rPr>
              <a:t>La primera generación: Tubos de Vacío</a:t>
            </a:r>
          </a:p>
          <a:p>
            <a:pPr algn="just" fontAlgn="auto">
              <a:spcBef>
                <a:spcPts val="0"/>
              </a:spcBef>
              <a:spcAft>
                <a:spcPts val="0"/>
              </a:spcAft>
              <a:defRPr/>
            </a:pPr>
            <a:r>
              <a:rPr lang="es-ES" dirty="0" smtClean="0"/>
              <a:t/>
            </a:r>
            <a:br>
              <a:rPr lang="es-ES" dirty="0" smtClean="0"/>
            </a:br>
            <a:r>
              <a:rPr lang="es-ES" dirty="0" smtClean="0"/>
              <a:t>El ENIAC (</a:t>
            </a:r>
            <a:r>
              <a:rPr lang="es-ES" dirty="0" err="1" smtClean="0"/>
              <a:t>Electronic</a:t>
            </a:r>
            <a:r>
              <a:rPr lang="es-ES" dirty="0" smtClean="0"/>
              <a:t> </a:t>
            </a:r>
            <a:r>
              <a:rPr lang="es-ES" dirty="0" err="1" smtClean="0"/>
              <a:t>Numerical</a:t>
            </a:r>
            <a:r>
              <a:rPr lang="es-ES" dirty="0" smtClean="0"/>
              <a:t> </a:t>
            </a:r>
            <a:r>
              <a:rPr lang="es-ES" dirty="0" err="1" smtClean="0"/>
              <a:t>Integrator</a:t>
            </a:r>
            <a:r>
              <a:rPr lang="es-ES" dirty="0" smtClean="0"/>
              <a:t> y ordenador), diseñado y construido en la Universidad de Pennsylvania, fue el primer ordenador electrónico de propósito general digital. El proyecto fue una respuesta a las necesidades de Estados Unidos durante la Segunda Guerra Mundial. El Balística del Ejército </a:t>
            </a:r>
            <a:r>
              <a:rPr lang="es-ES" dirty="0" err="1" smtClean="0"/>
              <a:t>Research</a:t>
            </a:r>
            <a:r>
              <a:rPr lang="es-ES" dirty="0" smtClean="0"/>
              <a:t> </a:t>
            </a:r>
            <a:r>
              <a:rPr lang="es-ES" dirty="0" err="1" smtClean="0"/>
              <a:t>Laboratory</a:t>
            </a:r>
            <a:r>
              <a:rPr lang="es-ES" dirty="0" smtClean="0"/>
              <a:t> (BRL), organismo responsable del desarrollo de tablas de rango y trayectoria de las nuevas armas, tenía dificultades para el suministro de estas tablas con precisión y dentro de un plazo razonable. Sin estas tablas de tiro, las nuevas armas y artillería eran inútiles para artilleros. El BRL empleó a más de 200 personas que, usando calculadoras de escritorio, resolver las ecuaciones balísticas necesarias. Preparación de las mesas para una sola arma tomaría una hora muchas personas, incluso días.</a:t>
            </a:r>
          </a:p>
          <a:p>
            <a:pPr algn="just" fontAlgn="auto">
              <a:spcBef>
                <a:spcPts val="0"/>
              </a:spcBef>
              <a:spcAft>
                <a:spcPts val="0"/>
              </a:spcAft>
              <a:defRPr/>
            </a:pPr>
            <a:endParaRPr lang="es-ES" dirty="0" smtClean="0"/>
          </a:p>
          <a:p>
            <a:pPr algn="just" fontAlgn="auto">
              <a:spcBef>
                <a:spcPts val="0"/>
              </a:spcBef>
              <a:spcAft>
                <a:spcPts val="0"/>
              </a:spcAft>
              <a:defRPr/>
            </a:pPr>
            <a:r>
              <a:rPr lang="es-ES" dirty="0" smtClean="0"/>
              <a:t>John </a:t>
            </a:r>
            <a:r>
              <a:rPr lang="es-ES" dirty="0" err="1" smtClean="0"/>
              <a:t>Mauchly</a:t>
            </a:r>
            <a:r>
              <a:rPr lang="es-ES" dirty="0" smtClean="0"/>
              <a:t>, profesor de ingeniería eléctrica en la Universidad de Pennsylvania y John </a:t>
            </a:r>
            <a:r>
              <a:rPr lang="es-ES" dirty="0" err="1" smtClean="0"/>
              <a:t>Eckert</a:t>
            </a:r>
            <a:r>
              <a:rPr lang="es-ES" dirty="0" smtClean="0"/>
              <a:t>, uno de sus estudiantes de posgrado, propuso la construcción de una </a:t>
            </a:r>
            <a:r>
              <a:rPr lang="es-ES" b="1" dirty="0" smtClean="0"/>
              <a:t>computadora de propósito general </a:t>
            </a:r>
            <a:r>
              <a:rPr lang="es-ES" dirty="0" smtClean="0"/>
              <a:t>utilizando tubos de vacío para la aplicación de BRL. En 1943,</a:t>
            </a:r>
            <a:br>
              <a:rPr lang="es-ES" dirty="0" smtClean="0"/>
            </a:br>
            <a:r>
              <a:rPr lang="es-ES" dirty="0" smtClean="0"/>
              <a:t>el Ejército aceptó esta propuesta y comenzó a trabajar en la ENIAC. el resultante máquina era enorme, con un peso de 30 toneladas, que ocupa 1.500 metros cuadrados de suelo espacio, y que contiene más de 18.000 tubos de vacío. Cuando se trabaja, se consumía 140 kilovatios de potencia. También fue sustancialmente más rápido que cualquier otro equipo electro-mecánico, capaz de realizar 5000 sumas por segundo.</a:t>
            </a:r>
          </a:p>
          <a:p>
            <a:pPr algn="just" fontAlgn="auto">
              <a:spcBef>
                <a:spcPts val="0"/>
              </a:spcBef>
              <a:spcAft>
                <a:spcPts val="0"/>
              </a:spcAft>
              <a:defRPr/>
            </a:pPr>
            <a:r>
              <a:rPr lang="es-ES" dirty="0" smtClean="0"/>
              <a:t>El ENIAC era decimal en lugar de una máquina binaria. Es decir, los números estuvieron representados en forma decimal, y la aritmética se realizó en el sistema decimales. Su memoria consistió en 20 "acumuladores", cada una capaz de albergar a 10 dígitos número decimal. Un anillo de 10 tubos de vacío representa cada dígito. En cualquier momento, sólo un tubo de vacío estaba en el estado ON, que representa uno de los 10 dígitos. El </a:t>
            </a:r>
            <a:r>
              <a:rPr lang="es-ES" b="1" dirty="0" smtClean="0"/>
              <a:t>principal inconveniente de la ENIAC era que tenía que ser programado manualmente </a:t>
            </a:r>
            <a:r>
              <a:rPr lang="es-ES" dirty="0" smtClean="0"/>
              <a:t>seteando interruptores y cables conectan y desconectan.</a:t>
            </a:r>
          </a:p>
          <a:p>
            <a:pPr algn="just" fontAlgn="auto">
              <a:spcBef>
                <a:spcPts val="0"/>
              </a:spcBef>
              <a:spcAft>
                <a:spcPts val="0"/>
              </a:spcAft>
              <a:defRPr/>
            </a:pPr>
            <a:r>
              <a:rPr lang="es-ES" dirty="0" smtClean="0"/>
              <a:t>El ENIAC se terminó en 1946, demasiado tarde para ser utilizado en la guerra en lugar de eso, su primera tarea fue realizar una serie de cálculos complejos que se utilizaron para ayudar a determinar la viabilidad de la bomba de hidrógeno. El uso de la ENIAC para una</a:t>
            </a:r>
            <a:br>
              <a:rPr lang="es-ES" dirty="0" smtClean="0"/>
            </a:br>
            <a:r>
              <a:rPr lang="es-ES" dirty="0" smtClean="0"/>
              <a:t>finalidad distinta de aquella para la que fue construido demostrado su uso general. El ENIAC siguió funcionando bajo la administración BRL hasta 1955, cuando que fue desmontado.</a:t>
            </a:r>
            <a:endParaRPr lang="es-PE" dirty="0"/>
          </a:p>
        </p:txBody>
      </p:sp>
      <p:sp>
        <p:nvSpPr>
          <p:cNvPr id="3891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9A9674-D385-48BF-A199-E8B2480A1FDD}" type="slidenum">
              <a:rPr lang="es-PE"/>
              <a:pPr fontAlgn="base">
                <a:spcBef>
                  <a:spcPct val="0"/>
                </a:spcBef>
                <a:spcAft>
                  <a:spcPct val="0"/>
                </a:spcAft>
              </a:pPr>
              <a:t>4</a:t>
            </a:fld>
            <a:endParaRPr lang="es-PE"/>
          </a:p>
        </p:txBody>
      </p:sp>
    </p:spTree>
    <p:extLst>
      <p:ext uri="{BB962C8B-B14F-4D97-AF65-F5344CB8AC3E}">
        <p14:creationId xmlns:p14="http://schemas.microsoft.com/office/powerpoint/2010/main" val="231002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fontScale="55000" lnSpcReduction="20000"/>
          </a:bodyPr>
          <a:lstStyle/>
          <a:p>
            <a:pPr algn="just" fontAlgn="auto">
              <a:spcBef>
                <a:spcPts val="0"/>
              </a:spcBef>
              <a:spcAft>
                <a:spcPts val="0"/>
              </a:spcAft>
              <a:defRPr/>
            </a:pPr>
            <a:r>
              <a:rPr lang="es-ES" dirty="0" smtClean="0"/>
              <a:t>LA MÁQUINA DE VON NEUMANN La tarea de introducir y modificar los programas para la ENIAC era muy tedioso. El proceso de programación podría ser facilitada si el programa puede ser representado en una forma adecuada para el almacenamiento en la memoria junto con los datos. Entonces, un ordenador podría obtener las instrucciones de lectura de la memoria de ellos, y un programa puede ser ajustado o modificado mediante el establecimiento de los valores de una parte de la memoria.</a:t>
            </a:r>
          </a:p>
          <a:p>
            <a:pPr algn="just" fontAlgn="auto">
              <a:spcBef>
                <a:spcPts val="0"/>
              </a:spcBef>
              <a:spcAft>
                <a:spcPts val="0"/>
              </a:spcAft>
              <a:defRPr/>
            </a:pPr>
            <a:r>
              <a:rPr lang="es-ES" dirty="0" smtClean="0"/>
              <a:t>Esta idea, conocida como el concepto de programa almacenado, se atribuye generalmente a la Diseñadores de ENIAC, especialmente el matemático John von </a:t>
            </a:r>
            <a:r>
              <a:rPr lang="es-ES" dirty="0" err="1" smtClean="0"/>
              <a:t>Neumann</a:t>
            </a:r>
            <a:r>
              <a:rPr lang="es-ES" dirty="0" smtClean="0"/>
              <a:t>, que era un consultor en el proyecto ENIAC. Alan </a:t>
            </a:r>
            <a:r>
              <a:rPr lang="es-ES" dirty="0" err="1" smtClean="0"/>
              <a:t>Turing</a:t>
            </a:r>
            <a:r>
              <a:rPr lang="es-ES" dirty="0" smtClean="0"/>
              <a:t> desarrolló la idea en aproximadamente el mismo tiempo. La primera publicación de la idea en una propuesta de 1945 por von </a:t>
            </a:r>
            <a:r>
              <a:rPr lang="es-ES" dirty="0" err="1" smtClean="0"/>
              <a:t>Neumann</a:t>
            </a:r>
            <a:r>
              <a:rPr lang="es-ES" dirty="0" smtClean="0"/>
              <a:t> para un equipo nuevo, el EDVAC (</a:t>
            </a:r>
            <a:r>
              <a:rPr lang="es-ES" dirty="0" err="1" smtClean="0"/>
              <a:t>Electronic</a:t>
            </a:r>
            <a:r>
              <a:rPr lang="es-ES" dirty="0" smtClean="0"/>
              <a:t> </a:t>
            </a:r>
            <a:r>
              <a:rPr lang="es-ES" dirty="0" err="1" smtClean="0"/>
              <a:t>Computer</a:t>
            </a:r>
            <a:r>
              <a:rPr lang="es-ES" dirty="0" smtClean="0"/>
              <a:t> variable discreta).</a:t>
            </a:r>
          </a:p>
          <a:p>
            <a:pPr algn="just" fontAlgn="auto">
              <a:spcBef>
                <a:spcPts val="0"/>
              </a:spcBef>
              <a:spcAft>
                <a:spcPts val="0"/>
              </a:spcAft>
              <a:defRPr/>
            </a:pPr>
            <a:r>
              <a:rPr lang="es-ES" dirty="0" smtClean="0"/>
              <a:t>En 1946, von </a:t>
            </a:r>
            <a:r>
              <a:rPr lang="es-ES" dirty="0" err="1" smtClean="0"/>
              <a:t>Neumann</a:t>
            </a:r>
            <a:r>
              <a:rPr lang="es-ES" dirty="0" smtClean="0"/>
              <a:t> y sus colegas comenzaron el diseño de un nuevo programa informático almacenado, conocida como la computadora IAS, en el Instituto de Princeton para </a:t>
            </a:r>
            <a:r>
              <a:rPr lang="es-ES" dirty="0" err="1" smtClean="0"/>
              <a:t>Advanced</a:t>
            </a:r>
            <a:r>
              <a:rPr lang="es-ES" dirty="0" smtClean="0"/>
              <a:t> </a:t>
            </a:r>
            <a:r>
              <a:rPr lang="es-ES" dirty="0" err="1" smtClean="0"/>
              <a:t>Studies</a:t>
            </a:r>
            <a:r>
              <a:rPr lang="es-ES" dirty="0" smtClean="0"/>
              <a:t>. La NIC ordenador, aunque no se terminó hasta 1952, es el prototipo de todos los ordenadores de propósito general subsiguientes.</a:t>
            </a:r>
          </a:p>
          <a:p>
            <a:pPr algn="just" fontAlgn="auto">
              <a:spcBef>
                <a:spcPts val="0"/>
              </a:spcBef>
              <a:spcAft>
                <a:spcPts val="0"/>
              </a:spcAft>
              <a:defRPr/>
            </a:pPr>
            <a:r>
              <a:rPr lang="es-ES" dirty="0" smtClean="0"/>
              <a:t>La figura muestra la estructura general de la computadora IAS (comparar a la porción central de la figura). Consiste</a:t>
            </a:r>
          </a:p>
          <a:p>
            <a:pPr algn="just" fontAlgn="auto">
              <a:spcBef>
                <a:spcPts val="0"/>
              </a:spcBef>
              <a:spcAft>
                <a:spcPts val="0"/>
              </a:spcAft>
              <a:defRPr/>
            </a:pPr>
            <a:r>
              <a:rPr lang="es-ES" dirty="0" smtClean="0"/>
              <a:t>• Una memoria principal, que almacena los datos y las instrucciones</a:t>
            </a:r>
          </a:p>
          <a:p>
            <a:pPr algn="just" fontAlgn="auto">
              <a:spcBef>
                <a:spcPts val="0"/>
              </a:spcBef>
              <a:spcAft>
                <a:spcPts val="0"/>
              </a:spcAft>
              <a:defRPr/>
            </a:pPr>
            <a:r>
              <a:rPr lang="es-ES" dirty="0" smtClean="0"/>
              <a:t>• Una unidad aritmética y lógica (ALU) capaz de operar en datos binarios.</a:t>
            </a:r>
          </a:p>
          <a:p>
            <a:pPr algn="just" fontAlgn="auto">
              <a:spcBef>
                <a:spcPts val="0"/>
              </a:spcBef>
              <a:spcAft>
                <a:spcPts val="0"/>
              </a:spcAft>
              <a:buFont typeface="Arial" pitchFamily="34" charset="0"/>
              <a:buChar char="•"/>
              <a:defRPr/>
            </a:pPr>
            <a:r>
              <a:rPr lang="es-ES" dirty="0" smtClean="0"/>
              <a:t>Una unidad de control, que interpreta las instrucciones en la memoria y hace que se ejecuta.</a:t>
            </a:r>
          </a:p>
          <a:p>
            <a:pPr algn="just" fontAlgn="auto">
              <a:spcBef>
                <a:spcPts val="0"/>
              </a:spcBef>
              <a:spcAft>
                <a:spcPts val="0"/>
              </a:spcAft>
              <a:buFont typeface="Arial" pitchFamily="34" charset="0"/>
              <a:buChar char="•"/>
              <a:defRPr/>
            </a:pPr>
            <a:r>
              <a:rPr lang="es-ES" dirty="0" smtClean="0"/>
              <a:t>La entrada y salida (I / O) el equipo operado por la unidad de control.</a:t>
            </a:r>
          </a:p>
          <a:p>
            <a:pPr algn="just" fontAlgn="auto">
              <a:spcBef>
                <a:spcPts val="0"/>
              </a:spcBef>
              <a:spcAft>
                <a:spcPts val="0"/>
              </a:spcAft>
              <a:buFont typeface="Arial" pitchFamily="34" charset="0"/>
              <a:buNone/>
              <a:defRPr/>
            </a:pPr>
            <a:r>
              <a:rPr lang="es-ES" dirty="0" smtClean="0"/>
              <a:t/>
            </a:r>
            <a:br>
              <a:rPr lang="es-ES" dirty="0" smtClean="0"/>
            </a:br>
            <a:r>
              <a:rPr lang="es-ES" dirty="0" smtClean="0"/>
              <a:t>Esta estructura se describe en la propuesta anterior von </a:t>
            </a:r>
            <a:r>
              <a:rPr lang="es-ES" dirty="0" err="1" smtClean="0"/>
              <a:t>Neumann</a:t>
            </a:r>
            <a:r>
              <a:rPr lang="es-ES" dirty="0" smtClean="0"/>
              <a:t>, que vale la pena citar en este punto :</a:t>
            </a:r>
          </a:p>
          <a:p>
            <a:pPr marL="228600" indent="-228600" algn="just" fontAlgn="auto">
              <a:spcBef>
                <a:spcPts val="0"/>
              </a:spcBef>
              <a:spcAft>
                <a:spcPts val="0"/>
              </a:spcAft>
              <a:buFont typeface="+mj-lt"/>
              <a:buAutoNum type="arabicPeriod"/>
              <a:defRPr/>
            </a:pPr>
            <a:r>
              <a:rPr lang="es-ES" dirty="0" smtClean="0"/>
              <a:t>Primero.- Debido a que el dispositivo es ante todo un equipo, tendrá que realizar las operaciones elementales de la aritmética con mayor frecuencia. Se trata de la suma, resta, multiplicación y división. Por tanto, es razonable que debe contener los órganos especializados para apenas estas operaciones. Debe ser observado, sin embargo, que mientras que este principio como tal, es probable que el sonido, la forma específica en que se realiza requiere un estrecho escrutinio. En todo caso, una parte central aritmética del dispositivo probablemente tendrá que existir y esto constituye la primera específica parte (CA).</a:t>
            </a:r>
          </a:p>
          <a:p>
            <a:pPr marL="228600" indent="-228600" algn="just" fontAlgn="auto">
              <a:spcBef>
                <a:spcPts val="0"/>
              </a:spcBef>
              <a:spcAft>
                <a:spcPts val="0"/>
              </a:spcAft>
              <a:buFont typeface="+mj-lt"/>
              <a:buAutoNum type="arabicPeriod"/>
              <a:defRPr/>
            </a:pPr>
            <a:r>
              <a:rPr lang="es-ES" dirty="0" smtClean="0"/>
              <a:t>Segundo.- El control lógico del dispositivo, es decir, la secuencia adecuada de sus operaciones, se pueden más eficientemente llevada a cabo por un órgano de control central. Si el dispositivo va a ser elástica, es decir, la medida de lo posible todo ello, a continuación, una distinción se debe hacer entre las instrucciones específicas dadas para y definir un determinado problema, y los órganos de control generales que velar por que la importancia de estas instrucciones-no lo son-se llevan a cabo. El primero debe ser almacenado en alguna forma, esta última se representan por piezas de funcionamiento definidos del dispositivo. Por el control central nos referimos a esta última función sólo, y los órganos que realizan forman la segunda parte específica: CC.</a:t>
            </a:r>
          </a:p>
          <a:p>
            <a:pPr marL="228600" indent="-228600" algn="just" fontAlgn="auto">
              <a:spcBef>
                <a:spcPts val="0"/>
              </a:spcBef>
              <a:spcAft>
                <a:spcPts val="0"/>
              </a:spcAft>
              <a:buFont typeface="+mj-lt"/>
              <a:buAutoNum type="arabicPeriod"/>
              <a:defRPr/>
            </a:pPr>
            <a:r>
              <a:rPr lang="es-ES" dirty="0" smtClean="0"/>
              <a:t>Tercero.- Cualquier dispositivo que ha de llevar a cabo largos y complicados secuencias de operaciones (específicamente de los cálculos) deben tener una memoria considerable. Las instrucciones que rigen un problema complicado pueden constituir material considerable,  particularmente, si el código es circunstancial (que es en la mayoría de los arreglos) este material Hay que recordar. En cualquier caso, la memoria total que constituye la tercera específica parte del dispositivo: M.</a:t>
            </a:r>
          </a:p>
          <a:p>
            <a:pPr marL="228600" indent="-228600" algn="just" fontAlgn="auto">
              <a:spcBef>
                <a:spcPts val="0"/>
              </a:spcBef>
              <a:spcAft>
                <a:spcPts val="0"/>
              </a:spcAft>
              <a:buFont typeface="+mj-lt"/>
              <a:buNone/>
              <a:defRPr/>
            </a:pPr>
            <a:r>
              <a:rPr lang="es-ES" dirty="0" smtClean="0"/>
              <a:t>Las tres partes específicas CA, CC y M corresponden a las neuronas asociadas en el sistema nervioso humano. Lo que queda por discutir los equivalentes de las sensoriales o aferentes y los motor o neuronas eferentes. Estos son la entrada y salida de los órganos el dispositivo.</a:t>
            </a:r>
          </a:p>
          <a:p>
            <a:pPr marL="228600" indent="-228600" algn="just" fontAlgn="auto">
              <a:spcBef>
                <a:spcPts val="0"/>
              </a:spcBef>
              <a:spcAft>
                <a:spcPts val="0"/>
              </a:spcAft>
              <a:buFont typeface="+mj-lt"/>
              <a:buNone/>
              <a:defRPr/>
            </a:pPr>
            <a:r>
              <a:rPr lang="es-ES" dirty="0" smtClean="0"/>
              <a:t>El dispositivo debe estar dotado de la capacidad de mantener entrada y salida (sensorial y motora) en contacto con algún medio en específico de este tipo. El medio se llama el medio de grabación fuera del dispositivo: R.</a:t>
            </a:r>
          </a:p>
          <a:p>
            <a:pPr marL="228600" indent="-228600" algn="just" fontAlgn="auto">
              <a:spcBef>
                <a:spcPts val="0"/>
              </a:spcBef>
              <a:spcAft>
                <a:spcPts val="0"/>
              </a:spcAft>
              <a:buFont typeface="+mj-lt"/>
              <a:buAutoNum type="arabicPeriod" startAt="4"/>
              <a:defRPr/>
            </a:pPr>
            <a:r>
              <a:rPr lang="es-ES" dirty="0" smtClean="0"/>
              <a:t>Cuarto.- El dispositivo debe tener órganos para transferir información de R en su específico las partes C y M. Estos órganos forman su entrada, la cuarta parte específica: I. Se verá que lo mejor es hacer que todas las transferencias de R (por I) en M y nunca directamente de C.</a:t>
            </a:r>
          </a:p>
          <a:p>
            <a:pPr marL="228600" indent="-228600" algn="just" fontAlgn="auto">
              <a:spcBef>
                <a:spcPts val="0"/>
              </a:spcBef>
              <a:spcAft>
                <a:spcPts val="0"/>
              </a:spcAft>
              <a:buFont typeface="+mj-lt"/>
              <a:buAutoNum type="arabicPeriod" startAt="4"/>
              <a:defRPr/>
            </a:pPr>
            <a:r>
              <a:rPr lang="es-ES" dirty="0" smtClean="0"/>
              <a:t>Quinto.- El dispositivo debe tener órganos transferir desde su específica las partes C y M en R. Estos órganos forman su salida, la parte específica quinto: O. Se verá que es de nuevo posible para que todas las transferencias de M (por O) en R, y nunca directamente de C.</a:t>
            </a:r>
            <a:endParaRPr lang="es-PE" dirty="0"/>
          </a:p>
        </p:txBody>
      </p:sp>
      <p:sp>
        <p:nvSpPr>
          <p:cNvPr id="3994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12C1A4-8807-4CAA-A65C-1B9430D81B5C}" type="slidenum">
              <a:rPr lang="es-PE"/>
              <a:pPr fontAlgn="base">
                <a:spcBef>
                  <a:spcPct val="0"/>
                </a:spcBef>
                <a:spcAft>
                  <a:spcPct val="0"/>
                </a:spcAft>
              </a:pPr>
              <a:t>5</a:t>
            </a:fld>
            <a:endParaRPr lang="es-PE"/>
          </a:p>
        </p:txBody>
      </p:sp>
    </p:spTree>
    <p:extLst>
      <p:ext uri="{BB962C8B-B14F-4D97-AF65-F5344CB8AC3E}">
        <p14:creationId xmlns:p14="http://schemas.microsoft.com/office/powerpoint/2010/main" val="293277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smtClean="0"/>
              <a:t>Con raras excepciones, todos los ordenadores de hoy en día tienen la misma estructura y las funciones generales y por lo tanto conoce como máquinas de von Neumann. Por lo tanto, vale la pena en este punto para describir brevemente el funcionamiento del ordenador IAS.</a:t>
            </a:r>
            <a:br>
              <a:rPr lang="es-ES" smtClean="0"/>
            </a:br>
            <a:r>
              <a:rPr lang="es-ES" smtClean="0"/>
              <a:t>Después, la terminología y la notación de von Neumann se cambian en el siguiente para cumplir mejor con el uso moderno, los ejemplos y las ilustraciones que acompañan este análisis se basan en que este último texto. La memoria de la AIS consta de 1000 ubicaciones de almacenamiento, llamados palabras, de 40 dígitos binarios (bits) cada una.</a:t>
            </a:r>
            <a:br>
              <a:rPr lang="es-ES" smtClean="0"/>
            </a:br>
            <a:r>
              <a:rPr lang="es-ES" smtClean="0"/>
              <a:t>Tanto los datos y las instrucciones se almacenan allí. Los números se representan en forma binaria, y cada instrucción es un código binario. La figura ilustra estos formatos. Cada número está representado por un bit de signo y un valor de 39-bit. Una palabra también puede contener dos instrucciones de 20 bits, con cada instrucción que consiste en un código de operación de 8 bits (opcode) que especifica la operación a ser realizada y un 12 - dirección de bit designa una de las palabras en la memoria (numerado 0-999 ).</a:t>
            </a:r>
            <a:br>
              <a:rPr lang="es-ES" smtClean="0"/>
            </a:br>
            <a:endParaRPr lang="es-PE" smtClean="0"/>
          </a:p>
        </p:txBody>
      </p:sp>
      <p:sp>
        <p:nvSpPr>
          <p:cNvPr id="4096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7E0BCF-D661-4AE1-9C71-D618C65888CE}" type="slidenum">
              <a:rPr lang="es-PE"/>
              <a:pPr fontAlgn="base">
                <a:spcBef>
                  <a:spcPct val="0"/>
                </a:spcBef>
                <a:spcAft>
                  <a:spcPct val="0"/>
                </a:spcAft>
              </a:pPr>
              <a:t>6</a:t>
            </a:fld>
            <a:endParaRPr lang="es-PE"/>
          </a:p>
        </p:txBody>
      </p:sp>
    </p:spTree>
    <p:extLst>
      <p:ext uri="{BB962C8B-B14F-4D97-AF65-F5344CB8AC3E}">
        <p14:creationId xmlns:p14="http://schemas.microsoft.com/office/powerpoint/2010/main" val="52665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smtClean="0"/>
              <a:t>La unidad de control funciona de la IAS por ir a buscar instrucciones desde la memoria y ejecutarlas uno a la vez. Para explicar esto, un diagrama de estructura más detallada que se necesita, como se indica en la figura Figura. Esto revela que tanto la unidad de control y ALU contienen los lugares de almacenamiento, llamados registros, que se definen como sigue:</a:t>
            </a:r>
            <a:endParaRPr lang="es-PE" smtClean="0"/>
          </a:p>
          <a:p>
            <a:pPr>
              <a:spcBef>
                <a:spcPct val="0"/>
              </a:spcBef>
              <a:buFontTx/>
              <a:buChar char="•"/>
            </a:pPr>
            <a:r>
              <a:rPr lang="es-ES" smtClean="0"/>
              <a:t>Memoria de amortiguamiento de registro (MBR): Contiene una palabra que se almacena en la memoria o se envía a la unidad de E / S, o se utiliza para recibir una palabra de la memoria o de la unidad de E / S.</a:t>
            </a:r>
            <a:br>
              <a:rPr lang="es-ES" smtClean="0"/>
            </a:br>
            <a:r>
              <a:rPr lang="es-ES" smtClean="0"/>
              <a:t>• Memoria de registro de dirección (MAR): Especifica la dirección en la memoria de la palabra que escribir o leer desde dentro de la MBR.</a:t>
            </a:r>
            <a:br>
              <a:rPr lang="es-ES" smtClean="0"/>
            </a:br>
            <a:r>
              <a:rPr lang="es-ES" smtClean="0"/>
              <a:t>• registro de instrucción (IR): Contiene las instrucciones de código de operación de 8-bits que se ejecuta.</a:t>
            </a:r>
            <a:br>
              <a:rPr lang="es-ES" smtClean="0"/>
            </a:br>
            <a:r>
              <a:rPr lang="es-ES" smtClean="0"/>
              <a:t>• Registro de amortiguamiento de instrucción (IBR): Empleado para sostener temporalmente la instrucción derecha de una palabra en la memoria.</a:t>
            </a:r>
            <a:br>
              <a:rPr lang="es-ES" smtClean="0"/>
            </a:br>
            <a:r>
              <a:rPr lang="es-ES" smtClean="0"/>
              <a:t>• Contador del Programa (PC): Contiene la dirección del par siguiente instrucción a ser descargada de la memoria.</a:t>
            </a:r>
            <a:br>
              <a:rPr lang="es-ES" smtClean="0"/>
            </a:br>
            <a:r>
              <a:rPr lang="es-ES" smtClean="0"/>
              <a:t>• Acumulador (AC) y el cociente multiplicador (MQ): Empleado para sostener temporalmente operandos y resultados de operación ALU. Por ejemplo, el resultado de multiplicar dos números de 40 bits es un número de 80 bits; las más significativas 40 bits se almacenan en el AC y el menos significativo en el MQ.</a:t>
            </a:r>
            <a:endParaRPr lang="es-PE" smtClean="0"/>
          </a:p>
        </p:txBody>
      </p:sp>
      <p:sp>
        <p:nvSpPr>
          <p:cNvPr id="419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39754D-5963-495B-846B-8D0C67F844BC}" type="slidenum">
              <a:rPr lang="es-PE"/>
              <a:pPr fontAlgn="base">
                <a:spcBef>
                  <a:spcPct val="0"/>
                </a:spcBef>
                <a:spcAft>
                  <a:spcPct val="0"/>
                </a:spcAft>
              </a:pPr>
              <a:t>7</a:t>
            </a:fld>
            <a:endParaRPr lang="es-PE"/>
          </a:p>
        </p:txBody>
      </p:sp>
    </p:spTree>
    <p:extLst>
      <p:ext uri="{BB962C8B-B14F-4D97-AF65-F5344CB8AC3E}">
        <p14:creationId xmlns:p14="http://schemas.microsoft.com/office/powerpoint/2010/main" val="418881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PE" smtClean="0"/>
              <a:t>La Tabla presenta las instrucciones en un simbólico y fácil formulario de leer. En realidad, cada instrucción debe ajustarse al formato. La porción de código de operación (primero 8 bits) especifica cuál de las 21 instrucciones se va a ejecutar. La parte de dirección (12 bits restantes) especifica cuál de las ubicaciones de memoria 1000 es participar en la ejecución de la instrucción.</a:t>
            </a:r>
            <a:br>
              <a:rPr lang="es-PE" smtClean="0"/>
            </a:br>
            <a:r>
              <a:rPr lang="es-PE" smtClean="0"/>
              <a:t>La figura muestra varios ejemplos de ejecución de la instrucción por la unidad de control. Tenga en cuenta que cada operación requiere varios pasos. Algunos de ellos son bastante elaborados. La operación de multiplicación requiere 39 sub-operaciones, uno para cada posición de bit excepto la del bit de signo.</a:t>
            </a:r>
          </a:p>
        </p:txBody>
      </p:sp>
      <p:sp>
        <p:nvSpPr>
          <p:cNvPr id="4301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23CD9F-1386-4D56-9022-C39DCA2FBB68}" type="slidenum">
              <a:rPr lang="es-PE"/>
              <a:pPr fontAlgn="base">
                <a:spcBef>
                  <a:spcPct val="0"/>
                </a:spcBef>
                <a:spcAft>
                  <a:spcPct val="0"/>
                </a:spcAft>
              </a:pPr>
              <a:t>8</a:t>
            </a:fld>
            <a:endParaRPr lang="es-PE"/>
          </a:p>
        </p:txBody>
      </p:sp>
    </p:spTree>
    <p:extLst>
      <p:ext uri="{BB962C8B-B14F-4D97-AF65-F5344CB8AC3E}">
        <p14:creationId xmlns:p14="http://schemas.microsoft.com/office/powerpoint/2010/main" val="270638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fontScale="92500"/>
          </a:bodyPr>
          <a:lstStyle/>
          <a:p>
            <a:pPr fontAlgn="auto">
              <a:spcBef>
                <a:spcPts val="0"/>
              </a:spcBef>
              <a:spcAft>
                <a:spcPts val="0"/>
              </a:spcAft>
              <a:defRPr/>
            </a:pPr>
            <a:r>
              <a:rPr lang="es-ES" dirty="0" smtClean="0"/>
              <a:t>El primer cambio importante en el equipo electrónico de vino con el reemplazo del tubo de vacío por el transistor. El transistor es más pequeño, más barato, y disipa menos calor que un tubo de vacío, sino que se puede utilizar de la misma forma como un tubo de vacío para construir computadoras. A diferencia del tubo de vacío que requiere cables, placas de metal, una cápsula de vidrio y en el vacío , el transistor es un dispositivo de estado sólido, hecha de silicio.</a:t>
            </a:r>
            <a:br>
              <a:rPr lang="es-ES" dirty="0" smtClean="0"/>
            </a:br>
            <a:r>
              <a:rPr lang="es-ES" dirty="0" smtClean="0"/>
              <a:t>El transistor fue inventado en los Laboratorios Bell en 1947 y en la década de 1950 se había puesto en marcha una revolución electrónica. No fue sino hasta finales de 1950, sin embargo, que las computadoras completamente transistorizados estaban disponibles comercialmente. IBM vez no fue la primera compañía en ofrecer la nueva tecnología. NCR y, más con éxito, RCA eran la parte frontal - corredores con algunas máquinas de transistores pequeños. IBM siguió poco con la serie 7000.</a:t>
            </a:r>
            <a:br>
              <a:rPr lang="es-ES" dirty="0" smtClean="0"/>
            </a:br>
            <a:r>
              <a:rPr lang="es-ES" dirty="0" smtClean="0"/>
              <a:t>El uso del transistor define la segunda generación de ordenadores. Ha sido ampliamente aceptada para clasificar los equipos en las generaciones basadas en la tecnología de hardware fundamental empleada (Tabla). Cada nueva generación se caracteriza por un rendimiento de procesamiento mayor, mayor capacidad de memoria, y un tamaño más pequeño que el anterior.</a:t>
            </a:r>
            <a:br>
              <a:rPr lang="es-ES" dirty="0" smtClean="0"/>
            </a:br>
            <a:r>
              <a:rPr lang="es-ES" dirty="0" smtClean="0"/>
              <a:t>Pero hay otros cambios también. La segunda generación vio la introducción de más aritmética compleja y unidades lógicas y las unidades de control, el uso de lenguajes de alto nivel de programación, y la provisión de software del sistema con el ordenador.</a:t>
            </a:r>
            <a:br>
              <a:rPr lang="es-ES" dirty="0" smtClean="0"/>
            </a:br>
            <a:r>
              <a:rPr lang="es-ES" dirty="0" smtClean="0"/>
              <a:t>La segunda generación es de destacar también la aparición de la Digital </a:t>
            </a:r>
            <a:r>
              <a:rPr lang="es-ES" dirty="0" err="1" smtClean="0"/>
              <a:t>Equipment</a:t>
            </a:r>
            <a:r>
              <a:rPr lang="es-ES" dirty="0" smtClean="0"/>
              <a:t> </a:t>
            </a:r>
            <a:r>
              <a:rPr lang="es-ES" dirty="0" err="1" smtClean="0"/>
              <a:t>Corporation</a:t>
            </a:r>
            <a:r>
              <a:rPr lang="es-ES" dirty="0" smtClean="0"/>
              <a:t> (DEC). Diciembre 1957 fue fundada y en ese año, presentó su primera computadora, la PDP - 1. Este equipo y esta empresa se ​​inició el fenómeno miniordenador que llegaría a ser tan prominente en la tercera generación.</a:t>
            </a:r>
            <a:endParaRPr lang="es-PE" dirty="0"/>
          </a:p>
        </p:txBody>
      </p:sp>
      <p:sp>
        <p:nvSpPr>
          <p:cNvPr id="4403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B40891-A2B5-4D16-9CB3-C64D2882AA43}" type="slidenum">
              <a:rPr lang="es-PE"/>
              <a:pPr fontAlgn="base">
                <a:spcBef>
                  <a:spcPct val="0"/>
                </a:spcBef>
                <a:spcAft>
                  <a:spcPct val="0"/>
                </a:spcAft>
              </a:pPr>
              <a:t>9</a:t>
            </a:fld>
            <a:endParaRPr lang="es-PE"/>
          </a:p>
        </p:txBody>
      </p:sp>
    </p:spTree>
    <p:extLst>
      <p:ext uri="{BB962C8B-B14F-4D97-AF65-F5344CB8AC3E}">
        <p14:creationId xmlns:p14="http://schemas.microsoft.com/office/powerpoint/2010/main" val="69494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ES" smtClean="0"/>
              <a:t>LA IBM 7094 Desde la introducción de la serie 700 en el año 1952 con la introducción del último miembro de la serie 7000 en 1964, esta línea de productos IBM experimentó una evolución que es típico de los sistemas. Miembros sucesivos de la línea de productos muestran un mayor rendimiento, mayor capacidad y costo / o inferior. La tabla ilustra esta tendencia. El tamaño de la memoria principal, en múltiplos de 210 palabras de 36 bits, creció de 2K  a 32K palabras, mientras que el tiempo para acceder a una palabra de memoria, el tiempo de ciclo de memoria, se redujo de 30 s a 1,4 s. El número de códigos de operación pasó de ser un modesto 24 a 185.</a:t>
            </a:r>
            <a:br>
              <a:rPr lang="es-ES" smtClean="0"/>
            </a:br>
            <a:r>
              <a:rPr lang="es-ES" smtClean="0"/>
              <a:t>La última columna indica la velocidad de ejecución relativa de la unidad central de procesamiento (CPU). Mejoras de velocidad se consiguen mediante la electrónica mejorada (por ejemplo, una implementación de transistor es más rápido que una aplicación de tubo de vacío) y más circuitería compleja. Por ejemplo, el IBM 7094 incluye un Registro de Instrucciones de copia de seguridad, que sirve para amortiguar la siguiente unidad de control toma de instrucciones. Las dos palabras adyacentes de memoria para una recuperación de instrucciones. Excepto por la presencia de una instrucción de ramificación, que típicamente es poco frecuente, esto significa que la unidad de control tiene que acceder a la memoria para una instrucción sobre sólo la mitad de los ciclos de instrucción. Esta captura previa reduce significativamente el tiempo de ciclo promedio instrucción.</a:t>
            </a:r>
            <a:endParaRPr lang="es-PE" smtClean="0"/>
          </a:p>
        </p:txBody>
      </p:sp>
      <p:sp>
        <p:nvSpPr>
          <p:cNvPr id="4506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BD9B44-8098-4402-A18A-E686AFA799B9}" type="slidenum">
              <a:rPr lang="es-PE"/>
              <a:pPr fontAlgn="base">
                <a:spcBef>
                  <a:spcPct val="0"/>
                </a:spcBef>
                <a:spcAft>
                  <a:spcPct val="0"/>
                </a:spcAft>
              </a:pPr>
              <a:t>10</a:t>
            </a:fld>
            <a:endParaRPr lang="es-PE"/>
          </a:p>
        </p:txBody>
      </p:sp>
    </p:spTree>
    <p:extLst>
      <p:ext uri="{BB962C8B-B14F-4D97-AF65-F5344CB8AC3E}">
        <p14:creationId xmlns:p14="http://schemas.microsoft.com/office/powerpoint/2010/main" val="103432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7" name="Rectangle 2"/>
          <p:cNvSpPr>
            <a:spLocks noGrp="1"/>
          </p:cNvSpPr>
          <p:nvPr>
            <p:ph type="ctrTitle"/>
          </p:nvPr>
        </p:nvSpPr>
        <p:spPr>
          <a:xfrm>
            <a:off x="685800" y="2130425"/>
            <a:ext cx="7772400" cy="1470025"/>
          </a:xfrm>
        </p:spPr>
        <p:txBody>
          <a:bodyPr/>
          <a:lstStyle>
            <a:lvl1pPr algn="ctr">
              <a:defRPr sz="5500"/>
            </a:lvl1pPr>
          </a:lstStyle>
          <a:p>
            <a:r>
              <a:rPr lang="es-ES" altLang="ko-KR" smtClean="0"/>
              <a:t>Haga clic para modificar el estilo de título del patrón</a:t>
            </a:r>
            <a:endParaRPr lang="ko-KR" altLang="ko-KR"/>
          </a:p>
        </p:txBody>
      </p:sp>
      <p:sp>
        <p:nvSpPr>
          <p:cNvPr id="5" name="Rectangle 3"/>
          <p:cNvSpPr>
            <a:spLocks noGrp="1"/>
          </p:cNvSpPr>
          <p:nvPr>
            <p:ph type="subTitle" idx="1"/>
          </p:nvPr>
        </p:nvSpPr>
        <p:spPr>
          <a:xfrm>
            <a:off x="1371600" y="3753728"/>
            <a:ext cx="6400800" cy="1752600"/>
          </a:xfrm>
        </p:spPr>
        <p:txBody>
          <a:bodyPr>
            <a:normAutofit/>
          </a:bodyPr>
          <a:lstStyle>
            <a:lvl1pPr marL="0" indent="0" algn="ctr">
              <a:buNone/>
              <a:defRPr sz="2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ltLang="ko-KR" smtClean="0"/>
              <a:t>Haga clic para modificar el estilo de subtítulo del patrón</a:t>
            </a:r>
            <a:endParaRPr lang="ko-KR" altLang="ko-KR"/>
          </a:p>
        </p:txBody>
      </p:sp>
      <p:sp>
        <p:nvSpPr>
          <p:cNvPr id="4" name="Rectangle 4"/>
          <p:cNvSpPr>
            <a:spLocks noGrp="1"/>
          </p:cNvSpPr>
          <p:nvPr>
            <p:ph type="dt" sz="half" idx="10"/>
          </p:nvPr>
        </p:nvSpPr>
        <p:spPr/>
        <p:txBody>
          <a:bodyPr/>
          <a:lstStyle>
            <a:lvl1pPr>
              <a:defRPr/>
            </a:lvl1pPr>
          </a:lstStyle>
          <a:p>
            <a:pPr>
              <a:defRPr/>
            </a:pPr>
            <a:fld id="{0FBB85A9-81CC-4936-AF5F-04AD12606509}" type="datetime1">
              <a:rPr lang="es-PE"/>
              <a:pPr>
                <a:defRPr/>
              </a:pPr>
              <a:t>16/09/2016</a:t>
            </a:fld>
            <a:endParaRPr lang="es-PE"/>
          </a:p>
        </p:txBody>
      </p:sp>
      <p:sp>
        <p:nvSpPr>
          <p:cNvPr id="6"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7" name="Rectangle 6"/>
          <p:cNvSpPr>
            <a:spLocks noGrp="1"/>
          </p:cNvSpPr>
          <p:nvPr>
            <p:ph type="sldNum" sz="quarter" idx="12"/>
          </p:nvPr>
        </p:nvSpPr>
        <p:spPr/>
        <p:txBody>
          <a:bodyPr/>
          <a:lstStyle>
            <a:lvl1pPr>
              <a:defRPr/>
            </a:lvl1pPr>
          </a:lstStyle>
          <a:p>
            <a:pPr>
              <a:defRPr/>
            </a:pPr>
            <a:fld id="{2BE7C3A6-E970-43EC-AEE1-1E4F1D3CAE43}"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s-ES" altLang="ko-KR" smtClean="0"/>
              <a:t>Haga clic para modificar el estilo de título del patrón</a:t>
            </a:r>
            <a:endParaRPr lang="ko-KR" altLang="ko-KR"/>
          </a:p>
        </p:txBody>
      </p:sp>
      <p:sp>
        <p:nvSpPr>
          <p:cNvPr id="3" name="Rectangle 3"/>
          <p:cNvSpPr>
            <a:spLocks noGrp="1"/>
          </p:cNvSpPr>
          <p:nvPr>
            <p:ph type="body" orient="vert" idx="1"/>
          </p:nvPr>
        </p:nvSpPr>
        <p:spPr/>
        <p:txBody>
          <a:bodyPr vert="eaVert"/>
          <a:lstStyle/>
          <a:p>
            <a:pPr lvl="0"/>
            <a:r>
              <a:rPr lang="es-ES" altLang="ko-KR" smtClean="0"/>
              <a:t>Haga clic para modificar el estilo de texto del patrón</a:t>
            </a:r>
          </a:p>
          <a:p>
            <a:pPr lvl="1"/>
            <a:r>
              <a:rPr lang="es-ES" altLang="ko-KR" smtClean="0"/>
              <a:t>Segundo nivel</a:t>
            </a:r>
          </a:p>
          <a:p>
            <a:pPr lvl="2"/>
            <a:r>
              <a:rPr lang="es-ES" altLang="ko-KR" smtClean="0"/>
              <a:t>Tercer nivel</a:t>
            </a:r>
          </a:p>
          <a:p>
            <a:pPr lvl="3"/>
            <a:r>
              <a:rPr lang="es-ES" altLang="ko-KR" smtClean="0"/>
              <a:t>Cuarto nivel</a:t>
            </a:r>
          </a:p>
          <a:p>
            <a:pPr lvl="4"/>
            <a:r>
              <a:rPr lang="es-ES" altLang="ko-KR" smtClean="0"/>
              <a:t>Quinto nivel</a:t>
            </a:r>
            <a:endParaRPr lang="ko-KR" altLang="ko-KR"/>
          </a:p>
        </p:txBody>
      </p:sp>
      <p:sp>
        <p:nvSpPr>
          <p:cNvPr id="4" name="Rectangle 4"/>
          <p:cNvSpPr>
            <a:spLocks noGrp="1"/>
          </p:cNvSpPr>
          <p:nvPr>
            <p:ph type="dt" sz="half" idx="10"/>
          </p:nvPr>
        </p:nvSpPr>
        <p:spPr/>
        <p:txBody>
          <a:bodyPr/>
          <a:lstStyle>
            <a:lvl1pPr>
              <a:defRPr/>
            </a:lvl1pPr>
          </a:lstStyle>
          <a:p>
            <a:pPr>
              <a:defRPr/>
            </a:pPr>
            <a:fld id="{D0499BF0-6654-48FC-9F24-124DB80194A4}" type="datetime1">
              <a:rPr lang="es-PE"/>
              <a:pPr>
                <a:defRPr/>
              </a:pPr>
              <a:t>16/09/2016</a:t>
            </a:fld>
            <a:endParaRPr lang="es-PE"/>
          </a:p>
        </p:txBody>
      </p:sp>
      <p:sp>
        <p:nvSpPr>
          <p:cNvPr id="5"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6" name="Rectangle 6"/>
          <p:cNvSpPr>
            <a:spLocks noGrp="1"/>
          </p:cNvSpPr>
          <p:nvPr>
            <p:ph type="sldNum" sz="quarter" idx="12"/>
          </p:nvPr>
        </p:nvSpPr>
        <p:spPr/>
        <p:txBody>
          <a:bodyPr/>
          <a:lstStyle>
            <a:lvl1pPr>
              <a:defRPr/>
            </a:lvl1pPr>
          </a:lstStyle>
          <a:p>
            <a:pPr>
              <a:defRPr/>
            </a:pPr>
            <a:fld id="{6878DE17-AECC-4EF6-AA1C-4FDD3C22C7F5}"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Rectangle 2"/>
          <p:cNvSpPr>
            <a:spLocks noGrp="1"/>
          </p:cNvSpPr>
          <p:nvPr>
            <p:ph type="title" orient="vert"/>
          </p:nvPr>
        </p:nvSpPr>
        <p:spPr>
          <a:xfrm>
            <a:off x="6629400" y="274638"/>
            <a:ext cx="2057400" cy="5851525"/>
          </a:xfrm>
        </p:spPr>
        <p:txBody>
          <a:bodyPr vert="eaVert"/>
          <a:lstStyle/>
          <a:p>
            <a:r>
              <a:rPr lang="es-ES" altLang="ko-KR" smtClean="0"/>
              <a:t>Haga clic para modificar el estilo de título del patrón</a:t>
            </a:r>
            <a:endParaRPr lang="ko-KR" altLang="ko-KR"/>
          </a:p>
        </p:txBody>
      </p:sp>
      <p:sp>
        <p:nvSpPr>
          <p:cNvPr id="3" name="Rectangle 3"/>
          <p:cNvSpPr>
            <a:spLocks noGrp="1"/>
          </p:cNvSpPr>
          <p:nvPr>
            <p:ph type="body" orient="vert" idx="1"/>
          </p:nvPr>
        </p:nvSpPr>
        <p:spPr>
          <a:xfrm>
            <a:off x="457200" y="274638"/>
            <a:ext cx="6019800" cy="5851525"/>
          </a:xfrm>
        </p:spPr>
        <p:txBody>
          <a:bodyPr vert="eaVert"/>
          <a:lstStyle/>
          <a:p>
            <a:pPr lvl="0"/>
            <a:r>
              <a:rPr lang="es-ES" altLang="ko-KR" smtClean="0"/>
              <a:t>Haga clic para modificar el estilo de texto del patrón</a:t>
            </a:r>
          </a:p>
          <a:p>
            <a:pPr lvl="1"/>
            <a:r>
              <a:rPr lang="es-ES" altLang="ko-KR" smtClean="0"/>
              <a:t>Segundo nivel</a:t>
            </a:r>
          </a:p>
          <a:p>
            <a:pPr lvl="2"/>
            <a:r>
              <a:rPr lang="es-ES" altLang="ko-KR" smtClean="0"/>
              <a:t>Tercer nivel</a:t>
            </a:r>
          </a:p>
          <a:p>
            <a:pPr lvl="3"/>
            <a:r>
              <a:rPr lang="es-ES" altLang="ko-KR" smtClean="0"/>
              <a:t>Cuarto nivel</a:t>
            </a:r>
          </a:p>
          <a:p>
            <a:pPr lvl="4"/>
            <a:r>
              <a:rPr lang="es-ES" altLang="ko-KR" smtClean="0"/>
              <a:t>Quinto nivel</a:t>
            </a:r>
            <a:endParaRPr lang="ko-KR" altLang="ko-KR"/>
          </a:p>
        </p:txBody>
      </p:sp>
      <p:sp>
        <p:nvSpPr>
          <p:cNvPr id="4" name="Rectangle 4"/>
          <p:cNvSpPr>
            <a:spLocks noGrp="1"/>
          </p:cNvSpPr>
          <p:nvPr>
            <p:ph type="dt" sz="half" idx="10"/>
          </p:nvPr>
        </p:nvSpPr>
        <p:spPr/>
        <p:txBody>
          <a:bodyPr/>
          <a:lstStyle>
            <a:lvl1pPr>
              <a:defRPr/>
            </a:lvl1pPr>
          </a:lstStyle>
          <a:p>
            <a:pPr>
              <a:defRPr/>
            </a:pPr>
            <a:fld id="{45F15FDF-8C24-4DC6-8418-FB84CAB61195}" type="datetime1">
              <a:rPr lang="es-PE"/>
              <a:pPr>
                <a:defRPr/>
              </a:pPr>
              <a:t>16/09/2016</a:t>
            </a:fld>
            <a:endParaRPr lang="es-PE"/>
          </a:p>
        </p:txBody>
      </p:sp>
      <p:sp>
        <p:nvSpPr>
          <p:cNvPr id="5"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6" name="Rectangle 6"/>
          <p:cNvSpPr>
            <a:spLocks noGrp="1"/>
          </p:cNvSpPr>
          <p:nvPr>
            <p:ph type="sldNum" sz="quarter" idx="12"/>
          </p:nvPr>
        </p:nvSpPr>
        <p:spPr/>
        <p:txBody>
          <a:bodyPr/>
          <a:lstStyle>
            <a:lvl1pPr>
              <a:defRPr/>
            </a:lvl1pPr>
          </a:lstStyle>
          <a:p>
            <a:pPr>
              <a:defRPr/>
            </a:pPr>
            <a:fld id="{14E1F6DC-4605-4DB6-82BC-DFD76FFF5C75}"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s-ES" altLang="ko-KR" smtClean="0"/>
              <a:t>Haga clic para modificar el estilo de título del patrón</a:t>
            </a:r>
            <a:endParaRPr lang="ko-KR" altLang="ko-KR"/>
          </a:p>
        </p:txBody>
      </p:sp>
      <p:sp>
        <p:nvSpPr>
          <p:cNvPr id="3" name="Rectangle 3"/>
          <p:cNvSpPr>
            <a:spLocks noGrp="1"/>
          </p:cNvSpPr>
          <p:nvPr>
            <p:ph idx="1"/>
          </p:nvPr>
        </p:nvSpPr>
        <p:spPr/>
        <p:txBody>
          <a:bodyPr/>
          <a:lstStyle/>
          <a:p>
            <a:pPr lvl="0"/>
            <a:r>
              <a:rPr lang="es-ES" altLang="ko-KR" smtClean="0"/>
              <a:t>Haga clic para modificar el estilo de texto del patrón</a:t>
            </a:r>
          </a:p>
          <a:p>
            <a:pPr lvl="1"/>
            <a:r>
              <a:rPr lang="es-ES" altLang="ko-KR" smtClean="0"/>
              <a:t>Segundo nivel</a:t>
            </a:r>
          </a:p>
          <a:p>
            <a:pPr lvl="2"/>
            <a:r>
              <a:rPr lang="es-ES" altLang="ko-KR" smtClean="0"/>
              <a:t>Tercer nivel</a:t>
            </a:r>
          </a:p>
          <a:p>
            <a:pPr lvl="3"/>
            <a:r>
              <a:rPr lang="es-ES" altLang="ko-KR" smtClean="0"/>
              <a:t>Cuarto nivel</a:t>
            </a:r>
          </a:p>
          <a:p>
            <a:pPr lvl="4"/>
            <a:r>
              <a:rPr lang="es-ES" altLang="ko-KR" smtClean="0"/>
              <a:t>Quinto nivel</a:t>
            </a:r>
            <a:endParaRPr lang="ko-KR" altLang="ko-KR"/>
          </a:p>
        </p:txBody>
      </p:sp>
      <p:sp>
        <p:nvSpPr>
          <p:cNvPr id="4" name="Rectangle 4"/>
          <p:cNvSpPr>
            <a:spLocks noGrp="1"/>
          </p:cNvSpPr>
          <p:nvPr>
            <p:ph type="dt" sz="half" idx="10"/>
          </p:nvPr>
        </p:nvSpPr>
        <p:spPr/>
        <p:txBody>
          <a:bodyPr/>
          <a:lstStyle>
            <a:lvl1pPr>
              <a:defRPr/>
            </a:lvl1pPr>
          </a:lstStyle>
          <a:p>
            <a:pPr>
              <a:defRPr/>
            </a:pPr>
            <a:fld id="{A51873DE-CF05-4F47-BF47-0054A6E3D942}" type="datetime1">
              <a:rPr lang="es-PE"/>
              <a:pPr>
                <a:defRPr/>
              </a:pPr>
              <a:t>16/09/2016</a:t>
            </a:fld>
            <a:endParaRPr lang="es-PE"/>
          </a:p>
        </p:txBody>
      </p:sp>
      <p:sp>
        <p:nvSpPr>
          <p:cNvPr id="5"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6" name="Rectangle 6"/>
          <p:cNvSpPr>
            <a:spLocks noGrp="1"/>
          </p:cNvSpPr>
          <p:nvPr>
            <p:ph type="sldNum" sz="quarter" idx="12"/>
          </p:nvPr>
        </p:nvSpPr>
        <p:spPr/>
        <p:txBody>
          <a:bodyPr/>
          <a:lstStyle>
            <a:lvl1pPr>
              <a:defRPr/>
            </a:lvl1pPr>
          </a:lstStyle>
          <a:p>
            <a:pPr>
              <a:defRPr/>
            </a:pPr>
            <a:fld id="{62387779-CB75-4A51-8C9B-3EC7E3C48749}"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2905125"/>
            <a:ext cx="7772400" cy="1362075"/>
          </a:xfrm>
        </p:spPr>
        <p:txBody>
          <a:bodyPr anchor="t"/>
          <a:lstStyle>
            <a:lvl1pPr algn="l">
              <a:defRPr sz="4300" b="1" cap="none" baseline="0"/>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85800" y="1376362"/>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Rectangle 4"/>
          <p:cNvSpPr>
            <a:spLocks noGrp="1"/>
          </p:cNvSpPr>
          <p:nvPr>
            <p:ph type="dt" sz="half" idx="10"/>
          </p:nvPr>
        </p:nvSpPr>
        <p:spPr/>
        <p:txBody>
          <a:bodyPr/>
          <a:lstStyle>
            <a:lvl1pPr>
              <a:defRPr/>
            </a:lvl1pPr>
          </a:lstStyle>
          <a:p>
            <a:pPr>
              <a:defRPr/>
            </a:pPr>
            <a:fld id="{B4A55F2F-8C0F-4A81-96E7-0174D1436C2B}" type="datetime1">
              <a:rPr lang="es-PE"/>
              <a:pPr>
                <a:defRPr/>
              </a:pPr>
              <a:t>16/09/2016</a:t>
            </a:fld>
            <a:endParaRPr lang="es-PE"/>
          </a:p>
        </p:txBody>
      </p:sp>
      <p:sp>
        <p:nvSpPr>
          <p:cNvPr id="5"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6" name="Rectangle 6"/>
          <p:cNvSpPr>
            <a:spLocks noGrp="1"/>
          </p:cNvSpPr>
          <p:nvPr>
            <p:ph type="sldNum" sz="quarter" idx="12"/>
          </p:nvPr>
        </p:nvSpPr>
        <p:spPr/>
        <p:txBody>
          <a:bodyPr/>
          <a:lstStyle>
            <a:lvl1pPr>
              <a:defRPr/>
            </a:lvl1pPr>
          </a:lstStyle>
          <a:p>
            <a:pPr>
              <a:defRPr/>
            </a:pPr>
            <a:fld id="{550C078E-4776-422E-8ED9-99FC8CF38A5D}"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Rectangle 4"/>
          <p:cNvSpPr>
            <a:spLocks noGrp="1"/>
          </p:cNvSpPr>
          <p:nvPr>
            <p:ph type="dt" sz="half" idx="10"/>
          </p:nvPr>
        </p:nvSpPr>
        <p:spPr/>
        <p:txBody>
          <a:bodyPr/>
          <a:lstStyle>
            <a:lvl1pPr>
              <a:defRPr/>
            </a:lvl1pPr>
          </a:lstStyle>
          <a:p>
            <a:pPr>
              <a:defRPr/>
            </a:pPr>
            <a:fld id="{67BEBCA4-3135-4F21-940E-02D5C1C30EF8}" type="datetime1">
              <a:rPr lang="es-PE"/>
              <a:pPr>
                <a:defRPr/>
              </a:pPr>
              <a:t>16/09/2016</a:t>
            </a:fld>
            <a:endParaRPr lang="es-PE"/>
          </a:p>
        </p:txBody>
      </p:sp>
      <p:sp>
        <p:nvSpPr>
          <p:cNvPr id="6"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7" name="Rectangle 6"/>
          <p:cNvSpPr>
            <a:spLocks noGrp="1"/>
          </p:cNvSpPr>
          <p:nvPr>
            <p:ph type="sldNum" sz="quarter" idx="12"/>
          </p:nvPr>
        </p:nvSpPr>
        <p:spPr/>
        <p:txBody>
          <a:bodyPr/>
          <a:lstStyle>
            <a:lvl1pPr>
              <a:defRPr/>
            </a:lvl1pPr>
          </a:lstStyle>
          <a:p>
            <a:pPr>
              <a:defRPr/>
            </a:pPr>
            <a:fld id="{E9B92915-3993-41E9-9DE4-8A90AF01737C}"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ctr"/>
          <a:lstStyle>
            <a:lvl1pPr marL="0" indent="0" algn="l">
              <a:buNone/>
              <a:defRPr sz="2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ctr"/>
          <a:lstStyle>
            <a:lvl1pPr marL="0" indent="0" algn="l">
              <a:buNone/>
              <a:defRPr sz="2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p:cNvSpPr>
          <p:nvPr>
            <p:ph type="dt" sz="half" idx="10"/>
          </p:nvPr>
        </p:nvSpPr>
        <p:spPr/>
        <p:txBody>
          <a:bodyPr/>
          <a:lstStyle>
            <a:lvl1pPr>
              <a:defRPr/>
            </a:lvl1pPr>
          </a:lstStyle>
          <a:p>
            <a:pPr>
              <a:defRPr/>
            </a:pPr>
            <a:fld id="{87C7D981-5642-4B93-A284-A95232EFB4C0}" type="datetime1">
              <a:rPr lang="es-PE"/>
              <a:pPr>
                <a:defRPr/>
              </a:pPr>
              <a:t>16/09/2016</a:t>
            </a:fld>
            <a:endParaRPr lang="es-PE"/>
          </a:p>
        </p:txBody>
      </p:sp>
      <p:sp>
        <p:nvSpPr>
          <p:cNvPr id="8"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9" name="Rectangle 6"/>
          <p:cNvSpPr>
            <a:spLocks noGrp="1"/>
          </p:cNvSpPr>
          <p:nvPr>
            <p:ph type="sldNum" sz="quarter" idx="12"/>
          </p:nvPr>
        </p:nvSpPr>
        <p:spPr/>
        <p:txBody>
          <a:bodyPr/>
          <a:lstStyle>
            <a:lvl1pPr>
              <a:defRPr/>
            </a:lvl1pPr>
          </a:lstStyle>
          <a:p>
            <a:pPr>
              <a:defRPr/>
            </a:pPr>
            <a:fld id="{7C9982F7-BBE2-4DB6-A9BD-F0DD21B45EF8}"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s-ES" altLang="ko-KR" smtClean="0"/>
              <a:t>Haga clic para modificar el estilo de título del patrón</a:t>
            </a:r>
            <a:endParaRPr lang="ko-KR" altLang="ko-KR"/>
          </a:p>
        </p:txBody>
      </p:sp>
      <p:sp>
        <p:nvSpPr>
          <p:cNvPr id="3" name="Rectangle 4"/>
          <p:cNvSpPr>
            <a:spLocks noGrp="1"/>
          </p:cNvSpPr>
          <p:nvPr>
            <p:ph type="dt" sz="half" idx="10"/>
          </p:nvPr>
        </p:nvSpPr>
        <p:spPr/>
        <p:txBody>
          <a:bodyPr/>
          <a:lstStyle>
            <a:lvl1pPr>
              <a:defRPr/>
            </a:lvl1pPr>
          </a:lstStyle>
          <a:p>
            <a:pPr>
              <a:defRPr/>
            </a:pPr>
            <a:fld id="{DAE61833-A9C8-4B49-9AAC-7BAC8A922CF1}" type="datetime1">
              <a:rPr lang="es-PE"/>
              <a:pPr>
                <a:defRPr/>
              </a:pPr>
              <a:t>16/09/2016</a:t>
            </a:fld>
            <a:endParaRPr lang="es-PE"/>
          </a:p>
        </p:txBody>
      </p:sp>
      <p:sp>
        <p:nvSpPr>
          <p:cNvPr id="4"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5" name="Rectangle 6"/>
          <p:cNvSpPr>
            <a:spLocks noGrp="1"/>
          </p:cNvSpPr>
          <p:nvPr>
            <p:ph type="sldNum" sz="quarter" idx="12"/>
          </p:nvPr>
        </p:nvSpPr>
        <p:spPr/>
        <p:txBody>
          <a:bodyPr/>
          <a:lstStyle>
            <a:lvl1pPr>
              <a:defRPr/>
            </a:lvl1pPr>
          </a:lstStyle>
          <a:p>
            <a:pPr>
              <a:defRPr/>
            </a:pPr>
            <a:fld id="{4F870ECB-289A-402E-A9DB-D4CC2C968A3F}"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p:cNvSpPr>
          <p:nvPr>
            <p:ph type="dt" sz="half" idx="10"/>
          </p:nvPr>
        </p:nvSpPr>
        <p:spPr/>
        <p:txBody>
          <a:bodyPr/>
          <a:lstStyle>
            <a:lvl1pPr>
              <a:defRPr/>
            </a:lvl1pPr>
          </a:lstStyle>
          <a:p>
            <a:pPr>
              <a:defRPr/>
            </a:pPr>
            <a:fld id="{FD438533-A729-41E2-8094-7D7ED08AB6C3}" type="datetime1">
              <a:rPr lang="es-PE"/>
              <a:pPr>
                <a:defRPr/>
              </a:pPr>
              <a:t>16/09/2016</a:t>
            </a:fld>
            <a:endParaRPr lang="es-PE"/>
          </a:p>
        </p:txBody>
      </p:sp>
      <p:sp>
        <p:nvSpPr>
          <p:cNvPr id="3"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4" name="Rectangle 6"/>
          <p:cNvSpPr>
            <a:spLocks noGrp="1"/>
          </p:cNvSpPr>
          <p:nvPr>
            <p:ph type="sldNum" sz="quarter" idx="12"/>
          </p:nvPr>
        </p:nvSpPr>
        <p:spPr/>
        <p:txBody>
          <a:bodyPr/>
          <a:lstStyle>
            <a:lvl1pPr>
              <a:defRPr/>
            </a:lvl1pPr>
          </a:lstStyle>
          <a:p>
            <a:pPr>
              <a:defRPr/>
            </a:pPr>
            <a:fld id="{B5788126-CF51-4F42-A183-5F25F7FF0FC1}"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lIns="45720" rIns="45720" anchor="b">
            <a:sp3d prstMaterial="powder">
              <a:bevelT w="0" h="0"/>
              <a:contourClr>
                <a:schemeClr val="bg2">
                  <a:tint val="85000"/>
                  <a:satMod val="120000"/>
                </a:schemeClr>
              </a:contourClr>
            </a:sp3d>
          </a:bodyPr>
          <a:lstStyle>
            <a:lvl1pPr algn="l">
              <a:defRPr sz="2000" b="1" cap="all" baseline="0">
                <a:effectLst/>
              </a:defRPr>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1447799"/>
            <a:ext cx="5111750" cy="46908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447608"/>
            <a:ext cx="3008313" cy="4691063"/>
          </a:xfrm>
        </p:spPr>
        <p:txBody>
          <a:bodyPr lIns="45720" rIns="4572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p:cNvSpPr>
          <p:nvPr>
            <p:ph type="dt" sz="half" idx="10"/>
          </p:nvPr>
        </p:nvSpPr>
        <p:spPr/>
        <p:txBody>
          <a:bodyPr/>
          <a:lstStyle>
            <a:lvl1pPr>
              <a:defRPr/>
            </a:lvl1pPr>
          </a:lstStyle>
          <a:p>
            <a:pPr>
              <a:defRPr/>
            </a:pPr>
            <a:fld id="{25E2E1EB-6DB6-4AEB-BEE2-857997786341}" type="datetime1">
              <a:rPr lang="es-PE"/>
              <a:pPr>
                <a:defRPr/>
              </a:pPr>
              <a:t>16/09/2016</a:t>
            </a:fld>
            <a:endParaRPr lang="es-PE"/>
          </a:p>
        </p:txBody>
      </p:sp>
      <p:sp>
        <p:nvSpPr>
          <p:cNvPr id="6" name="Rectangle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7" name="Rectangle 6"/>
          <p:cNvSpPr>
            <a:spLocks noGrp="1"/>
          </p:cNvSpPr>
          <p:nvPr>
            <p:ph type="sldNum" sz="quarter" idx="12"/>
          </p:nvPr>
        </p:nvSpPr>
        <p:spPr/>
        <p:txBody>
          <a:bodyPr/>
          <a:lstStyle>
            <a:lvl1pPr>
              <a:defRPr/>
            </a:lvl1pPr>
          </a:lstStyle>
          <a:p>
            <a:pPr>
              <a:defRPr/>
            </a:pPr>
            <a:fld id="{67D5CB8B-CC79-4D62-86D4-0CA6B8428684}"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5" name="Rectangle 12"/>
          <p:cNvSpPr/>
          <p:nvPr/>
        </p:nvSpPr>
        <p:spPr>
          <a:xfrm rot="21172883" flipH="1">
            <a:off x="4068763" y="1312863"/>
            <a:ext cx="3673475" cy="3673475"/>
          </a:xfrm>
          <a:prstGeom prst="rect">
            <a:avLst/>
          </a:prstGeom>
          <a:solidFill>
            <a:srgbClr val="FFFFFF"/>
          </a:solidFill>
          <a:ln w="3175">
            <a:solidFill>
              <a:srgbClr val="777777"/>
            </a:solidFill>
          </a:ln>
          <a:effectLst>
            <a:outerShdw blurRad="63500" dist="635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4</a:t>
            </a:r>
          </a:p>
        </p:txBody>
      </p:sp>
      <p:sp>
        <p:nvSpPr>
          <p:cNvPr id="6" name="Rectangle 10"/>
          <p:cNvSpPr/>
          <p:nvPr/>
        </p:nvSpPr>
        <p:spPr>
          <a:xfrm rot="21435926" flipH="1">
            <a:off x="4044950" y="1268413"/>
            <a:ext cx="3673475" cy="3673475"/>
          </a:xfrm>
          <a:prstGeom prst="rect">
            <a:avLst/>
          </a:prstGeom>
          <a:solidFill>
            <a:srgbClr val="FFFFFF"/>
          </a:solidFill>
          <a:ln w="3175">
            <a:solidFill>
              <a:srgbClr val="777777"/>
            </a:solidFill>
          </a:ln>
          <a:effectLst>
            <a:outerShdw blurRad="63500" dist="635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4</a:t>
            </a:r>
          </a:p>
        </p:txBody>
      </p:sp>
      <p:sp>
        <p:nvSpPr>
          <p:cNvPr id="7" name="Rectangle 9"/>
          <p:cNvSpPr/>
          <p:nvPr/>
        </p:nvSpPr>
        <p:spPr>
          <a:xfrm>
            <a:off x="4065588" y="1252538"/>
            <a:ext cx="3840162" cy="3840162"/>
          </a:xfrm>
          <a:prstGeom prst="rect">
            <a:avLst/>
          </a:prstGeom>
          <a:solidFill>
            <a:srgbClr val="FFFFFF"/>
          </a:solidFill>
          <a:ln w="3175">
            <a:solidFill>
              <a:srgbClr val="777777"/>
            </a:solidFill>
          </a:ln>
          <a:effectLst>
            <a:outerShdw blurRad="76200" dist="6350" dir="5400000" algn="t"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4</a:t>
            </a:r>
          </a:p>
        </p:txBody>
      </p:sp>
      <p:sp>
        <p:nvSpPr>
          <p:cNvPr id="8" name="Rectangle 7"/>
          <p:cNvSpPr/>
          <p:nvPr/>
        </p:nvSpPr>
        <p:spPr>
          <a:xfrm rot="293056">
            <a:off x="4124325" y="1181100"/>
            <a:ext cx="3978275" cy="3978275"/>
          </a:xfrm>
          <a:prstGeom prst="rect">
            <a:avLst/>
          </a:prstGeom>
          <a:solidFill>
            <a:srgbClr val="FFFFFF"/>
          </a:solidFill>
          <a:ln w="3175">
            <a:solidFill>
              <a:srgbClr val="777777"/>
            </a:solidFill>
          </a:ln>
          <a:effectLst>
            <a:outerShdw blurRad="50000" dist="50800" dir="12900000" sy="99500" kx="90000" ky="150000" algn="tl" rotWithShape="0">
              <a:srgbClr val="000000">
                <a:alpha val="37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4</a:t>
            </a:r>
          </a:p>
        </p:txBody>
      </p:sp>
      <p:sp>
        <p:nvSpPr>
          <p:cNvPr id="2" name="Title 1"/>
          <p:cNvSpPr>
            <a:spLocks noGrp="1"/>
          </p:cNvSpPr>
          <p:nvPr>
            <p:ph type="title"/>
          </p:nvPr>
        </p:nvSpPr>
        <p:spPr>
          <a:xfrm>
            <a:off x="575605" y="1041009"/>
            <a:ext cx="2743200" cy="1715088"/>
          </a:xfrm>
        </p:spPr>
        <p:txBody>
          <a:bodyPr lIns="45720" rIns="45720" bIns="0" anchor="b">
            <a:sp3d prstMaterial="powder">
              <a:bevelT w="0" h="0"/>
              <a:contourClr>
                <a:schemeClr val="bg2">
                  <a:tint val="85000"/>
                  <a:satMod val="120000"/>
                </a:schemeClr>
              </a:contourClr>
            </a:sp3d>
          </a:bodyPr>
          <a:lstStyle>
            <a:lvl1pPr algn="l">
              <a:defRPr sz="1900" b="1" cap="all" baseline="0">
                <a:effectLst/>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293056">
            <a:off x="4284199" y="1341705"/>
            <a:ext cx="3657600" cy="3657600"/>
          </a:xfrm>
          <a:prstGeom prst="rect">
            <a:avLst/>
          </a:prstGeom>
          <a:solidFill>
            <a:schemeClr val="bg2"/>
          </a:solidFill>
          <a:ln w="127000">
            <a:noFill/>
            <a:miter lim="800000"/>
          </a:ln>
          <a:effectLst/>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575605" y="2792436"/>
            <a:ext cx="2743200" cy="2194561"/>
          </a:xfrm>
        </p:spPr>
        <p:txBody>
          <a:bodyPr lIns="54864" rIns="45720" bIns="0"/>
          <a:lstStyle>
            <a:lvl1pPr marL="9144"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Date Placeholder 4"/>
          <p:cNvSpPr>
            <a:spLocks noGrp="1"/>
          </p:cNvSpPr>
          <p:nvPr>
            <p:ph type="dt" sz="half" idx="10"/>
          </p:nvPr>
        </p:nvSpPr>
        <p:spPr/>
        <p:txBody>
          <a:bodyPr/>
          <a:lstStyle>
            <a:lvl1pPr>
              <a:defRPr/>
            </a:lvl1pPr>
          </a:lstStyle>
          <a:p>
            <a:pPr>
              <a:defRPr/>
            </a:pPr>
            <a:fld id="{D9DC6B3D-657B-4B8D-A161-26D87141B975}" type="datetime1">
              <a:rPr lang="es-PE"/>
              <a:pPr>
                <a:defRPr/>
              </a:pPr>
              <a:t>16/09/2016</a:t>
            </a:fld>
            <a:endParaRPr lang="es-PE"/>
          </a:p>
        </p:txBody>
      </p:sp>
      <p:sp>
        <p:nvSpPr>
          <p:cNvPr id="10" name="Footer Placeholder 5"/>
          <p:cNvSpPr>
            <a:spLocks noGrp="1"/>
          </p:cNvSpPr>
          <p:nvPr>
            <p:ph type="ftr" sz="quarter" idx="11"/>
          </p:nvPr>
        </p:nvSpPr>
        <p:spPr/>
        <p:txBody>
          <a:bodyPr/>
          <a:lstStyle>
            <a:lvl1pPr>
              <a:defRPr/>
            </a:lvl1pPr>
          </a:lstStyle>
          <a:p>
            <a:pPr>
              <a:defRPr/>
            </a:pPr>
            <a:r>
              <a:rPr lang="es-PE"/>
              <a:t>Primera Unidad: Principios Basicos sobre la Electronica</a:t>
            </a:r>
          </a:p>
        </p:txBody>
      </p:sp>
      <p:sp>
        <p:nvSpPr>
          <p:cNvPr id="11" name="Slide Number Placeholder 6"/>
          <p:cNvSpPr>
            <a:spLocks noGrp="1"/>
          </p:cNvSpPr>
          <p:nvPr>
            <p:ph type="sldNum" sz="quarter" idx="12"/>
          </p:nvPr>
        </p:nvSpPr>
        <p:spPr/>
        <p:txBody>
          <a:bodyPr/>
          <a:lstStyle>
            <a:lvl1pPr>
              <a:defRPr/>
            </a:lvl1pPr>
          </a:lstStyle>
          <a:p>
            <a:pPr>
              <a:defRPr/>
            </a:pPr>
            <a:fld id="{82DA8775-8298-4612-BAE8-838FEF521CC0}"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1" name="Rectangle 2"/>
          <p:cNvSpPr>
            <a:spLocks noGrp="1"/>
          </p:cNvSpPr>
          <p:nvPr>
            <p:ph type="title"/>
          </p:nvPr>
        </p:nvSpPr>
        <p:spPr>
          <a:xfrm>
            <a:off x="457200" y="274638"/>
            <a:ext cx="8229600" cy="1143000"/>
          </a:xfrm>
          <a:prstGeom prst="rect">
            <a:avLst/>
          </a:prstGeom>
        </p:spPr>
        <p:txBody>
          <a:bodyPr vert="horz" anchor="ctr">
            <a:noAutofit/>
            <a:scene3d>
              <a:camera prst="orthographicFront"/>
              <a:lightRig rig="soft" dir="t"/>
            </a:scene3d>
            <a:sp3d contourW="12700" prstMaterial="powder">
              <a:bevelT w="29210" h="12700"/>
              <a:contourClr>
                <a:schemeClr val="bg2">
                  <a:tint val="85000"/>
                  <a:satMod val="120000"/>
                </a:schemeClr>
              </a:contourClr>
            </a:sp3d>
          </a:bodyPr>
          <a:lstStyle/>
          <a:p>
            <a:r>
              <a:rPr lang="es-ES" altLang="ko-KR" smtClean="0"/>
              <a:t>Haga clic para modificar el estilo de título del patrón</a:t>
            </a:r>
            <a:endParaRPr lang="ko-KR" altLang="ko-KR" dirty="0"/>
          </a:p>
        </p:txBody>
      </p:sp>
      <p:sp>
        <p:nvSpPr>
          <p:cNvPr id="1027" name="Rectangle 3"/>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ko-KR" smtClean="0"/>
              <a:t>Haga clic para modificar el estilo de texto del patrón</a:t>
            </a:r>
          </a:p>
          <a:p>
            <a:pPr lvl="1"/>
            <a:r>
              <a:rPr lang="es-ES" altLang="ko-KR" smtClean="0"/>
              <a:t>Segundo nivel</a:t>
            </a:r>
          </a:p>
          <a:p>
            <a:pPr lvl="2"/>
            <a:r>
              <a:rPr lang="es-ES" altLang="ko-KR" smtClean="0"/>
              <a:t>Tercer nivel</a:t>
            </a:r>
          </a:p>
          <a:p>
            <a:pPr lvl="3"/>
            <a:r>
              <a:rPr lang="es-ES" altLang="ko-KR" smtClean="0"/>
              <a:t>Cuarto nivel</a:t>
            </a:r>
          </a:p>
          <a:p>
            <a:pPr lvl="4"/>
            <a:r>
              <a:rPr lang="es-ES" altLang="ko-KR" smtClean="0"/>
              <a:t>Quinto nivel</a:t>
            </a:r>
            <a:endParaRPr lang="ko-KR" altLang="ko-KR" smtClean="0"/>
          </a:p>
        </p:txBody>
      </p:sp>
      <p:sp>
        <p:nvSpPr>
          <p:cNvPr id="18" name="Rectangle 4"/>
          <p:cNvSpPr>
            <a:spLocks noGrp="1"/>
          </p:cNvSpPr>
          <p:nvPr>
            <p:ph type="dt" sz="half" idx="2"/>
          </p:nvPr>
        </p:nvSpPr>
        <p:spPr>
          <a:xfrm>
            <a:off x="457200" y="6245225"/>
            <a:ext cx="2133600" cy="476250"/>
          </a:xfrm>
          <a:prstGeom prst="rect">
            <a:avLst/>
          </a:prstGeom>
        </p:spPr>
        <p:txBody>
          <a:bodyPr vert="horz"/>
          <a:lstStyle>
            <a:lvl1pPr fontAlgn="auto">
              <a:spcBef>
                <a:spcPts val="0"/>
              </a:spcBef>
              <a:spcAft>
                <a:spcPts val="0"/>
              </a:spcAft>
              <a:defRPr sz="1100" smtClean="0">
                <a:latin typeface="+mn-lt"/>
                <a:cs typeface="+mn-cs"/>
              </a:defRPr>
            </a:lvl1pPr>
          </a:lstStyle>
          <a:p>
            <a:pPr>
              <a:defRPr/>
            </a:pPr>
            <a:fld id="{C52C9EAC-2225-4DCD-B95E-02C68842BDB9}" type="datetime1">
              <a:rPr lang="es-PE"/>
              <a:pPr>
                <a:defRPr/>
              </a:pPr>
              <a:t>16/09/2016</a:t>
            </a:fld>
            <a:endParaRPr lang="es-PE"/>
          </a:p>
        </p:txBody>
      </p:sp>
      <p:sp>
        <p:nvSpPr>
          <p:cNvPr id="9" name="Rectangle 5"/>
          <p:cNvSpPr>
            <a:spLocks noGrp="1"/>
          </p:cNvSpPr>
          <p:nvPr>
            <p:ph type="ftr" sz="quarter" idx="3"/>
          </p:nvPr>
        </p:nvSpPr>
        <p:spPr>
          <a:xfrm>
            <a:off x="3124200" y="6245225"/>
            <a:ext cx="2895600" cy="476250"/>
          </a:xfrm>
          <a:prstGeom prst="rect">
            <a:avLst/>
          </a:prstGeom>
        </p:spPr>
        <p:txBody>
          <a:bodyPr vert="horz"/>
          <a:lstStyle>
            <a:lvl1pPr algn="ctr" fontAlgn="auto">
              <a:spcBef>
                <a:spcPts val="0"/>
              </a:spcBef>
              <a:spcAft>
                <a:spcPts val="0"/>
              </a:spcAft>
              <a:defRPr sz="1100" smtClean="0">
                <a:latin typeface="+mn-lt"/>
                <a:cs typeface="+mn-cs"/>
              </a:defRPr>
            </a:lvl1pPr>
          </a:lstStyle>
          <a:p>
            <a:pPr>
              <a:defRPr/>
            </a:pPr>
            <a:r>
              <a:rPr lang="es-PE"/>
              <a:t>Primera Unidad: Principios Basicos sobre la Electronica</a:t>
            </a:r>
          </a:p>
        </p:txBody>
      </p:sp>
      <p:sp>
        <p:nvSpPr>
          <p:cNvPr id="5" name="Rectangle 6"/>
          <p:cNvSpPr>
            <a:spLocks noGrp="1"/>
          </p:cNvSpPr>
          <p:nvPr>
            <p:ph type="sldNum" sz="quarter" idx="4"/>
          </p:nvPr>
        </p:nvSpPr>
        <p:spPr>
          <a:xfrm>
            <a:off x="6553200" y="6245225"/>
            <a:ext cx="2133600" cy="476250"/>
          </a:xfrm>
          <a:prstGeom prst="rect">
            <a:avLst/>
          </a:prstGeom>
        </p:spPr>
        <p:txBody>
          <a:bodyPr vert="horz"/>
          <a:lstStyle>
            <a:lvl1pPr algn="r" fontAlgn="auto">
              <a:spcBef>
                <a:spcPts val="0"/>
              </a:spcBef>
              <a:spcAft>
                <a:spcPts val="0"/>
              </a:spcAft>
              <a:defRPr sz="1100" smtClean="0">
                <a:latin typeface="+mn-lt"/>
                <a:cs typeface="+mn-cs"/>
              </a:defRPr>
            </a:lvl1pPr>
          </a:lstStyle>
          <a:p>
            <a:pPr>
              <a:defRPr/>
            </a:pPr>
            <a:fld id="{DB8496DF-921A-4151-8DB1-4992F0E4238A}" type="slidenum">
              <a:rPr lang="es-PE"/>
              <a:pPr>
                <a:defRPr/>
              </a:pPr>
              <a:t>‹Nº›</a:t>
            </a:fld>
            <a:endParaRPr lang="es-PE"/>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8" r:id="rId9"/>
    <p:sldLayoutId id="2147483706" r:id="rId10"/>
    <p:sldLayoutId id="2147483707" r:id="rId11"/>
  </p:sldLayoutIdLst>
  <p:hf sldNum="0" hdr="0" dt="0"/>
  <p:txStyles>
    <p:titleStyle>
      <a:lvl1pPr algn="l" rtl="0" fontAlgn="base" latinLnBrk="1">
        <a:spcBef>
          <a:spcPct val="0"/>
        </a:spcBef>
        <a:spcAft>
          <a:spcPct val="0"/>
        </a:spcAft>
        <a:defRPr sz="4500" b="1">
          <a:solidFill>
            <a:schemeClr val="tx2"/>
          </a:solidFill>
          <a:effectLst>
            <a:outerShdw blurRad="55000" dist="22000" dir="5400000" algn="t" rotWithShape="0">
              <a:prstClr val="black">
                <a:alpha val="80000"/>
              </a:prstClr>
            </a:outerShdw>
          </a:effectLst>
          <a:latin typeface="Arial" pitchFamily="34" charset="0"/>
          <a:ea typeface="+mj-ea"/>
          <a:cs typeface="+mj-cs"/>
        </a:defRPr>
      </a:lvl1pPr>
      <a:lvl2pPr algn="l" rtl="0" fontAlgn="base" latinLnBrk="1">
        <a:spcBef>
          <a:spcPct val="0"/>
        </a:spcBef>
        <a:spcAft>
          <a:spcPct val="0"/>
        </a:spcAft>
        <a:defRPr sz="4500" b="1">
          <a:solidFill>
            <a:schemeClr val="tx2"/>
          </a:solidFill>
          <a:latin typeface="Arial" pitchFamily="34" charset="0"/>
        </a:defRPr>
      </a:lvl2pPr>
      <a:lvl3pPr algn="l" rtl="0" fontAlgn="base" latinLnBrk="1">
        <a:spcBef>
          <a:spcPct val="0"/>
        </a:spcBef>
        <a:spcAft>
          <a:spcPct val="0"/>
        </a:spcAft>
        <a:defRPr sz="4500" b="1">
          <a:solidFill>
            <a:schemeClr val="tx2"/>
          </a:solidFill>
          <a:latin typeface="Arial" pitchFamily="34" charset="0"/>
        </a:defRPr>
      </a:lvl3pPr>
      <a:lvl4pPr algn="l" rtl="0" fontAlgn="base" latinLnBrk="1">
        <a:spcBef>
          <a:spcPct val="0"/>
        </a:spcBef>
        <a:spcAft>
          <a:spcPct val="0"/>
        </a:spcAft>
        <a:defRPr sz="4500" b="1">
          <a:solidFill>
            <a:schemeClr val="tx2"/>
          </a:solidFill>
          <a:latin typeface="Arial" pitchFamily="34" charset="0"/>
        </a:defRPr>
      </a:lvl4pPr>
      <a:lvl5pPr algn="l" rtl="0" fontAlgn="base" latinLnBrk="1">
        <a:spcBef>
          <a:spcPct val="0"/>
        </a:spcBef>
        <a:spcAft>
          <a:spcPct val="0"/>
        </a:spcAft>
        <a:defRPr sz="4500" b="1">
          <a:solidFill>
            <a:schemeClr val="tx2"/>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2588" indent="-273050" algn="l" rtl="0" fontAlgn="base" latinLnBrk="1">
        <a:spcBef>
          <a:spcPct val="20000"/>
        </a:spcBef>
        <a:spcAft>
          <a:spcPct val="0"/>
        </a:spcAft>
        <a:buClr>
          <a:schemeClr val="tx2"/>
        </a:buClr>
        <a:buSzPct val="75000"/>
        <a:buFont typeface="Wingdings 2" pitchFamily="18" charset="2"/>
        <a:buChar char=""/>
        <a:defRPr sz="2700">
          <a:solidFill>
            <a:schemeClr val="tx1"/>
          </a:solidFill>
          <a:latin typeface="Arial" pitchFamily="34" charset="0"/>
          <a:ea typeface="+mn-ea"/>
          <a:cs typeface="+mn-cs"/>
        </a:defRPr>
      </a:lvl1pPr>
      <a:lvl2pPr marL="676275" indent="-228600" algn="l" rtl="0" fontAlgn="base" latinLnBrk="1">
        <a:spcBef>
          <a:spcPct val="20000"/>
        </a:spcBef>
        <a:spcAft>
          <a:spcPct val="0"/>
        </a:spcAft>
        <a:buClr>
          <a:schemeClr val="tx2"/>
        </a:buClr>
        <a:buFont typeface="Wingdings 3" pitchFamily="18" charset="2"/>
        <a:buChar char="­"/>
        <a:defRPr sz="2100">
          <a:solidFill>
            <a:schemeClr val="tx1"/>
          </a:solidFill>
          <a:latin typeface="Arial" pitchFamily="34" charset="0"/>
          <a:ea typeface="+mn-ea"/>
          <a:cs typeface="+mn-cs"/>
        </a:defRPr>
      </a:lvl2pPr>
      <a:lvl3pPr marL="931863" indent="-228600" algn="l" rtl="0" fontAlgn="base" latinLnBrk="1">
        <a:spcBef>
          <a:spcPct val="20000"/>
        </a:spcBef>
        <a:spcAft>
          <a:spcPct val="0"/>
        </a:spcAft>
        <a:buClr>
          <a:schemeClr val="tx2"/>
        </a:buClr>
        <a:buFont typeface="Wingdings 2" pitchFamily="18" charset="2"/>
        <a:buChar char=""/>
        <a:defRPr sz="2000">
          <a:solidFill>
            <a:schemeClr val="tx1"/>
          </a:solidFill>
          <a:latin typeface="Arial" pitchFamily="34" charset="0"/>
          <a:ea typeface="+mn-ea"/>
          <a:cs typeface="+mn-cs"/>
        </a:defRPr>
      </a:lvl3pPr>
      <a:lvl4pPr marL="1196975" indent="-228600" algn="l" rtl="0" fontAlgn="base" latinLnBrk="1">
        <a:spcBef>
          <a:spcPct val="20000"/>
        </a:spcBef>
        <a:spcAft>
          <a:spcPct val="0"/>
        </a:spcAft>
        <a:buClr>
          <a:schemeClr val="tx2"/>
        </a:buClr>
        <a:buFont typeface="Wingdings 2" pitchFamily="18" charset="2"/>
        <a:buChar char=""/>
        <a:defRPr>
          <a:solidFill>
            <a:schemeClr val="tx1"/>
          </a:solidFill>
          <a:latin typeface="Arial" pitchFamily="34" charset="0"/>
          <a:ea typeface="+mn-ea"/>
          <a:cs typeface="+mn-cs"/>
        </a:defRPr>
      </a:lvl4pPr>
      <a:lvl5pPr marL="1462088" indent="-228600" algn="l" rtl="0" fontAlgn="base" latinLnBrk="1">
        <a:spcBef>
          <a:spcPct val="20000"/>
        </a:spcBef>
        <a:spcAft>
          <a:spcPct val="0"/>
        </a:spcAft>
        <a:buClr>
          <a:schemeClr val="tx2"/>
        </a:buClr>
        <a:buFont typeface="Wingdings 2" pitchFamily="18" charset="2"/>
        <a:buChar char=""/>
        <a:defRPr>
          <a:solidFill>
            <a:schemeClr val="tx1"/>
          </a:solidFill>
          <a:latin typeface="Arial" pitchFamily="34" charset="0"/>
          <a:ea typeface="+mn-ea"/>
          <a:cs typeface="+mn-cs"/>
        </a:defRPr>
      </a:lvl5pPr>
      <a:lvl6pPr marL="1719072" indent="-228600" algn="l" rtl="0" eaLnBrk="1" latinLnBrk="1" hangingPunct="1">
        <a:spcBef>
          <a:spcPct val="20000"/>
        </a:spcBef>
        <a:buClr>
          <a:schemeClr val="tx2"/>
        </a:buClr>
        <a:buFont typeface="Wingdings 2" pitchFamily="18" charset="2"/>
        <a:buChar char=""/>
        <a:defRPr sz="1800">
          <a:solidFill>
            <a:schemeClr val="tx1"/>
          </a:solidFill>
          <a:latin typeface="+mn-ea"/>
          <a:ea typeface="+mn-ea"/>
          <a:cs typeface="+mn-cs"/>
        </a:defRPr>
      </a:lvl6pPr>
      <a:lvl7pPr marL="1984248" indent="-228600" algn="l" rtl="0" eaLnBrk="1" latinLnBrk="1" hangingPunct="1">
        <a:spcBef>
          <a:spcPct val="20000"/>
        </a:spcBef>
        <a:buClr>
          <a:schemeClr val="tx2"/>
        </a:buClr>
        <a:buFont typeface="Wingdings 2" pitchFamily="18" charset="2"/>
        <a:buChar char=""/>
        <a:defRPr sz="1800">
          <a:solidFill>
            <a:schemeClr val="tx1"/>
          </a:solidFill>
          <a:latin typeface="+mn-ea"/>
          <a:ea typeface="+mn-ea"/>
          <a:cs typeface="+mn-cs"/>
        </a:defRPr>
      </a:lvl7pPr>
      <a:lvl8pPr marL="2249424" indent="-228600" algn="l" rtl="0" eaLnBrk="1" latinLnBrk="1" hangingPunct="1">
        <a:spcBef>
          <a:spcPct val="20000"/>
        </a:spcBef>
        <a:buClr>
          <a:schemeClr val="tx2"/>
        </a:buClr>
        <a:buFont typeface="Wingdings 2" pitchFamily="18" charset="2"/>
        <a:buChar char=""/>
        <a:defRPr sz="1600">
          <a:solidFill>
            <a:schemeClr val="tx1"/>
          </a:solidFill>
          <a:latin typeface="+mn-ea"/>
          <a:ea typeface="+mn-ea"/>
          <a:cs typeface="+mn-cs"/>
        </a:defRPr>
      </a:lvl8pPr>
      <a:lvl9pPr marL="2505456" indent="-228600" algn="l" rtl="0" eaLnBrk="1" latinLnBrk="1" hangingPunct="1">
        <a:spcBef>
          <a:spcPct val="20000"/>
        </a:spcBef>
        <a:buClr>
          <a:schemeClr val="tx2"/>
        </a:buClr>
        <a:buFont typeface="Wingdings 2" pitchFamily="18" charset="2"/>
        <a:buChar char=""/>
        <a:defRPr sz="1600">
          <a:solidFill>
            <a:schemeClr val="tx1"/>
          </a:solidFill>
          <a:latin typeface="+mn-ea"/>
          <a:ea typeface="+mn-ea"/>
          <a:cs typeface="+mn-cs"/>
        </a:defRPr>
      </a:lvl9pPr>
    </p:bodyStyle>
    <p:otherStyle>
      <a:lvl1pPr marL="0" algn="l" rtl="0" eaLnBrk="1" hangingPunct="1">
        <a:defRPr>
          <a:solidFill>
            <a:schemeClr val="tx1"/>
          </a:solidFill>
          <a:latin typeface="+mn-ea"/>
          <a:ea typeface="+mn-ea"/>
          <a:cs typeface="+mn-cs"/>
        </a:defRPr>
      </a:lvl1pPr>
      <a:lvl2pPr marL="457200" algn="l" rtl="0" eaLnBrk="1" hangingPunct="1">
        <a:defRPr>
          <a:solidFill>
            <a:schemeClr val="tx1"/>
          </a:solidFill>
          <a:latin typeface="+mn-ea"/>
          <a:ea typeface="+mn-ea"/>
          <a:cs typeface="+mn-cs"/>
        </a:defRPr>
      </a:lvl2pPr>
      <a:lvl3pPr marL="914400" algn="l" rtl="0" eaLnBrk="1" hangingPunct="1">
        <a:defRPr>
          <a:solidFill>
            <a:schemeClr val="tx1"/>
          </a:solidFill>
          <a:latin typeface="+mn-ea"/>
          <a:ea typeface="+mn-ea"/>
          <a:cs typeface="+mn-cs"/>
        </a:defRPr>
      </a:lvl3pPr>
      <a:lvl4pPr marL="1371600" algn="l" rtl="0" eaLnBrk="1" hangingPunct="1">
        <a:defRPr>
          <a:solidFill>
            <a:schemeClr val="tx1"/>
          </a:solidFill>
          <a:latin typeface="+mn-ea"/>
          <a:ea typeface="+mn-ea"/>
          <a:cs typeface="+mn-cs"/>
        </a:defRPr>
      </a:lvl4pPr>
      <a:lvl5pPr marL="1828800" algn="l" rtl="0" eaLnBrk="1" hangingPunct="1">
        <a:defRPr>
          <a:solidFill>
            <a:schemeClr val="tx1"/>
          </a:solidFill>
          <a:latin typeface="+mn-ea"/>
          <a:ea typeface="+mn-ea"/>
          <a:cs typeface="+mn-cs"/>
        </a:defRPr>
      </a:lvl5pPr>
      <a:lvl6pPr marL="2286000" algn="l" rtl="0" eaLnBrk="1" hangingPunct="1">
        <a:defRPr>
          <a:solidFill>
            <a:schemeClr val="tx1"/>
          </a:solidFill>
          <a:latin typeface="+mn-ea"/>
          <a:ea typeface="+mn-ea"/>
          <a:cs typeface="+mn-cs"/>
        </a:defRPr>
      </a:lvl6pPr>
      <a:lvl7pPr marL="2743200" algn="l" rtl="0" eaLnBrk="1" hangingPunct="1">
        <a:defRPr>
          <a:solidFill>
            <a:schemeClr val="tx1"/>
          </a:solidFill>
          <a:latin typeface="+mn-ea"/>
          <a:ea typeface="+mn-ea"/>
          <a:cs typeface="+mn-cs"/>
        </a:defRPr>
      </a:lvl7pPr>
      <a:lvl8pPr marL="3200400" algn="l" rtl="0" eaLnBrk="1" hangingPunct="1">
        <a:defRPr>
          <a:solidFill>
            <a:schemeClr val="tx1"/>
          </a:solidFill>
          <a:latin typeface="+mn-ea"/>
          <a:ea typeface="+mn-ea"/>
          <a:cs typeface="+mn-cs"/>
        </a:defRPr>
      </a:lvl8pPr>
      <a:lvl9pPr marL="3657600" algn="l" rtl="0" eaLnBrk="1" hangingPunct="1">
        <a:defRPr>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commons.wikimedia.org/wiki/File:ENIAC_Penn2.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116632"/>
            <a:ext cx="8496944" cy="1758057"/>
          </a:xfrm>
        </p:spPr>
        <p:txBody>
          <a:bodyPr/>
          <a:lstStyle/>
          <a:p>
            <a:pPr fontAlgn="auto">
              <a:spcAft>
                <a:spcPts val="0"/>
              </a:spcAft>
              <a:defRPr/>
            </a:pPr>
            <a:r>
              <a:rPr lang="es-PE" sz="4000" dirty="0" smtClean="0">
                <a:latin typeface="+mj-ea"/>
              </a:rPr>
              <a:t>EVOLUCION DEL COMPUTADOR Y SU DESEMPEÑO</a:t>
            </a:r>
            <a:endParaRPr lang="es-PE" sz="4000" dirty="0">
              <a:latin typeface="+mj-ea"/>
            </a:endParaRPr>
          </a:p>
        </p:txBody>
      </p:sp>
      <p:sp>
        <p:nvSpPr>
          <p:cNvPr id="3075" name="2 Subtítulo"/>
          <p:cNvSpPr>
            <a:spLocks noGrp="1"/>
          </p:cNvSpPr>
          <p:nvPr>
            <p:ph type="subTitle" idx="1"/>
          </p:nvPr>
        </p:nvSpPr>
        <p:spPr>
          <a:xfrm>
            <a:off x="1331913" y="1989138"/>
            <a:ext cx="6400800" cy="935037"/>
          </a:xfrm>
        </p:spPr>
        <p:txBody>
          <a:bodyPr/>
          <a:lstStyle/>
          <a:p>
            <a:r>
              <a:rPr lang="es-PE" b="1" smtClean="0"/>
              <a:t>SEGUNDA UNIDAD</a:t>
            </a:r>
            <a:endParaRPr lang="es-PE" smtClean="0"/>
          </a:p>
        </p:txBody>
      </p:sp>
      <p:sp>
        <p:nvSpPr>
          <p:cNvPr id="3076"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Segunda Unidad: </a:t>
            </a:r>
            <a:r>
              <a:rPr lang="es-PE" b="1"/>
              <a:t>Evolución del Computador y su Desempeño</a:t>
            </a:r>
          </a:p>
        </p:txBody>
      </p:sp>
      <p:pic>
        <p:nvPicPr>
          <p:cNvPr id="3077" name="Picture 2" descr="http://t1.gstatic.com/images?q=tbn:ANd9GcS4b4tL55CcGe7NfnsNPJj5hPTws6y43vV5DVmtlqhercWbYgOJjg"/>
          <p:cNvPicPr>
            <a:picLocks noChangeAspect="1" noChangeArrowheads="1"/>
          </p:cNvPicPr>
          <p:nvPr/>
        </p:nvPicPr>
        <p:blipFill>
          <a:blip r:embed="rId3" cstate="print"/>
          <a:srcRect/>
          <a:stretch>
            <a:fillRect/>
          </a:stretch>
        </p:blipFill>
        <p:spPr bwMode="auto">
          <a:xfrm>
            <a:off x="2124075" y="2565400"/>
            <a:ext cx="4751388" cy="355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1.2.- La segunda generación: Transistores.-</a:t>
            </a:r>
          </a:p>
        </p:txBody>
      </p:sp>
      <p:sp>
        <p:nvSpPr>
          <p:cNvPr id="12292" name="7 CuadroTexto"/>
          <p:cNvSpPr txBox="1">
            <a:spLocks noChangeArrowheads="1"/>
          </p:cNvSpPr>
          <p:nvPr/>
        </p:nvSpPr>
        <p:spPr bwMode="auto">
          <a:xfrm>
            <a:off x="323850" y="1196975"/>
            <a:ext cx="1336675" cy="461963"/>
          </a:xfrm>
          <a:prstGeom prst="rect">
            <a:avLst/>
          </a:prstGeom>
          <a:noFill/>
          <a:ln w="9525">
            <a:noFill/>
            <a:miter lim="800000"/>
            <a:headEnd/>
            <a:tailEnd/>
          </a:ln>
        </p:spPr>
        <p:txBody>
          <a:bodyPr wrap="none">
            <a:spAutoFit/>
          </a:bodyPr>
          <a:lstStyle/>
          <a:p>
            <a:r>
              <a:rPr lang="es-PE" sz="2400"/>
              <a:t>IBM 70xx</a:t>
            </a:r>
          </a:p>
        </p:txBody>
      </p:sp>
      <p:pic>
        <p:nvPicPr>
          <p:cNvPr id="12293" name="Picture 2" descr="http://t3.gstatic.com/images?q=tbn:ANd9GcRrfIc8_l3AdEUup9MmePxDWmauy9hQ9jkKH6kfrY3ffMYCjzSf"/>
          <p:cNvPicPr>
            <a:picLocks noChangeAspect="1" noChangeArrowheads="1"/>
          </p:cNvPicPr>
          <p:nvPr/>
        </p:nvPicPr>
        <p:blipFill>
          <a:blip r:embed="rId3" cstate="print"/>
          <a:srcRect/>
          <a:stretch>
            <a:fillRect/>
          </a:stretch>
        </p:blipFill>
        <p:spPr bwMode="auto">
          <a:xfrm>
            <a:off x="5003800" y="1052513"/>
            <a:ext cx="2952750" cy="2416175"/>
          </a:xfrm>
          <a:prstGeom prst="rect">
            <a:avLst/>
          </a:prstGeom>
          <a:noFill/>
          <a:ln w="9525">
            <a:noFill/>
            <a:miter lim="800000"/>
            <a:headEnd/>
            <a:tailEnd/>
          </a:ln>
        </p:spPr>
      </p:pic>
      <p:pic>
        <p:nvPicPr>
          <p:cNvPr id="12294" name="Picture 3"/>
          <p:cNvPicPr>
            <a:picLocks noChangeAspect="1" noChangeArrowheads="1"/>
          </p:cNvPicPr>
          <p:nvPr/>
        </p:nvPicPr>
        <p:blipFill>
          <a:blip r:embed="rId4" cstate="print"/>
          <a:srcRect/>
          <a:stretch>
            <a:fillRect/>
          </a:stretch>
        </p:blipFill>
        <p:spPr bwMode="auto">
          <a:xfrm>
            <a:off x="684213" y="3573463"/>
            <a:ext cx="7758112"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388" y="1125538"/>
            <a:ext cx="8893175" cy="1395412"/>
          </a:xfrm>
        </p:spPr>
        <p:txBody>
          <a:bodyPr>
            <a:normAutofit lnSpcReduction="10000"/>
          </a:bodyPr>
          <a:lstStyle/>
          <a:p>
            <a:pPr marL="384048" indent="-274320" algn="just" fontAlgn="auto">
              <a:spcAft>
                <a:spcPts val="0"/>
              </a:spcAft>
              <a:defRPr/>
            </a:pPr>
            <a:r>
              <a:rPr lang="es-ES" sz="2000" dirty="0" smtClean="0">
                <a:latin typeface="+mn-ea"/>
              </a:rPr>
              <a:t>Los funciones básicas de una computadora digital son: Almacenamiento, transferencia, procesamiento y las funciones de control.</a:t>
            </a:r>
          </a:p>
          <a:p>
            <a:pPr marL="384048" indent="-274320" algn="just" fontAlgn="auto">
              <a:spcAft>
                <a:spcPts val="0"/>
              </a:spcAft>
              <a:defRPr/>
            </a:pPr>
            <a:r>
              <a:rPr lang="es-ES" sz="2000" dirty="0" smtClean="0">
                <a:latin typeface="+mn-ea"/>
              </a:rPr>
              <a:t>Sólo dos tipos fundamentales de componentes son necesarios: </a:t>
            </a:r>
          </a:p>
          <a:p>
            <a:pPr marL="384048" indent="-274320" algn="just" fontAlgn="auto">
              <a:spcAft>
                <a:spcPts val="0"/>
              </a:spcAft>
              <a:buFont typeface="Wingdings 2" pitchFamily="18" charset="2"/>
              <a:buNone/>
              <a:defRPr/>
            </a:pPr>
            <a:r>
              <a:rPr lang="es-ES" sz="2000" dirty="0" smtClean="0">
                <a:latin typeface="+mn-ea"/>
              </a:rPr>
              <a:t>	Las puertas y las celdas de memoria.</a:t>
            </a:r>
            <a:endParaRPr lang="es-PE" dirty="0" smtClean="0">
              <a:latin typeface="+mn-ea"/>
            </a:endParaRPr>
          </a:p>
          <a:p>
            <a:pPr marL="384048" indent="-274320" fontAlgn="auto">
              <a:spcAft>
                <a:spcPts val="0"/>
              </a:spcAft>
              <a:buFont typeface="Wingdings 2" pitchFamily="18" charset="2"/>
              <a:buNone/>
              <a:defRPr/>
            </a:pPr>
            <a:endParaRPr lang="es-PE" dirty="0" smtClean="0">
              <a:latin typeface="+mn-ea"/>
            </a:endParaRPr>
          </a:p>
          <a:p>
            <a:pPr marL="384048" indent="-274320" fontAlgn="auto">
              <a:spcAft>
                <a:spcPts val="0"/>
              </a:spcAft>
              <a:defRPr/>
            </a:pPr>
            <a:endParaRPr lang="es-PE" dirty="0" smtClean="0">
              <a:latin typeface="+mn-ea"/>
            </a:endParaRPr>
          </a:p>
          <a:p>
            <a:pPr marL="384048" indent="-274320" fontAlgn="auto">
              <a:spcAft>
                <a:spcPts val="0"/>
              </a:spcAft>
              <a:defRPr/>
            </a:pPr>
            <a:endParaRPr lang="es-PE" dirty="0">
              <a:latin typeface="+mn-ea"/>
            </a:endParaRPr>
          </a:p>
        </p:txBody>
      </p:sp>
      <p:sp>
        <p:nvSpPr>
          <p:cNvPr id="13315"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1.3.- La tercera generación: Circuitos integrados.-</a:t>
            </a:r>
          </a:p>
        </p:txBody>
      </p:sp>
      <p:pic>
        <p:nvPicPr>
          <p:cNvPr id="13317" name="Picture 1"/>
          <p:cNvPicPr>
            <a:picLocks noChangeAspect="1" noChangeArrowheads="1"/>
          </p:cNvPicPr>
          <p:nvPr/>
        </p:nvPicPr>
        <p:blipFill>
          <a:blip r:embed="rId3" cstate="print"/>
          <a:srcRect/>
          <a:stretch>
            <a:fillRect/>
          </a:stretch>
        </p:blipFill>
        <p:spPr bwMode="auto">
          <a:xfrm>
            <a:off x="900113" y="3429000"/>
            <a:ext cx="7339012" cy="2376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cstate="print"/>
          <a:srcRect/>
          <a:stretch>
            <a:fillRect/>
          </a:stretch>
        </p:blipFill>
        <p:spPr>
          <a:xfrm>
            <a:off x="900113" y="1052513"/>
            <a:ext cx="7180262" cy="5113337"/>
          </a:xfrm>
        </p:spPr>
      </p:pic>
      <p:sp>
        <p:nvSpPr>
          <p:cNvPr id="14339"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1.3.- La tercera generación: Circuitos integrados.-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288" y="981075"/>
            <a:ext cx="8362950" cy="1397000"/>
          </a:xfrm>
        </p:spPr>
        <p:txBody>
          <a:bodyPr>
            <a:normAutofit fontScale="85000" lnSpcReduction="10000"/>
          </a:bodyPr>
          <a:lstStyle/>
          <a:p>
            <a:pPr marL="384048" indent="-274320" fontAlgn="auto">
              <a:spcAft>
                <a:spcPts val="0"/>
              </a:spcAft>
              <a:defRPr/>
            </a:pPr>
            <a:r>
              <a:rPr lang="es-PE" sz="2000" dirty="0" smtClean="0">
                <a:latin typeface="+mn-ea"/>
              </a:rPr>
              <a:t>Más allá de la tercera generación  y sobre la base de los avances en circuito integrado :</a:t>
            </a:r>
          </a:p>
          <a:p>
            <a:pPr marL="676656" lvl="1" fontAlgn="auto">
              <a:spcAft>
                <a:spcPts val="0"/>
              </a:spcAft>
              <a:defRPr/>
            </a:pPr>
            <a:r>
              <a:rPr lang="es-PE" sz="1600" dirty="0" smtClean="0">
                <a:latin typeface="+mn-ea"/>
              </a:rPr>
              <a:t>Integración de gran escala (LSI), más de 1000 componentes por chip de circuito integrado.</a:t>
            </a:r>
          </a:p>
          <a:p>
            <a:pPr marL="676656" lvl="1" fontAlgn="auto">
              <a:spcAft>
                <a:spcPts val="0"/>
              </a:spcAft>
              <a:defRPr/>
            </a:pPr>
            <a:r>
              <a:rPr lang="es-PE" sz="1600" dirty="0" smtClean="0">
                <a:latin typeface="+mn-ea"/>
              </a:rPr>
              <a:t>Integración a gran escala (VLSI) alcanzaron más de 10.000 componentes por chip.</a:t>
            </a:r>
          </a:p>
          <a:p>
            <a:pPr marL="676656" lvl="1" fontAlgn="auto">
              <a:spcAft>
                <a:spcPts val="0"/>
              </a:spcAft>
              <a:defRPr/>
            </a:pPr>
            <a:r>
              <a:rPr lang="es-PE" sz="1600" dirty="0" smtClean="0">
                <a:latin typeface="+mn-ea"/>
              </a:rPr>
              <a:t>Ultra gran escala de integración (ULSI) contiene más de un millón de componentes.</a:t>
            </a:r>
          </a:p>
          <a:p>
            <a:pPr marL="384048" indent="-274320" fontAlgn="auto">
              <a:spcAft>
                <a:spcPts val="0"/>
              </a:spcAft>
              <a:defRPr/>
            </a:pPr>
            <a:endParaRPr lang="es-PE" dirty="0" smtClean="0">
              <a:latin typeface="+mn-ea"/>
            </a:endParaRPr>
          </a:p>
          <a:p>
            <a:pPr marL="384048" indent="-274320" fontAlgn="auto">
              <a:spcAft>
                <a:spcPts val="0"/>
              </a:spcAft>
              <a:buFont typeface="Wingdings 2" pitchFamily="18" charset="2"/>
              <a:buNone/>
              <a:defRPr/>
            </a:pPr>
            <a:endParaRPr lang="es-PE" dirty="0" smtClean="0">
              <a:latin typeface="+mn-ea"/>
            </a:endParaRPr>
          </a:p>
          <a:p>
            <a:pPr marL="384048" indent="-274320" fontAlgn="auto">
              <a:spcAft>
                <a:spcPts val="0"/>
              </a:spcAft>
              <a:defRPr/>
            </a:pPr>
            <a:endParaRPr lang="es-PE" dirty="0" smtClean="0">
              <a:latin typeface="+mn-ea"/>
            </a:endParaRPr>
          </a:p>
          <a:p>
            <a:pPr marL="384048" indent="-274320" fontAlgn="auto">
              <a:spcAft>
                <a:spcPts val="0"/>
              </a:spcAft>
              <a:defRPr/>
            </a:pPr>
            <a:endParaRPr lang="es-PE" dirty="0">
              <a:latin typeface="+mn-ea"/>
            </a:endParaRPr>
          </a:p>
        </p:txBody>
      </p:sp>
      <p:sp>
        <p:nvSpPr>
          <p:cNvPr id="15363"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1.3.- Las generaciones posteriores.-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1.3.- Las generaciones posteriores.-</a:t>
            </a:r>
          </a:p>
        </p:txBody>
      </p:sp>
      <p:pic>
        <p:nvPicPr>
          <p:cNvPr id="16388" name="Picture 2"/>
          <p:cNvPicPr>
            <a:picLocks noChangeAspect="1" noChangeArrowheads="1"/>
          </p:cNvPicPr>
          <p:nvPr/>
        </p:nvPicPr>
        <p:blipFill>
          <a:blip r:embed="rId3" cstate="print"/>
          <a:srcRect/>
          <a:stretch>
            <a:fillRect/>
          </a:stretch>
        </p:blipFill>
        <p:spPr bwMode="auto">
          <a:xfrm>
            <a:off x="971550" y="1125538"/>
            <a:ext cx="74168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1.3.- Las generaciones posteriores.-</a:t>
            </a:r>
          </a:p>
        </p:txBody>
      </p:sp>
      <p:pic>
        <p:nvPicPr>
          <p:cNvPr id="17412" name="Picture 2"/>
          <p:cNvPicPr>
            <a:picLocks noChangeAspect="1" noChangeArrowheads="1"/>
          </p:cNvPicPr>
          <p:nvPr/>
        </p:nvPicPr>
        <p:blipFill>
          <a:blip r:embed="rId2" cstate="print"/>
          <a:srcRect/>
          <a:stretch>
            <a:fillRect/>
          </a:stretch>
        </p:blipFill>
        <p:spPr bwMode="auto">
          <a:xfrm>
            <a:off x="1258888" y="925513"/>
            <a:ext cx="6842125" cy="531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lnSpcReduction="1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2.1.- Velocidad del Microprocesador.-</a:t>
            </a:r>
          </a:p>
        </p:txBody>
      </p:sp>
      <p:pic>
        <p:nvPicPr>
          <p:cNvPr id="18437" name="Picture 2" descr="http://www.abcfotos.com/images/fotos-cine-pelicula-300.jpg?phpMyAdmin=E9N7SAHSBtlB2e%2C33q8oS25VnU9"/>
          <p:cNvPicPr>
            <a:picLocks noChangeAspect="1" noChangeArrowheads="1"/>
          </p:cNvPicPr>
          <p:nvPr/>
        </p:nvPicPr>
        <p:blipFill>
          <a:blip r:embed="rId3" cstate="print"/>
          <a:srcRect/>
          <a:stretch>
            <a:fillRect/>
          </a:stretch>
        </p:blipFill>
        <p:spPr bwMode="auto">
          <a:xfrm>
            <a:off x="2484438" y="3284538"/>
            <a:ext cx="4425950" cy="2809875"/>
          </a:xfrm>
          <a:prstGeom prst="rect">
            <a:avLst/>
          </a:prstGeom>
          <a:noFill/>
          <a:ln w="9525">
            <a:noFill/>
            <a:miter lim="800000"/>
            <a:headEnd/>
            <a:tailEnd/>
          </a:ln>
        </p:spPr>
      </p:pic>
      <p:sp>
        <p:nvSpPr>
          <p:cNvPr id="18439" name="Text Box 7"/>
          <p:cNvSpPr txBox="1">
            <a:spLocks noChangeArrowheads="1"/>
          </p:cNvSpPr>
          <p:nvPr/>
        </p:nvSpPr>
        <p:spPr bwMode="auto">
          <a:xfrm>
            <a:off x="376238" y="1196975"/>
            <a:ext cx="8443912" cy="1739900"/>
          </a:xfrm>
          <a:prstGeom prst="rect">
            <a:avLst/>
          </a:prstGeom>
          <a:noFill/>
          <a:ln w="9525">
            <a:noFill/>
            <a:miter lim="800000"/>
            <a:headEnd/>
            <a:tailEnd/>
          </a:ln>
          <a:effectLst/>
        </p:spPr>
        <p:txBody>
          <a:bodyPr>
            <a:spAutoFit/>
          </a:bodyPr>
          <a:lstStyle/>
          <a:p>
            <a:r>
              <a:rPr lang="es-ES"/>
              <a:t>Los fabricantes de chips pueden dar rienda suelta a una nueva generación de chips de cada tres años, con cuatro veces más transistores. (4x acc. DRAM).</a:t>
            </a:r>
          </a:p>
          <a:p>
            <a:r>
              <a:rPr lang="es-ES"/>
              <a:t>La velocidad del microprocesador prima no alcanzará su potencial a menos que se alimenta de un flujo constante de trabajo que hacer en forma de instrucciones de computadora.</a:t>
            </a:r>
            <a:r>
              <a:rPr lang="es-PE"/>
              <a:t> </a:t>
            </a:r>
          </a:p>
          <a:p>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lamada de nube 2"/>
          <p:cNvSpPr/>
          <p:nvPr/>
        </p:nvSpPr>
        <p:spPr>
          <a:xfrm>
            <a:off x="3114814" y="2708920"/>
            <a:ext cx="6272336" cy="3024336"/>
          </a:xfrm>
          <a:prstGeom prst="cloudCallout">
            <a:avLst>
              <a:gd name="adj1" fmla="val -72109"/>
              <a:gd name="adj2" fmla="val 13499"/>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459"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lnSpcReduction="1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2.1.- Velocidad del Microprocesador.-</a:t>
            </a:r>
          </a:p>
        </p:txBody>
      </p:sp>
      <p:pic>
        <p:nvPicPr>
          <p:cNvPr id="6" name="Picture 10" descr="http://t2.gstatic.com/images?q=tbn:ANd9GcSP4LZ8YmyCvW4REVojaFYKSDkf_AmBLHRJ3icg7U4CUHMd9dzU3A"/>
          <p:cNvPicPr>
            <a:picLocks noChangeAspect="1" noChangeArrowheads="1"/>
          </p:cNvPicPr>
          <p:nvPr/>
        </p:nvPicPr>
        <p:blipFill>
          <a:blip r:embed="rId3" cstate="print"/>
          <a:srcRect l="36433"/>
          <a:stretch>
            <a:fillRect/>
          </a:stretch>
        </p:blipFill>
        <p:spPr bwMode="auto">
          <a:xfrm>
            <a:off x="4122695" y="3340040"/>
            <a:ext cx="1274960" cy="1628187"/>
          </a:xfrm>
          <a:prstGeom prst="rect">
            <a:avLst/>
          </a:prstGeom>
          <a:noFill/>
          <a:ln w="9525">
            <a:noFill/>
            <a:miter lim="800000"/>
            <a:headEnd/>
            <a:tailEnd/>
          </a:ln>
        </p:spPr>
      </p:pic>
      <p:pic>
        <p:nvPicPr>
          <p:cNvPr id="8" name="Picture 12" descr="http://t3.gstatic.com/images?q=tbn:ANd9GcTHYH68YzmIpcTpf1L51-_B4zwSrodMEgDEZSTkFTAimI6xm3Bbbg"/>
          <p:cNvPicPr>
            <a:picLocks noChangeAspect="1" noChangeArrowheads="1"/>
          </p:cNvPicPr>
          <p:nvPr/>
        </p:nvPicPr>
        <p:blipFill>
          <a:blip r:embed="rId4" cstate="print"/>
          <a:srcRect/>
          <a:stretch>
            <a:fillRect/>
          </a:stretch>
        </p:blipFill>
        <p:spPr bwMode="auto">
          <a:xfrm>
            <a:off x="5900297" y="3266236"/>
            <a:ext cx="1173133" cy="1674232"/>
          </a:xfrm>
          <a:prstGeom prst="rect">
            <a:avLst/>
          </a:prstGeom>
          <a:noFill/>
          <a:ln w="9525">
            <a:noFill/>
            <a:miter lim="800000"/>
            <a:headEnd/>
            <a:tailEnd/>
          </a:ln>
        </p:spPr>
      </p:pic>
      <p:sp>
        <p:nvSpPr>
          <p:cNvPr id="19465" name="Text Box 9"/>
          <p:cNvSpPr txBox="1">
            <a:spLocks noChangeArrowheads="1"/>
          </p:cNvSpPr>
          <p:nvPr/>
        </p:nvSpPr>
        <p:spPr bwMode="auto">
          <a:xfrm>
            <a:off x="323850" y="1196975"/>
            <a:ext cx="8443913" cy="1739900"/>
          </a:xfrm>
          <a:prstGeom prst="rect">
            <a:avLst/>
          </a:prstGeom>
          <a:noFill/>
          <a:ln w="9525">
            <a:noFill/>
            <a:miter lim="800000"/>
            <a:headEnd/>
            <a:tailEnd/>
          </a:ln>
          <a:effectLst/>
        </p:spPr>
        <p:txBody>
          <a:bodyPr>
            <a:spAutoFit/>
          </a:bodyPr>
          <a:lstStyle/>
          <a:p>
            <a:r>
              <a:rPr lang="es-PE"/>
              <a:t>Entre las técnicas incorporadas en los procesadores contemporáneos son los siguientes:</a:t>
            </a:r>
          </a:p>
          <a:p>
            <a:pPr lvl="1"/>
            <a:r>
              <a:rPr lang="es-PE" b="1"/>
              <a:t>Predicción de ramificación.-</a:t>
            </a:r>
            <a:r>
              <a:rPr lang="es-PE"/>
              <a:t> El procesador  mira hacia adelante en el código de instrucción a buscar de la memoria y predice que las ramas, o grupos de instrucciones, es probable que se procesan a continuación. </a:t>
            </a:r>
          </a:p>
          <a:p>
            <a:endParaRPr lang="es-ES"/>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6072" y="3268544"/>
            <a:ext cx="1172842" cy="1671924"/>
          </a:xfrm>
          <a:prstGeom prst="rect">
            <a:avLst/>
          </a:prstGeom>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60" y="4319709"/>
            <a:ext cx="1113013" cy="24017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lnSpcReduction="1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2.1.- Velocidad del Microprocesador.-</a:t>
            </a:r>
          </a:p>
        </p:txBody>
      </p:sp>
      <p:sp>
        <p:nvSpPr>
          <p:cNvPr id="20488" name="Text Box 8"/>
          <p:cNvSpPr txBox="1">
            <a:spLocks noChangeArrowheads="1"/>
          </p:cNvSpPr>
          <p:nvPr/>
        </p:nvSpPr>
        <p:spPr bwMode="auto">
          <a:xfrm>
            <a:off x="376238" y="1216025"/>
            <a:ext cx="8299450" cy="1465263"/>
          </a:xfrm>
          <a:prstGeom prst="rect">
            <a:avLst/>
          </a:prstGeom>
          <a:noFill/>
          <a:ln w="9525">
            <a:noFill/>
            <a:miter lim="800000"/>
            <a:headEnd/>
            <a:tailEnd/>
          </a:ln>
          <a:effectLst/>
        </p:spPr>
        <p:txBody>
          <a:bodyPr>
            <a:spAutoFit/>
          </a:bodyPr>
          <a:lstStyle/>
          <a:p>
            <a:r>
              <a:rPr lang="es-ES" b="1"/>
              <a:t>Análisis de los datos de flujo</a:t>
            </a:r>
            <a:r>
              <a:rPr lang="es-ES"/>
              <a:t>: El procesador analiza la cual las instrucciones son dependientes el uno del otro, los resultados o datos, para crear una programación optimizada de instrucciones. De hecho, las instrucciones están programados para ser ejecutado cuando esté listo, independiente del programa original . Esto evita demoras innecesarias.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32" y="2851791"/>
            <a:ext cx="6408712" cy="322293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lnSpcReduction="1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2.1.- Velocidad del Microprocesador.-</a:t>
            </a:r>
          </a:p>
        </p:txBody>
      </p:sp>
      <p:pic>
        <p:nvPicPr>
          <p:cNvPr id="67586" name="Picture 2" descr="http://comps.canstockphoto.com/can-stock-photo_csp8871122.jpg"/>
          <p:cNvPicPr>
            <a:picLocks noChangeAspect="1" noChangeArrowheads="1"/>
          </p:cNvPicPr>
          <p:nvPr/>
        </p:nvPicPr>
        <p:blipFill>
          <a:blip r:embed="rId3" cstate="print"/>
          <a:srcRect/>
          <a:stretch>
            <a:fillRect/>
          </a:stretch>
        </p:blipFill>
        <p:spPr bwMode="auto">
          <a:xfrm>
            <a:off x="755576" y="2538413"/>
            <a:ext cx="3299740" cy="3258493"/>
          </a:xfrm>
          <a:prstGeom prst="rect">
            <a:avLst/>
          </a:prstGeom>
          <a:noFill/>
          <a:ln w="9525">
            <a:noFill/>
            <a:miter lim="800000"/>
            <a:headEnd/>
            <a:tailEnd/>
          </a:ln>
        </p:spPr>
      </p:pic>
      <p:sp>
        <p:nvSpPr>
          <p:cNvPr id="21511" name="Text Box 7"/>
          <p:cNvSpPr txBox="1">
            <a:spLocks noChangeArrowheads="1"/>
          </p:cNvSpPr>
          <p:nvPr/>
        </p:nvSpPr>
        <p:spPr bwMode="auto">
          <a:xfrm>
            <a:off x="158750" y="1073150"/>
            <a:ext cx="8734425" cy="1465263"/>
          </a:xfrm>
          <a:prstGeom prst="rect">
            <a:avLst/>
          </a:prstGeom>
          <a:noFill/>
          <a:ln w="9525">
            <a:noFill/>
            <a:miter lim="800000"/>
            <a:headEnd/>
            <a:tailEnd/>
          </a:ln>
          <a:effectLst/>
        </p:spPr>
        <p:txBody>
          <a:bodyPr>
            <a:spAutoFit/>
          </a:bodyPr>
          <a:lstStyle/>
          <a:p>
            <a:pPr lvl="1"/>
            <a:r>
              <a:rPr lang="es-PE" b="1"/>
              <a:t>Ejecución especulativa.- </a:t>
            </a:r>
            <a:r>
              <a:rPr lang="es-PE"/>
              <a:t>Especulativamente ejecutar las instrucciones antes de su aparición real en la ejecución del programa, manteniendo los resultados en ubicaciones temporales.</a:t>
            </a:r>
          </a:p>
          <a:p>
            <a:pPr lvl="1"/>
            <a:endParaRPr lang="es-PE"/>
          </a:p>
          <a:p>
            <a:endParaRPr lang="es-ES"/>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142" y="2538413"/>
            <a:ext cx="2512146" cy="3293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s-PE" dirty="0" smtClean="0">
                <a:latin typeface="+mj-ea"/>
              </a:rPr>
              <a:t>Objetivos</a:t>
            </a:r>
            <a:endParaRPr lang="es-PE" dirty="0">
              <a:latin typeface="+mj-ea"/>
            </a:endParaRPr>
          </a:p>
        </p:txBody>
      </p:sp>
      <p:sp>
        <p:nvSpPr>
          <p:cNvPr id="4099" name="2 Marcador de contenido"/>
          <p:cNvSpPr>
            <a:spLocks noGrp="1"/>
          </p:cNvSpPr>
          <p:nvPr>
            <p:ph idx="1"/>
          </p:nvPr>
        </p:nvSpPr>
        <p:spPr>
          <a:xfrm>
            <a:off x="457200" y="1628775"/>
            <a:ext cx="8362950" cy="4525963"/>
          </a:xfrm>
        </p:spPr>
        <p:txBody>
          <a:bodyPr/>
          <a:lstStyle/>
          <a:p>
            <a:pPr algn="just"/>
            <a:r>
              <a:rPr lang="es-ES" smtClean="0"/>
              <a:t>Conocer la historia de los ordenadores.</a:t>
            </a:r>
          </a:p>
          <a:p>
            <a:pPr algn="just"/>
            <a:r>
              <a:rPr lang="es-ES" smtClean="0"/>
              <a:t>Tener una visión general de la estructura y función de ordenador.</a:t>
            </a:r>
          </a:p>
          <a:p>
            <a:pPr algn="just"/>
            <a:r>
              <a:rPr lang="es-ES" smtClean="0"/>
              <a:t>Abordaremos el problema de rendimiento</a:t>
            </a:r>
          </a:p>
          <a:p>
            <a:pPr algn="just"/>
            <a:r>
              <a:rPr lang="es-ES" smtClean="0"/>
              <a:t>La necesidad de la utilización equilibrada de los recursos de la computadora.</a:t>
            </a:r>
          </a:p>
          <a:p>
            <a:pPr algn="just"/>
            <a:r>
              <a:rPr lang="es-ES" smtClean="0"/>
              <a:t>Conocer la evolución de los dos sistemas Intel x86 y ARM familias de procesadores.</a:t>
            </a:r>
            <a:endParaRPr lang="es-PE" smtClean="0"/>
          </a:p>
        </p:txBody>
      </p:sp>
      <p:sp>
        <p:nvSpPr>
          <p:cNvPr id="4100"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3" cstate="print"/>
          <a:srcRect/>
          <a:stretch>
            <a:fillRect/>
          </a:stretch>
        </p:blipFill>
        <p:spPr>
          <a:xfrm>
            <a:off x="1547813" y="2420938"/>
            <a:ext cx="5921375" cy="3816350"/>
          </a:xfrm>
        </p:spPr>
      </p:pic>
      <p:sp>
        <p:nvSpPr>
          <p:cNvPr id="22531"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lnSpcReduction="1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2.2.- Balance del desempeño.-</a:t>
            </a:r>
          </a:p>
        </p:txBody>
      </p:sp>
      <p:sp>
        <p:nvSpPr>
          <p:cNvPr id="22533" name="5 CuadroTexto"/>
          <p:cNvSpPr txBox="1">
            <a:spLocks noChangeArrowheads="1"/>
          </p:cNvSpPr>
          <p:nvPr/>
        </p:nvSpPr>
        <p:spPr bwMode="auto">
          <a:xfrm>
            <a:off x="179388" y="1125538"/>
            <a:ext cx="8496300" cy="1476375"/>
          </a:xfrm>
          <a:prstGeom prst="rect">
            <a:avLst/>
          </a:prstGeom>
          <a:noFill/>
          <a:ln w="9525">
            <a:noFill/>
            <a:miter lim="800000"/>
            <a:headEnd/>
            <a:tailEnd/>
          </a:ln>
        </p:spPr>
        <p:txBody>
          <a:bodyPr>
            <a:spAutoFit/>
          </a:bodyPr>
          <a:lstStyle/>
          <a:p>
            <a:pPr>
              <a:buFont typeface="Arial" pitchFamily="34" charset="0"/>
              <a:buChar char="•"/>
            </a:pPr>
            <a:r>
              <a:rPr lang="es-ES"/>
              <a:t>Mientras que la potencia del procesador ha corrido por delante a una velocidad vertiginosa, otros componentes críticos del equipo no han seguido el resultado ascendente.</a:t>
            </a:r>
          </a:p>
          <a:p>
            <a:pPr>
              <a:buFont typeface="Arial" pitchFamily="34" charset="0"/>
              <a:buChar char="•"/>
            </a:pPr>
            <a:r>
              <a:rPr lang="es-ES"/>
              <a:t>Es necesario un ajuste de la organización y la arquitectura.</a:t>
            </a:r>
            <a:br>
              <a:rPr lang="es-ES"/>
            </a:br>
            <a:endParaRPr lang="es-P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pic>
        <p:nvPicPr>
          <p:cNvPr id="23555" name="Picture 2"/>
          <p:cNvPicPr>
            <a:picLocks noChangeAspect="1" noChangeArrowheads="1"/>
          </p:cNvPicPr>
          <p:nvPr/>
        </p:nvPicPr>
        <p:blipFill>
          <a:blip r:embed="rId3" cstate="print"/>
          <a:srcRect/>
          <a:stretch>
            <a:fillRect/>
          </a:stretch>
        </p:blipFill>
        <p:spPr bwMode="auto">
          <a:xfrm>
            <a:off x="395288" y="620713"/>
            <a:ext cx="7926387"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75000" lnSpcReduction="2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2.3.- </a:t>
            </a:r>
            <a:r>
              <a:rPr lang="es-PE" sz="3200" dirty="0">
                <a:latin typeface="+mn-lt"/>
                <a:cs typeface="+mn-cs"/>
              </a:rPr>
              <a:t>Mejoras en la Organización Chip y Arquitectura</a:t>
            </a:r>
            <a:r>
              <a:rPr lang="es-PE" sz="3200" dirty="0">
                <a:latin typeface="+mj-lt"/>
                <a:ea typeface="+mj-ea"/>
                <a:cs typeface="+mj-cs"/>
              </a:rPr>
              <a:t>.-</a:t>
            </a:r>
          </a:p>
        </p:txBody>
      </p:sp>
      <p:pic>
        <p:nvPicPr>
          <p:cNvPr id="24581" name="Picture 2" descr="http://t0.gstatic.com/images?q=tbn:ANd9GcTHh_cdQaFveB4fpG3bI13sYn7Lnas1bUGttr_zypuY8m-1BAkB5Q"/>
          <p:cNvPicPr>
            <a:picLocks noChangeAspect="1" noChangeArrowheads="1"/>
          </p:cNvPicPr>
          <p:nvPr/>
        </p:nvPicPr>
        <p:blipFill>
          <a:blip r:embed="rId3" cstate="print"/>
          <a:srcRect/>
          <a:stretch>
            <a:fillRect/>
          </a:stretch>
        </p:blipFill>
        <p:spPr bwMode="auto">
          <a:xfrm>
            <a:off x="3059113" y="4292600"/>
            <a:ext cx="2881312" cy="1917700"/>
          </a:xfrm>
          <a:prstGeom prst="rect">
            <a:avLst/>
          </a:prstGeom>
          <a:noFill/>
          <a:ln w="9525">
            <a:noFill/>
            <a:miter lim="800000"/>
            <a:headEnd/>
            <a:tailEnd/>
          </a:ln>
        </p:spPr>
      </p:pic>
      <p:sp>
        <p:nvSpPr>
          <p:cNvPr id="24583" name="Text Box 7"/>
          <p:cNvSpPr txBox="1">
            <a:spLocks noChangeArrowheads="1"/>
          </p:cNvSpPr>
          <p:nvPr/>
        </p:nvSpPr>
        <p:spPr bwMode="auto">
          <a:xfrm>
            <a:off x="231775" y="1000125"/>
            <a:ext cx="8661400" cy="2657475"/>
          </a:xfrm>
          <a:prstGeom prst="rect">
            <a:avLst/>
          </a:prstGeom>
          <a:noFill/>
          <a:ln w="9525">
            <a:noFill/>
            <a:miter lim="800000"/>
            <a:headEnd/>
            <a:tailEnd/>
          </a:ln>
          <a:effectLst/>
        </p:spPr>
        <p:txBody>
          <a:bodyPr>
            <a:spAutoFit/>
          </a:bodyPr>
          <a:lstStyle/>
          <a:p>
            <a:r>
              <a:rPr lang="es-PE"/>
              <a:t>Equilibrar el rendimiento del procesador con el de la memoria principal y otros componentes de ordenador</a:t>
            </a:r>
          </a:p>
          <a:p>
            <a:r>
              <a:rPr lang="es-PE"/>
              <a:t>Necesidad de aumentar la velocidad del procesamiento permanente. Tres enfoques para lograr mayor velocidad del procesador.</a:t>
            </a:r>
          </a:p>
          <a:p>
            <a:pPr lvl="1">
              <a:buFontTx/>
              <a:buChar char="•"/>
            </a:pPr>
            <a:r>
              <a:rPr lang="es-PE" sz="1600" i="1"/>
              <a:t>Incrementar la velocidad del hardware del procesador. Este incremento es fundamentalmente debido a la disminución del tamaño de las puertas lógicas en el chip del procesador. Con puertas más juntas, el tiempo de propagación de las señales se reduce significativamente, permitiendo una aceleración del procesador. </a:t>
            </a:r>
          </a:p>
          <a:p>
            <a:pPr lvl="1">
              <a:buFontTx/>
              <a:buChar char="•"/>
            </a:pPr>
            <a:r>
              <a:rPr lang="es-PE" sz="1600" i="1"/>
              <a:t>Aumentar el tamaño y la velocidad de las memorias cachés que se interponen entre el procesador y la memoria principal</a:t>
            </a:r>
            <a:endParaRPr lang="es-ES" sz="1600" i="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75000" lnSpcReduction="2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2.3.- </a:t>
            </a:r>
            <a:r>
              <a:rPr lang="es-PE" sz="3200" dirty="0">
                <a:latin typeface="+mn-lt"/>
                <a:cs typeface="+mn-cs"/>
              </a:rPr>
              <a:t>Mejoras en la Organización Chip y Arquitectura</a:t>
            </a:r>
            <a:r>
              <a:rPr lang="es-PE" sz="3200" dirty="0">
                <a:latin typeface="+mj-lt"/>
                <a:ea typeface="+mj-ea"/>
                <a:cs typeface="+mj-cs"/>
              </a:rPr>
              <a:t>.-</a:t>
            </a:r>
          </a:p>
        </p:txBody>
      </p:sp>
      <p:sp>
        <p:nvSpPr>
          <p:cNvPr id="25604" name="5 CuadroTexto"/>
          <p:cNvSpPr txBox="1">
            <a:spLocks noChangeArrowheads="1"/>
          </p:cNvSpPr>
          <p:nvPr/>
        </p:nvSpPr>
        <p:spPr bwMode="auto">
          <a:xfrm>
            <a:off x="179388" y="1125538"/>
            <a:ext cx="8496300" cy="1754187"/>
          </a:xfrm>
          <a:prstGeom prst="rect">
            <a:avLst/>
          </a:prstGeom>
          <a:noFill/>
          <a:ln w="9525">
            <a:noFill/>
            <a:miter lim="800000"/>
            <a:headEnd/>
            <a:tailEnd/>
          </a:ln>
        </p:spPr>
        <p:txBody>
          <a:bodyPr>
            <a:spAutoFit/>
          </a:bodyPr>
          <a:lstStyle/>
          <a:p>
            <a:pPr lvl="1">
              <a:buFont typeface="Arial" pitchFamily="34" charset="0"/>
              <a:buChar char="•"/>
            </a:pPr>
            <a:r>
              <a:rPr lang="es-PE"/>
              <a:t>Realizar cambios en la organización y la arquitectura del procesador que aumentan la velocidad efectiva de ejecución de la instrucción. Uso de paralelismo.</a:t>
            </a:r>
          </a:p>
          <a:p>
            <a:pPr lvl="1">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p:txBody>
      </p:sp>
      <p:pic>
        <p:nvPicPr>
          <p:cNvPr id="25605" name="Picture 2" descr="http://www.dtlux.com/imagenes/377-formula1ferraridos.jpg"/>
          <p:cNvPicPr>
            <a:picLocks noChangeAspect="1" noChangeArrowheads="1"/>
          </p:cNvPicPr>
          <p:nvPr/>
        </p:nvPicPr>
        <p:blipFill>
          <a:blip r:embed="rId3" cstate="print"/>
          <a:srcRect/>
          <a:stretch>
            <a:fillRect/>
          </a:stretch>
        </p:blipFill>
        <p:spPr bwMode="auto">
          <a:xfrm>
            <a:off x="1476375" y="2276475"/>
            <a:ext cx="6096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75000" lnSpcReduction="20000"/>
          </a:bodyPr>
          <a:lstStyle/>
          <a:p>
            <a:pPr marL="742950" indent="-742950" fontAlgn="auto">
              <a:spcAft>
                <a:spcPts val="0"/>
              </a:spcAft>
              <a:buFont typeface="+mj-lt"/>
              <a:buAutoNum type="arabicPeriod" startAt="2"/>
              <a:defRPr/>
            </a:pPr>
            <a:r>
              <a:rPr lang="es-PE" sz="4400" dirty="0">
                <a:latin typeface="+mn-lt"/>
                <a:cs typeface="+mn-cs"/>
              </a:rPr>
              <a:t>Diseño para 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2.3.- </a:t>
            </a:r>
            <a:r>
              <a:rPr lang="es-PE" sz="3200" dirty="0">
                <a:latin typeface="+mn-lt"/>
                <a:cs typeface="+mn-cs"/>
              </a:rPr>
              <a:t>Mejoras en la Organización Chip y Arquitectura</a:t>
            </a:r>
            <a:r>
              <a:rPr lang="es-PE" sz="3200" dirty="0">
                <a:latin typeface="+mj-lt"/>
                <a:ea typeface="+mj-ea"/>
                <a:cs typeface="+mj-cs"/>
              </a:rPr>
              <a:t>.-</a:t>
            </a:r>
          </a:p>
        </p:txBody>
      </p:sp>
      <p:pic>
        <p:nvPicPr>
          <p:cNvPr id="26628" name="Picture 2"/>
          <p:cNvPicPr>
            <a:picLocks noChangeAspect="1" noChangeArrowheads="1"/>
          </p:cNvPicPr>
          <p:nvPr/>
        </p:nvPicPr>
        <p:blipFill>
          <a:blip r:embed="rId3" cstate="print"/>
          <a:srcRect/>
          <a:stretch>
            <a:fillRect/>
          </a:stretch>
        </p:blipFill>
        <p:spPr bwMode="auto">
          <a:xfrm>
            <a:off x="1187450" y="1052513"/>
            <a:ext cx="6624638" cy="520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052513"/>
          </a:xfrm>
          <a:prstGeom prst="rect">
            <a:avLst/>
          </a:prstGeom>
        </p:spPr>
        <p:txBody>
          <a:bodyPr anchor="ctr">
            <a:normAutofit fontScale="97500"/>
          </a:bodyPr>
          <a:lstStyle/>
          <a:p>
            <a:pPr marL="742950" indent="-742950" fontAlgn="auto">
              <a:spcBef>
                <a:spcPts val="0"/>
              </a:spcBef>
              <a:spcAft>
                <a:spcPts val="0"/>
              </a:spcAft>
              <a:buFont typeface="+mj-lt"/>
              <a:buAutoNum type="arabicPeriod" startAt="3"/>
              <a:defRPr/>
            </a:pPr>
            <a:r>
              <a:rPr lang="es-PE" sz="3200" dirty="0">
                <a:latin typeface="+mn-lt"/>
                <a:cs typeface="+mn-cs"/>
              </a:rPr>
              <a:t>La evolución de la arquitectura Intel x86</a:t>
            </a:r>
            <a:endParaRPr lang="es-PE" sz="2800" dirty="0">
              <a:latin typeface="+mj-lt"/>
              <a:ea typeface="+mj-ea"/>
              <a:cs typeface="+mj-cs"/>
            </a:endParaRPr>
          </a:p>
        </p:txBody>
      </p:sp>
      <p:sp>
        <p:nvSpPr>
          <p:cNvPr id="27652" name="5 CuadroTexto"/>
          <p:cNvSpPr txBox="1">
            <a:spLocks noChangeArrowheads="1"/>
          </p:cNvSpPr>
          <p:nvPr/>
        </p:nvSpPr>
        <p:spPr bwMode="auto">
          <a:xfrm>
            <a:off x="179388" y="981075"/>
            <a:ext cx="8496300" cy="2838450"/>
          </a:xfrm>
          <a:prstGeom prst="rect">
            <a:avLst/>
          </a:prstGeom>
          <a:noFill/>
          <a:ln w="9525">
            <a:noFill/>
            <a:miter lim="800000"/>
            <a:headEnd/>
            <a:tailEnd/>
          </a:ln>
        </p:spPr>
        <p:txBody>
          <a:bodyPr>
            <a:spAutoFit/>
          </a:bodyPr>
          <a:lstStyle/>
          <a:p>
            <a:pPr>
              <a:buFont typeface="Arial" pitchFamily="34" charset="0"/>
              <a:buChar char="•"/>
            </a:pPr>
            <a:r>
              <a:rPr lang="es-PE"/>
              <a:t>8080: El primer microprocesador de propósito general de 8-bits (Altair).</a:t>
            </a:r>
          </a:p>
          <a:p>
            <a:pPr>
              <a:buFont typeface="Arial" pitchFamily="34" charset="0"/>
              <a:buChar char="•"/>
            </a:pPr>
            <a:r>
              <a:rPr lang="es-PE"/>
              <a:t>8086: De 16-bit de la máquina, caché de instrucciones. Pre-obtiene unas pocas instrucciones antes de ser ejecutados. Es la primera arquitectura x86.</a:t>
            </a:r>
          </a:p>
          <a:p>
            <a:pPr>
              <a:buFont typeface="Arial" pitchFamily="34" charset="0"/>
              <a:buChar char="•"/>
            </a:pPr>
            <a:r>
              <a:rPr lang="es-PE"/>
              <a:t>80286: Extensión de los 8086 una memoria de 16 Mbytes en lugar de sólo 1 MB.</a:t>
            </a:r>
          </a:p>
          <a:p>
            <a:pPr>
              <a:buFont typeface="Arial" pitchFamily="34" charset="0"/>
              <a:buChar char="•"/>
            </a:pPr>
            <a:r>
              <a:rPr lang="es-PE"/>
              <a:t>80386:  De 32 bits rivalizó con la complejidad y el poder de grandes y medianos. Esta fue el primer Procesador Intel para soportar múltiples tareas. </a:t>
            </a:r>
          </a:p>
          <a:p>
            <a:pPr>
              <a:buFont typeface="Arial" pitchFamily="34" charset="0"/>
              <a:buChar char="•"/>
            </a:pPr>
            <a:r>
              <a:rPr lang="es-PE"/>
              <a:t>80486: Introdujo el uso de la memoria caché y la canalización de instrucciones, ofrece un coprocesador matemático, complejas operaciones matemáticas.</a:t>
            </a:r>
          </a:p>
          <a:p>
            <a:pPr>
              <a:buFont typeface="Arial" pitchFamily="34" charset="0"/>
              <a:buChar char="•"/>
            </a:pPr>
            <a:r>
              <a:rPr lang="es-PE"/>
              <a:t>Pentium: Uso de técnicas superescalares, que permiten múltiples instrucciones que se ejecutan en paralelo.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052513"/>
          </a:xfrm>
          <a:prstGeom prst="rect">
            <a:avLst/>
          </a:prstGeom>
        </p:spPr>
        <p:txBody>
          <a:bodyPr anchor="ctr">
            <a:normAutofit fontScale="97500"/>
          </a:bodyPr>
          <a:lstStyle/>
          <a:p>
            <a:pPr marL="742950" indent="-742950" fontAlgn="auto">
              <a:spcBef>
                <a:spcPts val="0"/>
              </a:spcBef>
              <a:spcAft>
                <a:spcPts val="0"/>
              </a:spcAft>
              <a:buFont typeface="+mj-lt"/>
              <a:buAutoNum type="arabicPeriod" startAt="3"/>
              <a:defRPr/>
            </a:pPr>
            <a:r>
              <a:rPr lang="es-PE" sz="3200" dirty="0">
                <a:latin typeface="+mn-lt"/>
                <a:cs typeface="+mn-cs"/>
              </a:rPr>
              <a:t>La evolución de la arquitectura Intel x86</a:t>
            </a:r>
            <a:endParaRPr lang="es-PE" sz="2800" dirty="0">
              <a:latin typeface="+mj-lt"/>
              <a:ea typeface="+mj-ea"/>
              <a:cs typeface="+mj-cs"/>
            </a:endParaRPr>
          </a:p>
        </p:txBody>
      </p:sp>
      <p:sp>
        <p:nvSpPr>
          <p:cNvPr id="28676" name="5 CuadroTexto"/>
          <p:cNvSpPr txBox="1">
            <a:spLocks noChangeArrowheads="1"/>
          </p:cNvSpPr>
          <p:nvPr/>
        </p:nvSpPr>
        <p:spPr bwMode="auto">
          <a:xfrm>
            <a:off x="179388" y="981075"/>
            <a:ext cx="8496300" cy="5354638"/>
          </a:xfrm>
          <a:prstGeom prst="rect">
            <a:avLst/>
          </a:prstGeom>
          <a:noFill/>
          <a:ln w="9525">
            <a:noFill/>
            <a:miter lim="800000"/>
            <a:headEnd/>
            <a:tailEnd/>
          </a:ln>
        </p:spPr>
        <p:txBody>
          <a:bodyPr>
            <a:spAutoFit/>
          </a:bodyPr>
          <a:lstStyle/>
          <a:p>
            <a:pPr>
              <a:buFont typeface="Arial" pitchFamily="34" charset="0"/>
              <a:buChar char="•"/>
            </a:pPr>
            <a:r>
              <a:rPr lang="es-PE"/>
              <a:t>Pentium Pro: Organización super escalar con el uso agresivo del renombramiento de registros, predicción, análisis de flujo de datos y ejecución especulativa.</a:t>
            </a:r>
          </a:p>
          <a:p>
            <a:pPr>
              <a:buFont typeface="Arial" pitchFamily="34" charset="0"/>
              <a:buChar char="•"/>
            </a:pPr>
            <a:r>
              <a:rPr lang="es-PE"/>
              <a:t>Procesador Pentium II: Incorpora la tecnología MMX, que está diseñado específicamente para procesar video, audio, gráficos y datos de manera eficiente</a:t>
            </a:r>
          </a:p>
          <a:p>
            <a:pPr>
              <a:buFont typeface="Arial" pitchFamily="34" charset="0"/>
              <a:buChar char="•"/>
            </a:pPr>
            <a:r>
              <a:rPr lang="es-PE"/>
              <a:t>Pentium III: Incorpora adicionales instrucciones de punto flotante al soporte de software de gráficos 3D.</a:t>
            </a:r>
          </a:p>
          <a:p>
            <a:pPr>
              <a:buFont typeface="Arial" pitchFamily="34" charset="0"/>
              <a:buChar char="•"/>
            </a:pPr>
            <a:r>
              <a:rPr lang="es-PE"/>
              <a:t>Pentium 4: Incluye mejoras adicionales de punto flotante y de otro tipo de multimedia.</a:t>
            </a:r>
          </a:p>
          <a:p>
            <a:pPr>
              <a:buFont typeface="Arial" pitchFamily="34" charset="0"/>
              <a:buChar char="•"/>
            </a:pPr>
            <a:r>
              <a:rPr lang="es-PE"/>
              <a:t>Core: Este es el primer microprocesador x86 de Intel con núcleo doble, refiriéndose a la ejecución de dos procesadores en un solo chip.</a:t>
            </a:r>
          </a:p>
          <a:p>
            <a:pPr>
              <a:buFont typeface="Arial" pitchFamily="34" charset="0"/>
              <a:buChar char="•"/>
            </a:pPr>
            <a:r>
              <a:rPr lang="es-PE"/>
              <a:t>Core 2: Extiende la arquitectura de 64 bits. El Core 2 Quad ofrece cuatro procesadores en un solo chip.</a:t>
            </a:r>
          </a:p>
          <a:p>
            <a:pPr>
              <a:buFont typeface="Arial" pitchFamily="34" charset="0"/>
              <a:buChar char="•"/>
            </a:pPr>
            <a:endParaRPr lang="es-PE"/>
          </a:p>
          <a:p>
            <a:pPr>
              <a:buFont typeface="Arial" pitchFamily="34" charset="0"/>
              <a:buChar char="•"/>
            </a:pPr>
            <a:endParaRPr lang="es-PE"/>
          </a:p>
          <a:p>
            <a:pPr>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742950" indent="-742950" fontAlgn="auto">
              <a:spcBef>
                <a:spcPts val="0"/>
              </a:spcBef>
              <a:spcAft>
                <a:spcPts val="0"/>
              </a:spcAft>
              <a:buFont typeface="+mj-lt"/>
              <a:buAutoNum type="arabicPeriod" startAt="4"/>
              <a:defRPr/>
            </a:pPr>
            <a:r>
              <a:rPr lang="es-PE" sz="3600" dirty="0">
                <a:latin typeface="+mn-lt"/>
                <a:cs typeface="+mn-cs"/>
              </a:rPr>
              <a:t>Sistemas Embebidos y el brazo</a:t>
            </a:r>
            <a:endParaRPr lang="es-PE" sz="4000" dirty="0">
              <a:latin typeface="+mn-lt"/>
              <a:cs typeface="+mn-cs"/>
            </a:endParaRP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4.1.- </a:t>
            </a:r>
            <a:r>
              <a:rPr lang="es-PE" sz="3200" dirty="0">
                <a:latin typeface="+mn-lt"/>
                <a:cs typeface="+mn-cs"/>
              </a:rPr>
              <a:t>Sistemas Embebidos </a:t>
            </a:r>
            <a:r>
              <a:rPr lang="es-PE" sz="3200" dirty="0">
                <a:latin typeface="+mj-lt"/>
                <a:ea typeface="+mj-ea"/>
                <a:cs typeface="+mj-cs"/>
              </a:rPr>
              <a:t>.-</a:t>
            </a:r>
          </a:p>
        </p:txBody>
      </p:sp>
      <p:sp>
        <p:nvSpPr>
          <p:cNvPr id="29700" name="5 CuadroTexto"/>
          <p:cNvSpPr txBox="1">
            <a:spLocks noChangeArrowheads="1"/>
          </p:cNvSpPr>
          <p:nvPr/>
        </p:nvSpPr>
        <p:spPr bwMode="auto">
          <a:xfrm>
            <a:off x="179388" y="1125538"/>
            <a:ext cx="8496300" cy="2030412"/>
          </a:xfrm>
          <a:prstGeom prst="rect">
            <a:avLst/>
          </a:prstGeom>
          <a:noFill/>
          <a:ln w="9525">
            <a:noFill/>
            <a:miter lim="800000"/>
            <a:headEnd/>
            <a:tailEnd/>
          </a:ln>
        </p:spPr>
        <p:txBody>
          <a:bodyPr>
            <a:spAutoFit/>
          </a:bodyPr>
          <a:lstStyle/>
          <a:p>
            <a:r>
              <a:rPr lang="es-PE"/>
              <a:t>Una combinación de hardware y software done las partes mecánicas o de otro tipo quizá adicionales son diseñadas para realizar una función específica. Llamados también sistemas integrados son parte de un sistema más grande o producto, como en el caso de un sistema de frenos antibloqueo en un coche.</a:t>
            </a:r>
          </a:p>
          <a:p>
            <a:pPr lvl="1">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p:txBody>
      </p:sp>
      <p:pic>
        <p:nvPicPr>
          <p:cNvPr id="29701" name="Picture 2"/>
          <p:cNvPicPr>
            <a:picLocks noChangeAspect="1" noChangeArrowheads="1"/>
          </p:cNvPicPr>
          <p:nvPr/>
        </p:nvPicPr>
        <p:blipFill>
          <a:blip r:embed="rId2" cstate="print"/>
          <a:srcRect/>
          <a:stretch>
            <a:fillRect/>
          </a:stretch>
        </p:blipFill>
        <p:spPr bwMode="auto">
          <a:xfrm>
            <a:off x="395288" y="2276475"/>
            <a:ext cx="4681537" cy="4019550"/>
          </a:xfrm>
          <a:prstGeom prst="rect">
            <a:avLst/>
          </a:prstGeom>
          <a:noFill/>
          <a:ln w="9525">
            <a:noFill/>
            <a:miter lim="800000"/>
            <a:headEnd/>
            <a:tailEnd/>
          </a:ln>
        </p:spPr>
      </p:pic>
      <p:pic>
        <p:nvPicPr>
          <p:cNvPr id="29702" name="Picture 2" descr="http://t1.gstatic.com/images?q=tbn:ANd9GcSrgWBusRAZ6pvaSTO2rjI8D9wroLXOXTIrXgME8qfNrhSJVlw31A"/>
          <p:cNvPicPr>
            <a:picLocks noChangeAspect="1" noChangeArrowheads="1"/>
          </p:cNvPicPr>
          <p:nvPr/>
        </p:nvPicPr>
        <p:blipFill>
          <a:blip r:embed="rId3" cstate="print"/>
          <a:srcRect/>
          <a:stretch>
            <a:fillRect/>
          </a:stretch>
        </p:blipFill>
        <p:spPr bwMode="auto">
          <a:xfrm>
            <a:off x="5580063" y="2708275"/>
            <a:ext cx="3173412" cy="3024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742950" indent="-742950" fontAlgn="auto">
              <a:spcBef>
                <a:spcPts val="0"/>
              </a:spcBef>
              <a:spcAft>
                <a:spcPts val="0"/>
              </a:spcAft>
              <a:buFont typeface="+mj-lt"/>
              <a:buAutoNum type="arabicPeriod" startAt="4"/>
              <a:defRPr/>
            </a:pPr>
            <a:r>
              <a:rPr lang="es-PE" sz="3600" dirty="0">
                <a:latin typeface="+mn-lt"/>
                <a:cs typeface="+mn-cs"/>
              </a:rPr>
              <a:t>Sistemas Embebidos y el brazo</a:t>
            </a:r>
            <a:endParaRPr lang="es-PE" sz="4000" dirty="0">
              <a:latin typeface="+mn-lt"/>
              <a:cs typeface="+mn-cs"/>
            </a:endParaRP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4.1.- </a:t>
            </a:r>
            <a:r>
              <a:rPr lang="es-PE" sz="3200" dirty="0">
                <a:latin typeface="+mn-lt"/>
                <a:cs typeface="+mn-cs"/>
              </a:rPr>
              <a:t>Sistemas Embebidos </a:t>
            </a:r>
            <a:r>
              <a:rPr lang="es-PE" sz="3200" dirty="0">
                <a:latin typeface="+mj-lt"/>
                <a:ea typeface="+mj-ea"/>
                <a:cs typeface="+mj-cs"/>
              </a:rPr>
              <a:t>.-</a:t>
            </a:r>
          </a:p>
        </p:txBody>
      </p:sp>
      <p:pic>
        <p:nvPicPr>
          <p:cNvPr id="30724" name="Picture 2"/>
          <p:cNvPicPr>
            <a:picLocks noChangeAspect="1" noChangeArrowheads="1"/>
          </p:cNvPicPr>
          <p:nvPr/>
        </p:nvPicPr>
        <p:blipFill>
          <a:blip r:embed="rId3" cstate="print"/>
          <a:srcRect/>
          <a:stretch>
            <a:fillRect/>
          </a:stretch>
        </p:blipFill>
        <p:spPr bwMode="auto">
          <a:xfrm>
            <a:off x="1619250" y="1196975"/>
            <a:ext cx="6121400" cy="478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742950" indent="-742950" fontAlgn="auto">
              <a:spcBef>
                <a:spcPts val="0"/>
              </a:spcBef>
              <a:spcAft>
                <a:spcPts val="0"/>
              </a:spcAft>
              <a:buFont typeface="+mj-lt"/>
              <a:buAutoNum type="arabicPeriod" startAt="4"/>
              <a:defRPr/>
            </a:pPr>
            <a:r>
              <a:rPr lang="es-PE" sz="3600" dirty="0">
                <a:latin typeface="+mn-lt"/>
                <a:cs typeface="+mn-cs"/>
              </a:rPr>
              <a:t>Sistemas Embebidos y el brazo</a:t>
            </a:r>
            <a:endParaRPr lang="es-PE" sz="4000" dirty="0">
              <a:latin typeface="+mn-lt"/>
              <a:cs typeface="+mn-cs"/>
            </a:endParaRP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4.2.- Evolución de ARM</a:t>
            </a:r>
            <a:r>
              <a:rPr lang="es-PE" sz="3200" dirty="0">
                <a:latin typeface="+mn-lt"/>
                <a:cs typeface="+mn-cs"/>
              </a:rPr>
              <a:t> </a:t>
            </a:r>
            <a:r>
              <a:rPr lang="es-PE" sz="3200" dirty="0">
                <a:latin typeface="+mj-lt"/>
                <a:ea typeface="+mj-ea"/>
                <a:cs typeface="+mj-cs"/>
              </a:rPr>
              <a:t>.-</a:t>
            </a:r>
          </a:p>
        </p:txBody>
      </p:sp>
      <p:sp>
        <p:nvSpPr>
          <p:cNvPr id="31748" name="5 CuadroTexto"/>
          <p:cNvSpPr txBox="1">
            <a:spLocks noChangeArrowheads="1"/>
          </p:cNvSpPr>
          <p:nvPr/>
        </p:nvSpPr>
        <p:spPr bwMode="auto">
          <a:xfrm>
            <a:off x="179388" y="1125538"/>
            <a:ext cx="8496300" cy="2862262"/>
          </a:xfrm>
          <a:prstGeom prst="rect">
            <a:avLst/>
          </a:prstGeom>
          <a:noFill/>
          <a:ln w="9525">
            <a:noFill/>
            <a:miter lim="800000"/>
            <a:headEnd/>
            <a:tailEnd/>
          </a:ln>
        </p:spPr>
        <p:txBody>
          <a:bodyPr>
            <a:spAutoFit/>
          </a:bodyPr>
          <a:lstStyle/>
          <a:p>
            <a:pPr>
              <a:buFont typeface="Arial" pitchFamily="34" charset="0"/>
              <a:buChar char="•"/>
            </a:pPr>
            <a:r>
              <a:rPr lang="es-PE"/>
              <a:t>ARM es una familia de microprocesadores RISC diseñados por y microcontroladores ARM Inc., Cambridge, Inglaterra. </a:t>
            </a:r>
          </a:p>
          <a:p>
            <a:pPr>
              <a:buFont typeface="Arial" pitchFamily="34" charset="0"/>
              <a:buChar char="•"/>
            </a:pPr>
            <a:r>
              <a:rPr lang="es-PE"/>
              <a:t>Chips ARM son procesadores de alta velocidad que son conocidos por su tamaño de la pastilla pequeña y bajos requerimientos de energía. </a:t>
            </a:r>
          </a:p>
          <a:p>
            <a:pPr>
              <a:buFont typeface="Arial" pitchFamily="34" charset="0"/>
              <a:buChar char="•"/>
            </a:pPr>
            <a:r>
              <a:rPr lang="es-PE"/>
              <a:t>Ampliamente usado en PDAs y dispositivos portátiles.(Son los procesadores en el popular iPod de Apple y el iPhone devices).</a:t>
            </a:r>
          </a:p>
          <a:p>
            <a:pPr>
              <a:buFont typeface="Arial" pitchFamily="34" charset="0"/>
              <a:buChar char="•"/>
            </a:pPr>
            <a:r>
              <a:rPr lang="es-PE"/>
              <a:t>Es probablemente el más utilizado la arquitectura del procesador embebido.</a:t>
            </a:r>
          </a:p>
          <a:p>
            <a:pPr lvl="1">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p:txBody>
      </p:sp>
      <p:pic>
        <p:nvPicPr>
          <p:cNvPr id="31749" name="Picture 2" descr="http://t1.gstatic.com/images?q=tbn:ANd9GcRwzuYoYin9BnShVQNLLr-gLfr8jVXmjqkbqFLbwZb6s2GboYSJJw"/>
          <p:cNvPicPr>
            <a:picLocks noChangeAspect="1" noChangeArrowheads="1"/>
          </p:cNvPicPr>
          <p:nvPr/>
        </p:nvPicPr>
        <p:blipFill>
          <a:blip r:embed="rId3" cstate="print"/>
          <a:srcRect/>
          <a:stretch>
            <a:fillRect/>
          </a:stretch>
        </p:blipFill>
        <p:spPr bwMode="auto">
          <a:xfrm>
            <a:off x="1187450" y="3357563"/>
            <a:ext cx="207645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pPr fontAlgn="auto">
              <a:spcAft>
                <a:spcPts val="0"/>
              </a:spcAft>
              <a:defRPr/>
            </a:pPr>
            <a:r>
              <a:rPr lang="es-PE" dirty="0" smtClean="0">
                <a:latin typeface="+mj-ea"/>
              </a:rPr>
              <a:t>Sumario</a:t>
            </a:r>
            <a:endParaRPr lang="es-PE" dirty="0">
              <a:latin typeface="+mj-ea"/>
            </a:endParaRPr>
          </a:p>
        </p:txBody>
      </p:sp>
      <p:sp>
        <p:nvSpPr>
          <p:cNvPr id="3" name="2 Marcador de contenido"/>
          <p:cNvSpPr>
            <a:spLocks noGrp="1"/>
          </p:cNvSpPr>
          <p:nvPr>
            <p:ph idx="1"/>
          </p:nvPr>
        </p:nvSpPr>
        <p:spPr>
          <a:xfrm>
            <a:off x="395288" y="1125538"/>
            <a:ext cx="8291512" cy="5111750"/>
          </a:xfrm>
        </p:spPr>
        <p:txBody>
          <a:bodyPr>
            <a:normAutofit fontScale="85000" lnSpcReduction="20000"/>
          </a:bodyPr>
          <a:lstStyle/>
          <a:p>
            <a:pPr marL="571500" indent="-571500" fontAlgn="auto">
              <a:spcAft>
                <a:spcPts val="0"/>
              </a:spcAft>
              <a:buFont typeface="+mj-lt"/>
              <a:buAutoNum type="romanUcPeriod"/>
              <a:defRPr/>
            </a:pPr>
            <a:r>
              <a:rPr lang="es-PE" dirty="0" smtClean="0">
                <a:latin typeface="+mn-ea"/>
              </a:rPr>
              <a:t>Una Breve Historia de las Computadoras</a:t>
            </a:r>
          </a:p>
          <a:p>
            <a:pPr marL="971550" lvl="1" indent="-571500" fontAlgn="auto">
              <a:spcAft>
                <a:spcPts val="0"/>
              </a:spcAft>
              <a:buFont typeface="+mj-lt"/>
              <a:buAutoNum type="romanLcPeriod"/>
              <a:defRPr/>
            </a:pPr>
            <a:r>
              <a:rPr lang="es-PE" dirty="0" smtClean="0">
                <a:latin typeface="+mn-ea"/>
              </a:rPr>
              <a:t>La primera generación: Tubos de vacío</a:t>
            </a:r>
          </a:p>
          <a:p>
            <a:pPr marL="971550" lvl="1" indent="-571500" fontAlgn="auto">
              <a:spcAft>
                <a:spcPts val="0"/>
              </a:spcAft>
              <a:buFont typeface="+mj-lt"/>
              <a:buAutoNum type="romanLcPeriod"/>
              <a:defRPr/>
            </a:pPr>
            <a:r>
              <a:rPr lang="es-PE" dirty="0" smtClean="0">
                <a:latin typeface="+mn-ea"/>
              </a:rPr>
              <a:t>La segunda generación: Transistores</a:t>
            </a:r>
          </a:p>
          <a:p>
            <a:pPr marL="971550" lvl="1" indent="-571500" fontAlgn="auto">
              <a:spcAft>
                <a:spcPts val="0"/>
              </a:spcAft>
              <a:buFont typeface="+mj-lt"/>
              <a:buAutoNum type="romanLcPeriod"/>
              <a:defRPr/>
            </a:pPr>
            <a:r>
              <a:rPr lang="es-PE" dirty="0" smtClean="0">
                <a:latin typeface="+mn-ea"/>
              </a:rPr>
              <a:t>La tercera generación: Circuitos integrados</a:t>
            </a:r>
          </a:p>
          <a:p>
            <a:pPr marL="971550" lvl="1" indent="-571500" fontAlgn="auto">
              <a:spcAft>
                <a:spcPts val="0"/>
              </a:spcAft>
              <a:buFont typeface="+mj-lt"/>
              <a:buAutoNum type="romanLcPeriod"/>
              <a:defRPr/>
            </a:pPr>
            <a:r>
              <a:rPr lang="es-PE" dirty="0" smtClean="0">
                <a:latin typeface="+mn-ea"/>
              </a:rPr>
              <a:t>Las generaciones posteriores</a:t>
            </a:r>
          </a:p>
          <a:p>
            <a:pPr marL="571500" indent="-571500" fontAlgn="auto">
              <a:spcAft>
                <a:spcPts val="0"/>
              </a:spcAft>
              <a:buFont typeface="+mj-lt"/>
              <a:buAutoNum type="romanUcPeriod"/>
              <a:defRPr/>
            </a:pPr>
            <a:r>
              <a:rPr lang="es-PE" dirty="0" smtClean="0">
                <a:latin typeface="+mn-ea"/>
              </a:rPr>
              <a:t>Diseño para el Desempeño</a:t>
            </a:r>
          </a:p>
          <a:p>
            <a:pPr marL="971550" lvl="1" indent="-571500" fontAlgn="auto">
              <a:spcAft>
                <a:spcPts val="0"/>
              </a:spcAft>
              <a:buFont typeface="+mj-lt"/>
              <a:buAutoNum type="romanLcPeriod"/>
              <a:defRPr/>
            </a:pPr>
            <a:r>
              <a:rPr lang="es-PE" dirty="0" smtClean="0">
                <a:latin typeface="+mn-ea"/>
              </a:rPr>
              <a:t>Velocidad del microprocesador</a:t>
            </a:r>
          </a:p>
          <a:p>
            <a:pPr marL="971550" lvl="1" indent="-571500" fontAlgn="auto">
              <a:spcAft>
                <a:spcPts val="0"/>
              </a:spcAft>
              <a:buFont typeface="+mj-lt"/>
              <a:buAutoNum type="romanLcPeriod"/>
              <a:defRPr/>
            </a:pPr>
            <a:r>
              <a:rPr lang="es-PE" dirty="0" smtClean="0">
                <a:latin typeface="+mn-ea"/>
              </a:rPr>
              <a:t>Balance del rendimiento</a:t>
            </a:r>
          </a:p>
          <a:p>
            <a:pPr marL="971550" lvl="1" indent="-571500" fontAlgn="auto">
              <a:spcAft>
                <a:spcPts val="0"/>
              </a:spcAft>
              <a:buFont typeface="+mj-lt"/>
              <a:buAutoNum type="romanLcPeriod"/>
              <a:defRPr/>
            </a:pPr>
            <a:r>
              <a:rPr lang="es-PE" dirty="0" smtClean="0">
                <a:latin typeface="+mn-ea"/>
              </a:rPr>
              <a:t>Mejoras en la Organización del Chip y Arquitectura</a:t>
            </a:r>
          </a:p>
          <a:p>
            <a:pPr marL="571500" indent="-571500" fontAlgn="auto">
              <a:spcAft>
                <a:spcPts val="0"/>
              </a:spcAft>
              <a:buFont typeface="+mj-lt"/>
              <a:buAutoNum type="romanUcPeriod"/>
              <a:defRPr/>
            </a:pPr>
            <a:r>
              <a:rPr lang="es-PE" dirty="0" smtClean="0">
                <a:latin typeface="+mn-ea"/>
              </a:rPr>
              <a:t>La evolución de la arquitectura Intel x86</a:t>
            </a:r>
          </a:p>
          <a:p>
            <a:pPr marL="571500" indent="-571500" fontAlgn="auto">
              <a:spcAft>
                <a:spcPts val="0"/>
              </a:spcAft>
              <a:buFont typeface="+mj-lt"/>
              <a:buAutoNum type="romanUcPeriod"/>
              <a:defRPr/>
            </a:pPr>
            <a:r>
              <a:rPr lang="es-PE" dirty="0" smtClean="0">
                <a:latin typeface="+mn-ea"/>
              </a:rPr>
              <a:t>Sistemas Embebidos y ARM</a:t>
            </a:r>
          </a:p>
          <a:p>
            <a:pPr marL="971550" lvl="1" indent="-571500" fontAlgn="auto">
              <a:spcAft>
                <a:spcPts val="0"/>
              </a:spcAft>
              <a:buFont typeface="+mj-lt"/>
              <a:buAutoNum type="romanLcPeriod"/>
              <a:defRPr/>
            </a:pPr>
            <a:r>
              <a:rPr lang="es-PE" dirty="0" smtClean="0">
                <a:latin typeface="+mn-ea"/>
              </a:rPr>
              <a:t>Sistemas Embebidos</a:t>
            </a:r>
          </a:p>
          <a:p>
            <a:pPr marL="971550" lvl="1" indent="-571500" fontAlgn="auto">
              <a:spcAft>
                <a:spcPts val="0"/>
              </a:spcAft>
              <a:buFont typeface="+mj-lt"/>
              <a:buAutoNum type="romanLcPeriod"/>
              <a:defRPr/>
            </a:pPr>
            <a:r>
              <a:rPr lang="es-PE" dirty="0" smtClean="0">
                <a:latin typeface="+mn-ea"/>
              </a:rPr>
              <a:t>ARM Evolución</a:t>
            </a:r>
          </a:p>
          <a:p>
            <a:pPr marL="571500" indent="-571500" fontAlgn="auto">
              <a:spcAft>
                <a:spcPts val="0"/>
              </a:spcAft>
              <a:buFont typeface="+mj-lt"/>
              <a:buAutoNum type="romanUcPeriod"/>
              <a:defRPr/>
            </a:pPr>
            <a:r>
              <a:rPr lang="es-PE" dirty="0" smtClean="0">
                <a:latin typeface="+mn-ea"/>
              </a:rPr>
              <a:t>Evaluación del Desempeño</a:t>
            </a:r>
          </a:p>
          <a:p>
            <a:pPr marL="971550" lvl="1" indent="-571500" fontAlgn="auto">
              <a:spcAft>
                <a:spcPts val="0"/>
              </a:spcAft>
              <a:buFont typeface="+mj-lt"/>
              <a:buAutoNum type="romanLcPeriod"/>
              <a:defRPr/>
            </a:pPr>
            <a:r>
              <a:rPr lang="es-PE" dirty="0" smtClean="0">
                <a:latin typeface="+mn-ea"/>
              </a:rPr>
              <a:t>Velocidad de reloj y de instrucciones por segundo</a:t>
            </a:r>
          </a:p>
          <a:p>
            <a:pPr marL="971550" lvl="1" indent="-571500" fontAlgn="auto">
              <a:spcAft>
                <a:spcPts val="0"/>
              </a:spcAft>
              <a:buFont typeface="+mj-lt"/>
              <a:buAutoNum type="romanLcPeriod"/>
              <a:defRPr/>
            </a:pPr>
            <a:r>
              <a:rPr lang="es-PE" dirty="0" smtClean="0">
                <a:latin typeface="+mn-ea"/>
              </a:rPr>
              <a:t>Puntos de referencia (*)</a:t>
            </a:r>
          </a:p>
          <a:p>
            <a:pPr marL="971550" lvl="1" indent="-571500" fontAlgn="auto">
              <a:spcAft>
                <a:spcPts val="0"/>
              </a:spcAft>
              <a:buFont typeface="+mj-lt"/>
              <a:buAutoNum type="romanLcPeriod"/>
              <a:defRPr/>
            </a:pPr>
            <a:r>
              <a:rPr lang="es-PE" dirty="0" smtClean="0">
                <a:latin typeface="+mn-ea"/>
              </a:rPr>
              <a:t>La ley de </a:t>
            </a:r>
            <a:r>
              <a:rPr lang="es-PE" dirty="0" err="1" smtClean="0">
                <a:latin typeface="+mn-ea"/>
              </a:rPr>
              <a:t>Amdahl</a:t>
            </a:r>
            <a:r>
              <a:rPr lang="es-PE" dirty="0" smtClean="0">
                <a:latin typeface="+mn-ea"/>
              </a:rPr>
              <a:t> (**)</a:t>
            </a:r>
          </a:p>
          <a:p>
            <a:pPr marL="384048" indent="-274320" fontAlgn="auto">
              <a:spcAft>
                <a:spcPts val="0"/>
              </a:spcAft>
              <a:defRPr/>
            </a:pPr>
            <a:endParaRPr lang="es-PE" dirty="0">
              <a:latin typeface="+mn-ea"/>
            </a:endParaRPr>
          </a:p>
        </p:txBody>
      </p:sp>
      <p:sp>
        <p:nvSpPr>
          <p:cNvPr id="5124"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742950" indent="-742950" fontAlgn="auto">
              <a:spcBef>
                <a:spcPts val="0"/>
              </a:spcBef>
              <a:spcAft>
                <a:spcPts val="0"/>
              </a:spcAft>
              <a:buFont typeface="+mj-lt"/>
              <a:buAutoNum type="arabicPeriod" startAt="4"/>
              <a:defRPr/>
            </a:pPr>
            <a:r>
              <a:rPr lang="es-PE" sz="3600" dirty="0">
                <a:latin typeface="+mn-lt"/>
                <a:cs typeface="+mn-cs"/>
              </a:rPr>
              <a:t>Sistemas Embebidos y el brazo</a:t>
            </a:r>
            <a:endParaRPr lang="es-PE" sz="4000" dirty="0">
              <a:latin typeface="+mn-lt"/>
              <a:cs typeface="+mn-cs"/>
            </a:endParaRP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4.2.- Evolución de ARM</a:t>
            </a:r>
            <a:r>
              <a:rPr lang="es-PE" sz="3200" dirty="0">
                <a:latin typeface="+mn-lt"/>
                <a:cs typeface="+mn-cs"/>
              </a:rPr>
              <a:t> </a:t>
            </a:r>
            <a:r>
              <a:rPr lang="es-PE" sz="3200" dirty="0">
                <a:latin typeface="+mj-lt"/>
                <a:ea typeface="+mj-ea"/>
                <a:cs typeface="+mj-cs"/>
              </a:rPr>
              <a:t>.-</a:t>
            </a:r>
          </a:p>
        </p:txBody>
      </p:sp>
      <p:sp>
        <p:nvSpPr>
          <p:cNvPr id="32772" name="5 CuadroTexto"/>
          <p:cNvSpPr txBox="1">
            <a:spLocks noChangeArrowheads="1"/>
          </p:cNvSpPr>
          <p:nvPr/>
        </p:nvSpPr>
        <p:spPr bwMode="auto">
          <a:xfrm>
            <a:off x="179388" y="1125538"/>
            <a:ext cx="8496300" cy="3692525"/>
          </a:xfrm>
          <a:prstGeom prst="rect">
            <a:avLst/>
          </a:prstGeom>
          <a:noFill/>
          <a:ln w="9525">
            <a:noFill/>
            <a:miter lim="800000"/>
            <a:headEnd/>
            <a:tailEnd/>
          </a:ln>
        </p:spPr>
        <p:txBody>
          <a:bodyPr>
            <a:spAutoFit/>
          </a:bodyPr>
          <a:lstStyle/>
          <a:p>
            <a:pPr>
              <a:buFont typeface="Arial" pitchFamily="34" charset="0"/>
              <a:buChar char="•"/>
            </a:pPr>
            <a:r>
              <a:rPr lang="es-PE"/>
              <a:t>Los procesadores ARM están diseñados para satisfacer las necesidades de tres categorías de sistemas:</a:t>
            </a:r>
          </a:p>
          <a:p>
            <a:pPr lvl="1">
              <a:buFont typeface="Arial" pitchFamily="34" charset="0"/>
              <a:buChar char="•"/>
            </a:pPr>
            <a:r>
              <a:rPr lang="es-PE"/>
              <a:t>Sistemas embebido en tiempo real.- Sistemas para el almacenamiento, prótesis , industrial y aplicaciones de red.</a:t>
            </a:r>
          </a:p>
          <a:p>
            <a:pPr lvl="1">
              <a:buFont typeface="Arial" pitchFamily="34" charset="0"/>
              <a:buChar char="•"/>
            </a:pPr>
            <a:r>
              <a:rPr lang="es-PE"/>
              <a:t>Las plataformas de aplicación.- Dispositivos que ejecuten los sistemas operativos abiertos como Linux, Palm OS, Symbian OS y Windows CE en entretenimiento inalámbrico, de consumo y aplicaciones de imagen digital</a:t>
            </a:r>
            <a:br>
              <a:rPr lang="es-PE"/>
            </a:br>
            <a:r>
              <a:rPr lang="es-PE"/>
              <a:t>• Aplicaciones seguras.- Las tarjetas inteligentes, tarjetas SIM y terminales de pago</a:t>
            </a:r>
          </a:p>
          <a:p>
            <a:pPr lvl="1">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a:p>
            <a:pPr lvl="1">
              <a:buFont typeface="Arial" pitchFamily="34" charset="0"/>
              <a:buChar char="•"/>
            </a:pPr>
            <a:endParaRPr lang="es-PE"/>
          </a:p>
        </p:txBody>
      </p:sp>
      <p:pic>
        <p:nvPicPr>
          <p:cNvPr id="32773" name="Picture 2" descr="http://t1.gstatic.com/images?q=tbn:ANd9GcRBEGCi61613U4t1hhBrf1w3uRD-whEIDEvYgo1BBczndxfYTl-"/>
          <p:cNvPicPr>
            <a:picLocks noChangeAspect="1" noChangeArrowheads="1"/>
          </p:cNvPicPr>
          <p:nvPr/>
        </p:nvPicPr>
        <p:blipFill>
          <a:blip r:embed="rId3" cstate="print"/>
          <a:srcRect/>
          <a:stretch>
            <a:fillRect/>
          </a:stretch>
        </p:blipFill>
        <p:spPr bwMode="auto">
          <a:xfrm>
            <a:off x="395288" y="4005263"/>
            <a:ext cx="2495550" cy="1828800"/>
          </a:xfrm>
          <a:prstGeom prst="rect">
            <a:avLst/>
          </a:prstGeom>
          <a:noFill/>
          <a:ln w="9525">
            <a:noFill/>
            <a:miter lim="800000"/>
            <a:headEnd/>
            <a:tailEnd/>
          </a:ln>
        </p:spPr>
      </p:pic>
      <p:pic>
        <p:nvPicPr>
          <p:cNvPr id="32774" name="Picture 4" descr="http://t3.gstatic.com/images?q=tbn:ANd9GcSrlHGZsw8wUoMjriJ6WCOYroXkWwmWI5a9egzlsl254mG_Yw4o"/>
          <p:cNvPicPr>
            <a:picLocks noChangeAspect="1" noChangeArrowheads="1"/>
          </p:cNvPicPr>
          <p:nvPr/>
        </p:nvPicPr>
        <p:blipFill>
          <a:blip r:embed="rId4" cstate="print"/>
          <a:srcRect/>
          <a:stretch>
            <a:fillRect/>
          </a:stretch>
        </p:blipFill>
        <p:spPr bwMode="auto">
          <a:xfrm>
            <a:off x="3492500" y="4005263"/>
            <a:ext cx="2466975" cy="1847850"/>
          </a:xfrm>
          <a:prstGeom prst="rect">
            <a:avLst/>
          </a:prstGeom>
          <a:noFill/>
          <a:ln w="9525">
            <a:noFill/>
            <a:miter lim="800000"/>
            <a:headEnd/>
            <a:tailEnd/>
          </a:ln>
        </p:spPr>
      </p:pic>
      <p:sp>
        <p:nvSpPr>
          <p:cNvPr id="32775" name="AutoShape 6" descr="data:image/jpeg;base64,/9j/4AAQSkZJRgABAQAAAQABAAD/2wCEAAkGBhQSERQUEBQUFBQVFBUUFBUUFBQUFRQUFBUVFRQVFBUXHCYeGBokGRUUHy8gIycpLCwsFR4xNTAqNSYrLCkBCQoKDgwOGQ8PGiweHR8pKSkpKSkpKSwpLCkpKSwpKSkpLyksKSkqKSwpLCwsKSkpNSksKSwsKSksKS0sLCwpLP/AABEIAOEA4QMBIgACEQEDEQH/xAAcAAAABwEBAAAAAAAAAAAAAAAAAQIEBQYHAwj/xABHEAACAQIDBQYDBQYCBwkBAAABAgADEQQSIQUGMUFRBxMiYXGRMoGhQlKxwdEUI1NicpLh8BUXM0OCk6IkNERUc4Oys/EW/8QAGQEBAAMBAQAAAAAAAAAAAAAAAAECBAMF/8QAIxEBAQACAgICAgMBAAAAAAAAAAECEQMhEjEEQRMyUWFxIv/aAAwDAQACEQMRAD8Az8tqfWLVovAbKq1ywooXK6ta2gJ04x2d2MWONCp7X/CQg2V4sPFnYmIHGjV/sMQ2AqrxpVB6o36Ql1WpOq1IwD24zslWA9zw+8jPvYYrQHwqQF40WrF95A654TVJxLxOaSOjVJwd4bPOTNIBMZxdopmnJmkjm7TkzRbGcmgJYzkTFtOZgJJiCYZiSYQSYkmKMQYBQocKALQQ4RgCCC8EDW+y+janXfq4X+0E/nLpmlc3Aw+XBKfvs7fWw/CSm2sX3WHquDYqjEHztpCUiGh3mM099sYP9+3zCn8o6o9oGLU3NQN5Mq2+loGoY7Y9GsLVaat52sw9CNZne9O65wpDIS1JjYHmp6N+sve7m2xiqC1bZTchhxAYcbeU6byYcPhKyt9wn0K6gwMmwvidFH2mA9zabMuy6NgDSpmwA1Rf0mR7oUO8xlAHk2Y+igt+U2QGBm+/xRMQqU1VQtME5QBcsSdbfKVwVI93txmfGVjyDZR6KAJE95AcmpCzwYLA1axtRpu5/lBI+Z4CTCbi4w692B6usaEKakQzyTxm6eLpi7UWIHNbP+GshWY310gLLTk7QjUnJngBmiC0d0tj13F0o1WHUU2t+Eb4nBVKf+0pun9Ssv4iBwJiCYCYgmBY9ibiYjF0RVpGmFLMoDMQfDoTw6xhvDuvWwZQV8njvlytm4Wvf3mv7m4XusDh1592GPq5LH8Znnaxjc2MVP4dJR82JY/S0kUomJMF4kmQHGC2fVrMVo02qEC5CAsQOF9J2fYOJX4qFYf+236S89j2F/7xV/ppj6sfymkZ5KHnd8BUHGm49UYflG5no8mQ+290sPilIqIFblUQAOp63HH5xoYReFNB/wBT9X+OntBGhoGw8P3eGop0prf1IufxnPeLZj4jDvSpsFL2F2va1wTwkgi2AHQAe0TVxSJbO6rfhmYC/vISzr/VZiOVWl/1fpF0Oyytfx1aajqAzH5DSaEu0qX8Wn/ev6xwrhh4SCPIg/hJDLY2yEw1JaVO9hzPEk8SZCb/AG8C0aDUVINSoMth9lTxY9OknNrYWq9MrQq90/JsoP8A+esxXa+Gq06zriL94D4iTe/mDzBkUWrsxw2bFM/3KZ92Nv1mnu+UE9AT7C8onZThv3dap1ZUHyFz+MtO8+K7rB136U2A9WGUfjJGN4jE53dj9pmb3JMsW5m6xxblqlxRQ+L+dvug/jKiGlh2TvziMPTWlSFPKCbXS5JPXrIGwYfDJTUJTUKo0AAsIyxe8OHpNlqVqat0LC49bSkDbG1cVTKrSyhhbOF7s28ix0kfQ7MsW3xmknq5Y/QQNQwe0EqjNSdXHVSD7yq9oW7aPRbEUwBUp6tYfGvO/mOsc7o7n/sRZmqZ2cAEAWUW158T5yR3rrhcFiCf4bD30EkY5gME9eotOmLsxsPzJ8pre7u5lHCqCQKlXm7C9j0QHgPrK/2V7KASpXI1J7tPJRYt7m3tLft/bC4Wg9Z9cosB95joBAkQTE1EDCzAEcwwuPYzDNqb2Ymu5Z6rgX0VGKqvkADJjdDf2rRqqmIqF6LEKS5uUv8AaDHW3USBO76dnqFGrYRcrKCXpj4WHMoOR8uczPDUS7qo4syr7kD85vn/APR4X/zFH/mLMs2bs5G21kpENTFdqgKm4yrd9CPPSBrlGmFVVHBQF9gBMK3txJr46uVBJNQooGt8vhAHtNzxVQhWIFyFJAHM2NvraVTc3coYc99Xs2IYluop5tbDq3HWSGu5XZ0tJe9xih6hHhpsAVQH7w5t+EkN6Rs/CU89ahRLH4ECLmc/kPOdt7t9qeCXKLPWI8KdP5n6DymMbU2pUxFRqlZizt15dAByEbGxbggNhO9CJT72o7hEFlVQcqgfISr9re0mFShTRiLKznKSPiNhw9DL7u9gu6wlCn92kl/Ui5+pnLaW7GGxD569JXawW5vew4DQwhhdHbVdDda1UEdKjfrNx3Tx1Stg6NSt8bLc6WvrYNbzFpwo7iYJWDDDpcdcxHsTaHvLvZRwKDOCXI8FNRxt58AIE9eCZD/raxP3KfsYcDWwJmHatib4mmn3Kd/mx/QTUgso+8/Z5VxeJesKqKCAACGJAAtrISzAGSGyNt1cPUV6TkWIutzlYcwRwlsHZHW/j0/7WkxsLsup0XD1370qbhQMqXHC/MwLpTe4B4XANulxKD2s4IZaNUfFmNM+YtmH4H3mghZmPazthWenh1NzTu725MwsAfO34xRaOzrDZMBTP3yz+5IH0E49p2MyYLL/ABKir8h4j+ElNzSDgMNb+EPcXB+t5E9pGw62Io0+4UuUYllHEgi1wOf+MUZVhKDVHVEF2ZgqjzJsJtG7u59HCKPCHq28VRgCb9FvwEzLdzZ9XDY3DNiab01NWwLqVBPDS/mRNqaSI/am8FDDf7eqqdAblj6KNZXsT2pYRfhFV/RMo/6jK9vvuViqmKerSU1Vc3FiMy6WykE8Ix2R2Z4qqw74CinMsQWt5KJA0ndzboxlHvVQouYqAxBJta508z9JEdpuLyYLLzqVFX5DxH8JZNm7NShSSlSFlQWHXzJ8zKF2vYrXD0/J3PzIUfnFFg7OAP2Cnb7z39cxkf2s3/ZaVvh73X1ym1/rOHZNtcNTqYcnxKe8UdVOjW9Db3ly25sZMVQejU4NwI4qRqGEkef7wiZbcZ2X4xXsgSot9GDhdPMHUS47m9nqYYM+JCVarC1rZkQeVxqT1gY6ZeOyXB5sVUqfcpWHq5A/AGXjeuhhcNhalQ0aN8pVP3agl20UDT5/KQnZDgrYerU+/UC/JB+pgXdhOWFxKVLmmysFYqSpvZhxHrKp2o7aqUMOiUmKtVYhiOOQDUA8rkiVnsp293eIbDufDW1W/wDEUfmNPkIDbtR2CaOJ74fBXub9HX4h+BlX2LhO9xFGn9+og+RIv9JuW+OwBi8I9MDxgZ6Z/nXh76j5zHNzKgp7Qw+fS1UA35E3GvzijeGAA8gPoJj2K7U8WKjhDTyhmy3p/Zuba36TW9q03NGoKQu5RwoOniIIGsxo9l+P/hp/zFgT27fapUqVkpYlEyuwQOgKlSxsLjmL2l53h2GmKoPSqC9wSp5q4GhHTWUXdTsuqpXSriyqrTYMEU5izDUXPAC80faGMWjSeq5sqKWJ9BpA89/6JqdII7/0+ekEkXPdLtM7pRRxgLKui1F1YDkGHMecvuE3qwlQXTEUvmwU/MNaYA3EwpUeif8ATeH/AI9H/mJ+sa4re3B0xd8RS9FYMfYTABDgadvD2sLlKYJTc6d64tbzVeZ9Zm1aszsWclmY3JOpJPEmc7wXgaB2e79Jh1/Z8SbU7ko/ELfireV+c0/DY6lUGanURgeaspnnC8AMDQ+1zaAatQRGByIzHKQbMzC3Dn4ZL7pdpVKoi08Y3d1AAO8PwPbQEn7J+kycGCB6NpY2kwutRCOodSPxkPtvfbC4ZTeotR+VOmQxJ8yNB6mYVBA3bZW+eGqUUepWpU2ZQWQuLqehvKJ2p4+jWq0GoVUqWR1bIb28Vxf1v9JRRDvAdbO2i9CotWk2V1NwfyPUGazsDtNw9ZQK5FCpzzfAT1VuXoZjkKB6ITbFAi4r0iOveJ+sjNq794OgDesrtySl4yfbQfOYRlggTu9u99THVAW8FNfgpg3tfmTzaaHuLt7CUMDRR8RSVyGZ1LahmYmx+Vpj8SYF17U9u08RXpCg61ESmdVNxmY6j2AlMw+Iam6uhsysGU9CDcRBhGBvGzN/MJUpI716dN2UFkY2KtzHvMq3+p0BjDVwlVHSp+8Pdn4Hv4vTXX5ytGFA1rdbtTpPTVMae7qAAd5YlHtpc2+EyzDfHBH/AMVR/vtPPxiYG9Y3tBwNIXNdXPSmCxPtpMy307QHxv7umDToA3y38TnkX/SVKCAIIIIHZjqfUwrwmOp9TCvAXeHeIvBeAq8F4m8AgLvBeJvBeAsGHmnO8O8Bd4d5zBigYC7wXibwrwF3gvDorc66AAlj5Dj/AJ84gbS4/u6ZHIWYG39QNz84BmFeLXGUjxR1/pcH6MPzigaJ4VWX+tDb3Un8IHK8TeOlwGb4KlJ/SoFPs9jCqbMqrqab26gXHutxAakwobC3GJJgAwrw4kwCJgvBCMAExN4CYUA4ImCB2Y6n1MIGBjqfUxN4C7w4iHeAqFeFeCAqC8TDvAO8MGFBeAqGDOd5JbI3exGKP/Z6TuPvAWUerHSDRjmgzTQ9ldjdVrHE10pjmlMZ29MxIA+sktubjbNweHapU71yAbXq2LNbQWUASvnI6TjyZZXfKgHN9T/SOHudfkI82HsUV8wZu7FvCxBILaaSLevmYkjjwHQcAB8pccJgWOHWhTyO4Y1CACWuUFxmHQA39PKd+PGW9s+d0jqm47hiEq0nPIZipJJsBwOvlGmL3HxtO98PUYC+tMCoNDYnwX0vLAuFakf3gqqR01148/1k1hd5Kqk1BXLFsqEuSDlQ3y6HQXInW48d/px/JlL/ACy2rh2Q2dWU9GBX8YqhiGT4WZT/ACkj8DNTrbQevXatX/fFgoyZgUAFvsel+PWPaezNm1FBxWGRGZzrTz0iEA4KBpe+t+HGU/FLOqv+afbKxt6tzfN5OFf/AOQM6VdpDTvKFFri91zIbf8AA1r/ACllxm6WFbOU76kAWyC4q5gD4eXH5iQ2I3Q4mnXQ2NrOpRr8OALSLw5LTkxpiMTh24rWT0ZKg9iFP1g/Z6LfDXA8qlNl+q5hBi92cRTNjTLeaWYfSR1Wiy/ErL6gj8Zys0vLL6qRGyXPwGnU/oqIT/aSD9I3r4Gonx03X1U294yjmhjKiDwO6+jEfS8hLmYUkau0agtny1P66aE+9rxO28MtOqVUW8KErxysyglQfK8BhBBeCEltxPqYLwmOp9YV4Crw4iGDAVeCJvDvAVBeJvBeAq8k93t36uMrClRHmzH4UXmzf51hbA3crYypkor/AFOfhQdSfy5zb93t3qWCohKQ10Lt9p26ny6DlKZZadMMPIy2Z2W4Kgql0NZxYlqhNif6B4beWss6oAoVbKo4BQAB6AaSPr7RPtIzG7xKnFgDa/y4XnG5bbZx6iwlL85lna1g6qFCWzUnzBbfZe1yGHpqPQy4Ut7EJsniPO3BekhN+ycRhWABOTxgDW5AI0+Rk4+1c5fGsw3fwitUzOCVXoR8R4cvUy7bORRd6FQoyBicwy+HKc2q3uLacANZX9l4bIgBtfieRv0kilBWIvoTpxHPl6T0uPGT7eLyXyqd2Wq5y1fNUBsMyVBe5P2j1te0bZPHYpfW4Vxra/wkgA3tpedMKaa0n7pQXo1EzNnY0qmrKc6nS97FSBy+cPZlGpUyqGIOYLZ6mRXBBGVWIIvf6HjOt4/WnK4XfTtUwdN2zCn3ShQTZiQT1seAItOFZ2JuKlhawVhcAfX8JK4WvSR1SvZx3mTuwTowF/EQbZbacL6RrikViapVKVJiMopnOqFhpTIPMWYm3X0lMsfelfHKQyUPzRH/AKSAfofyjnZ1LO1u5qaaE5c4S97NqLjgYulgWZrr4kAVmZRayk5dFaxJ46C/KPtoGnQa2FqVSGUFjZgVfxAqWGlx05ZpXHGztS2ybsQ74dQSAygg2+1T/wAPrHDYIGle5Zs1imRXAtzJ5giJr1adVARlzrYMM1m8iuvlyvx5R3s3ZdOsp7yoaRS4ubABQpOck6nxWB9bx49qoHF7GpuR+4pMdL2Bpnz8Itcys71YKlRrqlFHQCx8ZuSDaxtc2585o1IMlNmo1SygqCaoGl1a6jiLeflymVbWxZrVqjm3iY8BYWGgt7Sud1jpp+Pbb/hxs6iKuIQN8IOZjyyoMzH2EjsZijUqPUPF2Le5vb8pI4Id3h69Tm1qK+r+J7f8I+siDM7cEEKCAt+J9TChtxPqYmAcOJhiAcOJMMa8IAvLXujuDVxhDtenRvq5GrdQg5+vCOezHdylicSxrrmWkmYKeBYsAM3UDpNlcBQALADQAaDToJzyy107Yce+6abL2XSw1MU6KhVHuTzLHmYvEVhE18ZpIbGYwzje2rGadMbVAuSxHtMy3wdc90epmOmrArbibDlLbtDaBt/nWZ5vJjsznyAH5ky2M7RyZ9EbN3hag2gzA2J9Rwl92RvlRqqFYgHS99NfKZOJbth4LJSBtmLanyI4azt4bY8vk3jnfa9HFLVrFCFrLYHWkrta2uVhlb2N4yxOCwrMVtUTS90YOtj/ACPqPTNKkmAcEZlJYE5TmIFuILHpe+nlLpsvYLVAlnBJXMx0UXHxAX9Br5zXcp4ySbrz89ZW5Y1Hru+puMPXpsDbMjk0SSPh0fwnj15xyuDr0+6Ap1hlYBRcNRe7XYEgWGb1MGAqUVulaixOY+NHIYDha2oI/WFs2se+tTZqaljfWxABuSbaXtEy8Wbzu3bE7Hei7F2TvgS6IabZAS1s2YjgL2HXTlO+12Zv3eLbuyHJLAjuWFOkqMy2GrFlOnmIrZ1Y1aaFMWXqM/jSoyVEGZ2NsjAm4UDha5PlJba2Bo4uiClRERQSuWwUmwXxE6KbKBbThNVxys67aLdRBpjlqUS606YIamtOpwdHXxnU6tcDhwE4YFmWoLuVXgDrkva5LEcetucabN2G1VS9Ao4zEZC4V7gC5Ck8NfnCxODxikUlFS1NycgXTMbEglR06zllZP3mlN7uk61NaYCBxiBWJqgCleorNfjkYElgSLaHwiJrph8xQ95mCAmwb4uOREqAMfO/OQ+061YMXqUe7JJIULZR0Cn0k/gK4bK6Znbu87MWLoirdmTMwuCQOmh0lpcc/wBaXGW9q5tpGo4BqhqUyWsrKAyOKjCwUrwuFJJ9D0mdIluBveWztD261eogZi2ma3DKDoq+15AbIwneV0UdQfwmXms8umvinW/5dNsju6dCjzCmq4/mqHS/ooHvIibtsfdfD18ORXprU7057nQqtsqZWGoOUA/OZvvp2e1cCTUS9TD30f7SX4Bx+Y0maZStWXHZNqjBDywpdzKbifUwoHOp9ZLYPBU+4aowuwUlbnS+oGnODaJhZoTvc/oLQ1SAaJedwQBpOSmJLwLp2XbbWhjcr6LWQoD0b4l9yCPmJpW2NrMB4RMAWoQQRoQbg9CJpWxt5zXpKTcuBZ/Xr85x5Mftp4cvpMjapPE29dI1xeM6G3zFpE7T2iT8KsD/ANP+Ei0oOx8ZIHr+EpI726PMVjr35nlbhKXtRr1D6/lLJi6lrIguSQBbiZK7P7LK9TWu6UcxuF+NwOVwNB6Xl5ZHPLG59Rnlp3w2MdNUYr6H8pqWO7IaYp3Wuc9vtqMpPy1H1mcY7YzUiwcWymx1BHy6zpMpWfPiuM7PcJvZUXRlDDTh4Tpz6SaTeii9hmakxXI5JtoSDYMvDgLyoLSNvBqTzE4EEcdJ0mVl6Zrw4/XTUq28dR6KorpURLWFlJAXQeJeVuUXsesxu/dM4TR7ai7XAHlc8Jl+FGujZTyOoufUSc2dvFjMLorFkDZ7MM6FrFQ3mbS8z73XCfGm+60HGbYpPh0K0USsKjhmVMh1XwknmdW08pAjCob3UEcCbAH1vxjLA9oKmiKNen/vWqs41JLAC1uQ5x/hdr0HA7pxe/Amx9deUm523bhy45Y3qXSc3X2JTr3VqKFFN+8Nw4YgaKykaafU9ZoFOiFFh/nlr1kFuph+7ogcyST8z+kmXeZOTlyyurXtfG4/HCW90w2rSBurDMrDUGUWngkWsyhqtFlPx0gXFjexZbhrel5e8Y9yJXcbuWteqXd3AsRZDY29fmRI4uXxvbrzcOGXubY/tWrnr1CGzjMQrWIDAGykA8L2vbzl33J3ErVFNWreirKVUkePxAjMFPDQm15ftk7nYTDWNOimb77jO3u3D5Wky1STlybUw4NOeDoikiovBQB8gLCRm92JUYSsKlsppsDf0P5yVap1lG7U8VbB2H23VflqfylMfbtl1GOZvMwQ4Jo0xbJc6n1ln3Zwy1abK3DVSB58D9T7Sskan1knsDancVQ32To3kDz9Rx9+sKmuLwZpOyOLMpsf19pxvLjvVs0VlFanYuq+LKPiUcx6cuNx6SmGACYIUEASS2Btc4epf7DeFx5dZGXhGRZtMurtsGz3psgYEFesZbWx9NVYIozEaniZnGF2tUpjKrEC97cp0xG26jCwsvUjifnOU4+2nL5G4mNmbVShXSrV1KuGyjUgHmelpb8d2n0yTlItprbU+gmUkwpe4SqY8+WPpeNrdpdR1K0768zpKdisa9Q3difw9pwgkzGT055Z5Ze09sXF4Y0mp4gFXGqVFJ9iIzxGMGay+JB94cep6iRsWsnXe0XLc0dg024hkPl4h7GOFwtRD4G16aq39rcYzwx8Q8tY52licwQdAflc8vaSobYstfxCxt0t7x7uvsz9oxdGlyL3b+lfEfwjRMawFr3HRvEPrLf2YIrY3NlsVptwJtrYcDwkW9LYzvTXsOlp1eIvDLTJXoYuNRYdM2hNEl7Srpt1Z+pnB60J3E4VGkohFfFEnKPnM27Ttud41Ogt8qXcnkzfCLemsvWMqWU2OraSjdpFNBTw9vju48yun5zrh7cua/8AF0ocOCCaNMJNtT6mHeJJ1PrDvCFj3d29ktTqHTgh4a6+EnkNTY8r85z3h2PZmqUR4OLqPsnmQPu6j0kBJjZW3CgyPw4ZudujdR/n0CHMK8lNo4WmxzUSB1H2dfu9BI40rf4QOcEMwoAggggCCCCAIIIIAnRZzE6CB1o/EIVevmPTS3tEq1jpOUDoZeuyW37RVJ+4o9yZQgZd+y3EgV6gPEqv0Op+srl6Xw/Zsdokicl2zQFg1akD0Lr+sTT23hmYotekWva2cXvMtlbpY7VGsI2tePXoXnBktK1eG7LGOJxGWO67yIx1STCmeIxJJ4XPAATLtv7VqV6zNU0ykoF+6AeE0LHbVSghqv8A0oObHnaZjXql3ZjxZix9SbzThGPmy+nG0EXaCdGfZu/E+sAMD8T6mFAVeC8TDEBa3irQg0VA5GFFuImAVoIcEAoIcEAoLQ4IAEUWiYIABh+kKHAEc4Soy3Kki4sbG1x0nAHrHFJNIB2hrDggTmxd9cVhSMlQsnNHuy6dL6j5TUN398qOMTwnJUA8VNuPqvUTEodGu1NgyEqym4I5GUywldcOW4t2xD9ZXtoV73LGygXJPIDrOexN4P2mgHPxDRx/MOY8jxlZ3v2qf9iptfxOevQTljh2058k1uIPeHbH7RU00RNEH4k+siws6BIeWaGK3bnaHF5YIQYPxPqYUUw1PqYYgJCxUEEARSGJggKeItDJggFaC0F4LwBaCC8F4AtDtBBAEEEEAQQQQFU15nhDeseUQWibwFd4Ypa5E5iHAc061+MU0ZxxRqcjAnd1NpdzVIY+BlNx5gXH6TpvJhCtc65lcCojdUYae2o+UhcOpzC3WWmjT7/CFeNTDXdeposfGP8AhbX5mRpO1dFODJHHdw+7koNskEcZIIDBuJ9YmCCAIIIIAggggFDEKCAZhQQQBDhQQDgMEEAQQQQBBBBABiYIIBwQQQBFUuMEECSwnxD/ADyll3U/2zf+jW/+swQQIZYqCCAIIIIH/9k="/>
          <p:cNvSpPr>
            <a:spLocks noChangeAspect="1" noChangeArrowheads="1"/>
          </p:cNvSpPr>
          <p:nvPr/>
        </p:nvSpPr>
        <p:spPr bwMode="auto">
          <a:xfrm>
            <a:off x="0" y="-1028700"/>
            <a:ext cx="2143125" cy="2143125"/>
          </a:xfrm>
          <a:prstGeom prst="rect">
            <a:avLst/>
          </a:prstGeom>
          <a:noFill/>
          <a:ln w="9525">
            <a:noFill/>
            <a:miter lim="800000"/>
            <a:headEnd/>
            <a:tailEnd/>
          </a:ln>
        </p:spPr>
        <p:txBody>
          <a:bodyPr/>
          <a:lstStyle/>
          <a:p>
            <a:endParaRPr lang="es-ES"/>
          </a:p>
        </p:txBody>
      </p:sp>
      <p:sp>
        <p:nvSpPr>
          <p:cNvPr id="32776" name="AutoShape 8" descr="data:image/jpeg;base64,/9j/4AAQSkZJRgABAQAAAQABAAD/2wCEAAkGBhQSERQUEBQUFBQVFBUUFBUUFBQUFRQUFBUVFRQVFBUXHCYeGBokGRUUHy8gIycpLCwsFR4xNTAqNSYrLCkBCQoKDgwOGQ8PGiweHR8pKSkpKSkpKSwpLCkpKSwpKSkpLyksKSkqKSwpLCwsKSkpNSksKSwsKSksKS0sLCwpLP/AABEIAOEA4QMBIgACEQEDEQH/xAAcAAAABwEBAAAAAAAAAAAAAAAAAQIEBQYHAwj/xABHEAACAQIDBQYDBQYCBwkBAAABAgADEQQSIQUGMUFRBxMiYXGRMoGhQlKxwdEUI1NicpLh8BUXM0OCk6IkNERUc4Oys/EW/8QAGQEBAAMBAQAAAAAAAAAAAAAAAAECBAMF/8QAIxEBAQACAgICAgMBAAAAAAAAAAECEQMhEjEEQRMyUWFxIv/aAAwDAQACEQMRAD8Az8tqfWLVovAbKq1ywooXK6ta2gJ04x2d2MWONCp7X/CQg2V4sPFnYmIHGjV/sMQ2AqrxpVB6o36Ql1WpOq1IwD24zslWA9zw+8jPvYYrQHwqQF40WrF95A654TVJxLxOaSOjVJwd4bPOTNIBMZxdopmnJmkjm7TkzRbGcmgJYzkTFtOZgJJiCYZiSYQSYkmKMQYBQocKALQQ4RgCCC8EDW+y+janXfq4X+0E/nLpmlc3Aw+XBKfvs7fWw/CSm2sX3WHquDYqjEHztpCUiGh3mM099sYP9+3zCn8o6o9oGLU3NQN5Mq2+loGoY7Y9GsLVaat52sw9CNZne9O65wpDIS1JjYHmp6N+sve7m2xiqC1bZTchhxAYcbeU6byYcPhKyt9wn0K6gwMmwvidFH2mA9zabMuy6NgDSpmwA1Rf0mR7oUO8xlAHk2Y+igt+U2QGBm+/xRMQqU1VQtME5QBcsSdbfKVwVI93txmfGVjyDZR6KAJE95AcmpCzwYLA1axtRpu5/lBI+Z4CTCbi4w692B6usaEKakQzyTxm6eLpi7UWIHNbP+GshWY310gLLTk7QjUnJngBmiC0d0tj13F0o1WHUU2t+Eb4nBVKf+0pun9Ssv4iBwJiCYCYgmBY9ibiYjF0RVpGmFLMoDMQfDoTw6xhvDuvWwZQV8njvlytm4Wvf3mv7m4XusDh1592GPq5LH8Znnaxjc2MVP4dJR82JY/S0kUomJMF4kmQHGC2fVrMVo02qEC5CAsQOF9J2fYOJX4qFYf+236S89j2F/7xV/ppj6sfymkZ5KHnd8BUHGm49UYflG5no8mQ+290sPilIqIFblUQAOp63HH5xoYReFNB/wBT9X+OntBGhoGw8P3eGop0prf1IufxnPeLZj4jDvSpsFL2F2va1wTwkgi2AHQAe0TVxSJbO6rfhmYC/vISzr/VZiOVWl/1fpF0Oyytfx1aajqAzH5DSaEu0qX8Wn/ev6xwrhh4SCPIg/hJDLY2yEw1JaVO9hzPEk8SZCb/AG8C0aDUVINSoMth9lTxY9OknNrYWq9MrQq90/JsoP8A+esxXa+Gq06zriL94D4iTe/mDzBkUWrsxw2bFM/3KZ92Nv1mnu+UE9AT7C8onZThv3dap1ZUHyFz+MtO8+K7rB136U2A9WGUfjJGN4jE53dj9pmb3JMsW5m6xxblqlxRQ+L+dvug/jKiGlh2TvziMPTWlSFPKCbXS5JPXrIGwYfDJTUJTUKo0AAsIyxe8OHpNlqVqat0LC49bSkDbG1cVTKrSyhhbOF7s28ix0kfQ7MsW3xmknq5Y/QQNQwe0EqjNSdXHVSD7yq9oW7aPRbEUwBUp6tYfGvO/mOsc7o7n/sRZmqZ2cAEAWUW158T5yR3rrhcFiCf4bD30EkY5gME9eotOmLsxsPzJ8pre7u5lHCqCQKlXm7C9j0QHgPrK/2V7KASpXI1J7tPJRYt7m3tLft/bC4Wg9Z9cosB95joBAkQTE1EDCzAEcwwuPYzDNqb2Ymu5Z6rgX0VGKqvkADJjdDf2rRqqmIqF6LEKS5uUv8AaDHW3USBO76dnqFGrYRcrKCXpj4WHMoOR8uczPDUS7qo4syr7kD85vn/APR4X/zFH/mLMs2bs5G21kpENTFdqgKm4yrd9CPPSBrlGmFVVHBQF9gBMK3txJr46uVBJNQooGt8vhAHtNzxVQhWIFyFJAHM2NvraVTc3coYc99Xs2IYluop5tbDq3HWSGu5XZ0tJe9xih6hHhpsAVQH7w5t+EkN6Rs/CU89ahRLH4ECLmc/kPOdt7t9qeCXKLPWI8KdP5n6DymMbU2pUxFRqlZizt15dAByEbGxbggNhO9CJT72o7hEFlVQcqgfISr9re0mFShTRiLKznKSPiNhw9DL7u9gu6wlCn92kl/Ui5+pnLaW7GGxD569JXawW5vew4DQwhhdHbVdDda1UEdKjfrNx3Tx1Stg6NSt8bLc6WvrYNbzFpwo7iYJWDDDpcdcxHsTaHvLvZRwKDOCXI8FNRxt58AIE9eCZD/raxP3KfsYcDWwJmHatib4mmn3Kd/mx/QTUgso+8/Z5VxeJesKqKCAACGJAAtrISzAGSGyNt1cPUV6TkWIutzlYcwRwlsHZHW/j0/7WkxsLsup0XD1370qbhQMqXHC/MwLpTe4B4XANulxKD2s4IZaNUfFmNM+YtmH4H3mghZmPazthWenh1NzTu725MwsAfO34xRaOzrDZMBTP3yz+5IH0E49p2MyYLL/ABKir8h4j+ElNzSDgMNb+EPcXB+t5E9pGw62Io0+4UuUYllHEgi1wOf+MUZVhKDVHVEF2ZgqjzJsJtG7u59HCKPCHq28VRgCb9FvwEzLdzZ9XDY3DNiab01NWwLqVBPDS/mRNqaSI/am8FDDf7eqqdAblj6KNZXsT2pYRfhFV/RMo/6jK9vvuViqmKerSU1Vc3FiMy6WykE8Ix2R2Z4qqw74CinMsQWt5KJA0ndzboxlHvVQouYqAxBJta508z9JEdpuLyYLLzqVFX5DxH8JZNm7NShSSlSFlQWHXzJ8zKF2vYrXD0/J3PzIUfnFFg7OAP2Cnb7z39cxkf2s3/ZaVvh73X1ym1/rOHZNtcNTqYcnxKe8UdVOjW9Db3ly25sZMVQejU4NwI4qRqGEkef7wiZbcZ2X4xXsgSot9GDhdPMHUS47m9nqYYM+JCVarC1rZkQeVxqT1gY6ZeOyXB5sVUqfcpWHq5A/AGXjeuhhcNhalQ0aN8pVP3agl20UDT5/KQnZDgrYerU+/UC/JB+pgXdhOWFxKVLmmysFYqSpvZhxHrKp2o7aqUMOiUmKtVYhiOOQDUA8rkiVnsp293eIbDufDW1W/wDEUfmNPkIDbtR2CaOJ74fBXub9HX4h+BlX2LhO9xFGn9+og+RIv9JuW+OwBi8I9MDxgZ6Z/nXh76j5zHNzKgp7Qw+fS1UA35E3GvzijeGAA8gPoJj2K7U8WKjhDTyhmy3p/Zuba36TW9q03NGoKQu5RwoOniIIGsxo9l+P/hp/zFgT27fapUqVkpYlEyuwQOgKlSxsLjmL2l53h2GmKoPSqC9wSp5q4GhHTWUXdTsuqpXSriyqrTYMEU5izDUXPAC80faGMWjSeq5sqKWJ9BpA89/6JqdII7/0+ekEkXPdLtM7pRRxgLKui1F1YDkGHMecvuE3qwlQXTEUvmwU/MNaYA3EwpUeif8ATeH/AI9H/mJ+sa4re3B0xd8RS9FYMfYTABDgadvD2sLlKYJTc6d64tbzVeZ9Zm1aszsWclmY3JOpJPEmc7wXgaB2e79Jh1/Z8SbU7ko/ELfireV+c0/DY6lUGanURgeaspnnC8AMDQ+1zaAatQRGByIzHKQbMzC3Dn4ZL7pdpVKoi08Y3d1AAO8PwPbQEn7J+kycGCB6NpY2kwutRCOodSPxkPtvfbC4ZTeotR+VOmQxJ8yNB6mYVBA3bZW+eGqUUepWpU2ZQWQuLqehvKJ2p4+jWq0GoVUqWR1bIb28Vxf1v9JRRDvAdbO2i9CotWk2V1NwfyPUGazsDtNw9ZQK5FCpzzfAT1VuXoZjkKB6ITbFAi4r0iOveJ+sjNq794OgDesrtySl4yfbQfOYRlggTu9u99THVAW8FNfgpg3tfmTzaaHuLt7CUMDRR8RSVyGZ1LahmYmx+Vpj8SYF17U9u08RXpCg61ESmdVNxmY6j2AlMw+Iam6uhsysGU9CDcRBhGBvGzN/MJUpI716dN2UFkY2KtzHvMq3+p0BjDVwlVHSp+8Pdn4Hv4vTXX5ytGFA1rdbtTpPTVMae7qAAd5YlHtpc2+EyzDfHBH/AMVR/vtPPxiYG9Y3tBwNIXNdXPSmCxPtpMy307QHxv7umDToA3y38TnkX/SVKCAIIIIHZjqfUwrwmOp9TCvAXeHeIvBeAq8F4m8AgLvBeJvBeAsGHmnO8O8Bd4d5zBigYC7wXibwrwF3gvDorc66AAlj5Dj/AJ84gbS4/u6ZHIWYG39QNz84BmFeLXGUjxR1/pcH6MPzigaJ4VWX+tDb3Un8IHK8TeOlwGb4KlJ/SoFPs9jCqbMqrqab26gXHutxAakwobC3GJJgAwrw4kwCJgvBCMAExN4CYUA4ImCB2Y6n1MIGBjqfUxN4C7w4iHeAqFeFeCAqC8TDvAO8MGFBeAqGDOd5JbI3exGKP/Z6TuPvAWUerHSDRjmgzTQ9ldjdVrHE10pjmlMZ29MxIA+sktubjbNweHapU71yAbXq2LNbQWUASvnI6TjyZZXfKgHN9T/SOHudfkI82HsUV8wZu7FvCxBILaaSLevmYkjjwHQcAB8pccJgWOHWhTyO4Y1CACWuUFxmHQA39PKd+PGW9s+d0jqm47hiEq0nPIZipJJsBwOvlGmL3HxtO98PUYC+tMCoNDYnwX0vLAuFakf3gqqR01148/1k1hd5Kqk1BXLFsqEuSDlQ3y6HQXInW48d/px/JlL/ACy2rh2Q2dWU9GBX8YqhiGT4WZT/ACkj8DNTrbQevXatX/fFgoyZgUAFvsel+PWPaezNm1FBxWGRGZzrTz0iEA4KBpe+t+HGU/FLOqv+afbKxt6tzfN5OFf/AOQM6VdpDTvKFFri91zIbf8AA1r/ACllxm6WFbOU76kAWyC4q5gD4eXH5iQ2I3Q4mnXQ2NrOpRr8OALSLw5LTkxpiMTh24rWT0ZKg9iFP1g/Z6LfDXA8qlNl+q5hBi92cRTNjTLeaWYfSR1Wiy/ErL6gj8Zys0vLL6qRGyXPwGnU/oqIT/aSD9I3r4Gonx03X1U294yjmhjKiDwO6+jEfS8hLmYUkau0agtny1P66aE+9rxO28MtOqVUW8KErxysyglQfK8BhBBeCEltxPqYLwmOp9YV4Crw4iGDAVeCJvDvAVBeJvBeAq8k93t36uMrClRHmzH4UXmzf51hbA3crYypkor/AFOfhQdSfy5zb93t3qWCohKQ10Lt9p26ny6DlKZZadMMPIy2Z2W4Kgql0NZxYlqhNif6B4beWss6oAoVbKo4BQAB6AaSPr7RPtIzG7xKnFgDa/y4XnG5bbZx6iwlL85lna1g6qFCWzUnzBbfZe1yGHpqPQy4Ut7EJsniPO3BekhN+ycRhWABOTxgDW5AI0+Rk4+1c5fGsw3fwitUzOCVXoR8R4cvUy7bORRd6FQoyBicwy+HKc2q3uLacANZX9l4bIgBtfieRv0kilBWIvoTpxHPl6T0uPGT7eLyXyqd2Wq5y1fNUBsMyVBe5P2j1te0bZPHYpfW4Vxra/wkgA3tpedMKaa0n7pQXo1EzNnY0qmrKc6nS97FSBy+cPZlGpUyqGIOYLZ6mRXBBGVWIIvf6HjOt4/WnK4XfTtUwdN2zCn3ShQTZiQT1seAItOFZ2JuKlhawVhcAfX8JK4WvSR1SvZx3mTuwTowF/EQbZbacL6RrikViapVKVJiMopnOqFhpTIPMWYm3X0lMsfelfHKQyUPzRH/AKSAfofyjnZ1LO1u5qaaE5c4S97NqLjgYulgWZrr4kAVmZRayk5dFaxJ46C/KPtoGnQa2FqVSGUFjZgVfxAqWGlx05ZpXHGztS2ybsQ74dQSAygg2+1T/wAPrHDYIGle5Zs1imRXAtzJ5giJr1adVARlzrYMM1m8iuvlyvx5R3s3ZdOsp7yoaRS4ubABQpOck6nxWB9bx49qoHF7GpuR+4pMdL2Bpnz8Itcys71YKlRrqlFHQCx8ZuSDaxtc2585o1IMlNmo1SygqCaoGl1a6jiLeflymVbWxZrVqjm3iY8BYWGgt7Sud1jpp+Pbb/hxs6iKuIQN8IOZjyyoMzH2EjsZijUqPUPF2Le5vb8pI4Id3h69Tm1qK+r+J7f8I+siDM7cEEKCAt+J9TChtxPqYmAcOJhiAcOJMMa8IAvLXujuDVxhDtenRvq5GrdQg5+vCOezHdylicSxrrmWkmYKeBYsAM3UDpNlcBQALADQAaDToJzyy107Yce+6abL2XSw1MU6KhVHuTzLHmYvEVhE18ZpIbGYwzje2rGadMbVAuSxHtMy3wdc90epmOmrArbibDlLbtDaBt/nWZ5vJjsznyAH5ky2M7RyZ9EbN3hag2gzA2J9Rwl92RvlRqqFYgHS99NfKZOJbth4LJSBtmLanyI4azt4bY8vk3jnfa9HFLVrFCFrLYHWkrta2uVhlb2N4yxOCwrMVtUTS90YOtj/ACPqPTNKkmAcEZlJYE5TmIFuILHpe+nlLpsvYLVAlnBJXMx0UXHxAX9Br5zXcp4ySbrz89ZW5Y1Hru+puMPXpsDbMjk0SSPh0fwnj15xyuDr0+6Ap1hlYBRcNRe7XYEgWGb1MGAqUVulaixOY+NHIYDha2oI/WFs2se+tTZqaljfWxABuSbaXtEy8Wbzu3bE7Hei7F2TvgS6IabZAS1s2YjgL2HXTlO+12Zv3eLbuyHJLAjuWFOkqMy2GrFlOnmIrZ1Y1aaFMWXqM/jSoyVEGZ2NsjAm4UDha5PlJba2Bo4uiClRERQSuWwUmwXxE6KbKBbThNVxys67aLdRBpjlqUS606YIamtOpwdHXxnU6tcDhwE4YFmWoLuVXgDrkva5LEcetucabN2G1VS9Ao4zEZC4V7gC5Ck8NfnCxODxikUlFS1NycgXTMbEglR06zllZP3mlN7uk61NaYCBxiBWJqgCleorNfjkYElgSLaHwiJrph8xQ95mCAmwb4uOREqAMfO/OQ+061YMXqUe7JJIULZR0Cn0k/gK4bK6Znbu87MWLoirdmTMwuCQOmh0lpcc/wBaXGW9q5tpGo4BqhqUyWsrKAyOKjCwUrwuFJJ9D0mdIluBveWztD261eogZi2ma3DKDoq+15AbIwneV0UdQfwmXms8umvinW/5dNsju6dCjzCmq4/mqHS/ooHvIibtsfdfD18ORXprU7057nQqtsqZWGoOUA/OZvvp2e1cCTUS9TD30f7SX4Bx+Y0maZStWXHZNqjBDywpdzKbifUwoHOp9ZLYPBU+4aowuwUlbnS+oGnODaJhZoTvc/oLQ1SAaJedwQBpOSmJLwLp2XbbWhjcr6LWQoD0b4l9yCPmJpW2NrMB4RMAWoQQRoQbg9CJpWxt5zXpKTcuBZ/Xr85x5Mftp4cvpMjapPE29dI1xeM6G3zFpE7T2iT8KsD/ANP+Ei0oOx8ZIHr+EpI726PMVjr35nlbhKXtRr1D6/lLJi6lrIguSQBbiZK7P7LK9TWu6UcxuF+NwOVwNB6Xl5ZHPLG59Rnlp3w2MdNUYr6H8pqWO7IaYp3Wuc9vtqMpPy1H1mcY7YzUiwcWymx1BHy6zpMpWfPiuM7PcJvZUXRlDDTh4Tpz6SaTeii9hmakxXI5JtoSDYMvDgLyoLSNvBqTzE4EEcdJ0mVl6Zrw4/XTUq28dR6KorpURLWFlJAXQeJeVuUXsesxu/dM4TR7ai7XAHlc8Jl+FGujZTyOoufUSc2dvFjMLorFkDZ7MM6FrFQ3mbS8z73XCfGm+60HGbYpPh0K0USsKjhmVMh1XwknmdW08pAjCob3UEcCbAH1vxjLA9oKmiKNen/vWqs41JLAC1uQ5x/hdr0HA7pxe/Amx9deUm523bhy45Y3qXSc3X2JTr3VqKFFN+8Nw4YgaKykaafU9ZoFOiFFh/nlr1kFuph+7ogcyST8z+kmXeZOTlyyurXtfG4/HCW90w2rSBurDMrDUGUWngkWsyhqtFlPx0gXFjexZbhrel5e8Y9yJXcbuWteqXd3AsRZDY29fmRI4uXxvbrzcOGXubY/tWrnr1CGzjMQrWIDAGykA8L2vbzl33J3ErVFNWreirKVUkePxAjMFPDQm15ftk7nYTDWNOimb77jO3u3D5Wky1STlybUw4NOeDoikiovBQB8gLCRm92JUYSsKlsppsDf0P5yVap1lG7U8VbB2H23VflqfylMfbtl1GOZvMwQ4Jo0xbJc6n1ln3Zwy1abK3DVSB58D9T7Sskan1knsDancVQ32To3kDz9Rx9+sKmuLwZpOyOLMpsf19pxvLjvVs0VlFanYuq+LKPiUcx6cuNx6SmGACYIUEASS2Btc4epf7DeFx5dZGXhGRZtMurtsGz3psgYEFesZbWx9NVYIozEaniZnGF2tUpjKrEC97cp0xG26jCwsvUjifnOU4+2nL5G4mNmbVShXSrV1KuGyjUgHmelpb8d2n0yTlItprbU+gmUkwpe4SqY8+WPpeNrdpdR1K0768zpKdisa9Q3difw9pwgkzGT055Z5Ze09sXF4Y0mp4gFXGqVFJ9iIzxGMGay+JB94cep6iRsWsnXe0XLc0dg024hkPl4h7GOFwtRD4G16aq39rcYzwx8Q8tY52licwQdAflc8vaSobYstfxCxt0t7x7uvsz9oxdGlyL3b+lfEfwjRMawFr3HRvEPrLf2YIrY3NlsVptwJtrYcDwkW9LYzvTXsOlp1eIvDLTJXoYuNRYdM2hNEl7Srpt1Z+pnB60J3E4VGkohFfFEnKPnM27Ttud41Ogt8qXcnkzfCLemsvWMqWU2OraSjdpFNBTw9vju48yun5zrh7cua/8AF0ocOCCaNMJNtT6mHeJJ1PrDvCFj3d29ktTqHTgh4a6+EnkNTY8r85z3h2PZmqUR4OLqPsnmQPu6j0kBJjZW3CgyPw4ZudujdR/n0CHMK8lNo4WmxzUSB1H2dfu9BI40rf4QOcEMwoAggggCCCCAIIIIAnRZzE6CB1o/EIVevmPTS3tEq1jpOUDoZeuyW37RVJ+4o9yZQgZd+y3EgV6gPEqv0Op+srl6Xw/Zsdokicl2zQFg1akD0Lr+sTT23hmYotekWva2cXvMtlbpY7VGsI2tePXoXnBktK1eG7LGOJxGWO67yIx1STCmeIxJJ4XPAATLtv7VqV6zNU0ykoF+6AeE0LHbVSghqv8A0oObHnaZjXql3ZjxZix9SbzThGPmy+nG0EXaCdGfZu/E+sAMD8T6mFAVeC8TDEBa3irQg0VA5GFFuImAVoIcEAoIcEAoLQ4IAEUWiYIABh+kKHAEc4Soy3Kki4sbG1x0nAHrHFJNIB2hrDggTmxd9cVhSMlQsnNHuy6dL6j5TUN398qOMTwnJUA8VNuPqvUTEodGu1NgyEqym4I5GUywldcOW4t2xD9ZXtoV73LGygXJPIDrOexN4P2mgHPxDRx/MOY8jxlZ3v2qf9iptfxOevQTljh2058k1uIPeHbH7RU00RNEH4k+siws6BIeWaGK3bnaHF5YIQYPxPqYUUw1PqYYgJCxUEEARSGJggKeItDJggFaC0F4LwBaCC8F4AtDtBBAEEEEAQQQQFU15nhDeseUQWibwFd4Ypa5E5iHAc061+MU0ZxxRqcjAnd1NpdzVIY+BlNx5gXH6TpvJhCtc65lcCojdUYae2o+UhcOpzC3WWmjT7/CFeNTDXdeposfGP8AhbX5mRpO1dFODJHHdw+7koNskEcZIIDBuJ9YmCCAIIIIAggggFDEKCAZhQQQBDhQQDgMEEAQQQQBBBBABiYIIBwQQQBFUuMEECSwnxD/ADyll3U/2zf+jW/+swQQIZYqCCAIIIIH/9k="/>
          <p:cNvSpPr>
            <a:spLocks noChangeAspect="1" noChangeArrowheads="1"/>
          </p:cNvSpPr>
          <p:nvPr/>
        </p:nvSpPr>
        <p:spPr bwMode="auto">
          <a:xfrm>
            <a:off x="0" y="-1028700"/>
            <a:ext cx="2143125" cy="2143125"/>
          </a:xfrm>
          <a:prstGeom prst="rect">
            <a:avLst/>
          </a:prstGeom>
          <a:noFill/>
          <a:ln w="9525">
            <a:noFill/>
            <a:miter lim="800000"/>
            <a:headEnd/>
            <a:tailEnd/>
          </a:ln>
        </p:spPr>
        <p:txBody>
          <a:bodyPr/>
          <a:lstStyle/>
          <a:p>
            <a:endParaRPr lang="es-ES"/>
          </a:p>
        </p:txBody>
      </p:sp>
      <p:pic>
        <p:nvPicPr>
          <p:cNvPr id="32777" name="Picture 10" descr="http://t2.gstatic.com/images?q=tbn:ANd9GcTYZqwTRDK9-c8zmXmHqzlSGFeRdjthkNsb7Rap17KQJKAUZL3r"/>
          <p:cNvPicPr>
            <a:picLocks noChangeAspect="1" noChangeArrowheads="1"/>
          </p:cNvPicPr>
          <p:nvPr/>
        </p:nvPicPr>
        <p:blipFill>
          <a:blip r:embed="rId5" cstate="print"/>
          <a:srcRect/>
          <a:stretch>
            <a:fillRect/>
          </a:stretch>
        </p:blipFill>
        <p:spPr bwMode="auto">
          <a:xfrm>
            <a:off x="6372225" y="4005263"/>
            <a:ext cx="249555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82500" lnSpcReduction="10000"/>
          </a:bodyPr>
          <a:lstStyle/>
          <a:p>
            <a:pPr marL="742950" indent="-742950" fontAlgn="auto">
              <a:spcBef>
                <a:spcPts val="0"/>
              </a:spcBef>
              <a:spcAft>
                <a:spcPts val="0"/>
              </a:spcAft>
              <a:buFont typeface="+mj-lt"/>
              <a:buAutoNum type="arabicPeriod" startAt="5"/>
              <a:defRPr/>
            </a:pPr>
            <a:r>
              <a:rPr lang="es-PE" sz="3600" dirty="0">
                <a:latin typeface="+mn-lt"/>
                <a:cs typeface="+mn-cs"/>
              </a:rPr>
              <a:t>Evaluación del Desempeño</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5.1.- </a:t>
            </a:r>
            <a:r>
              <a:rPr lang="es-PE" sz="3200" dirty="0">
                <a:latin typeface="+mn-lt"/>
                <a:cs typeface="+mn-cs"/>
              </a:rPr>
              <a:t>Velocidad de reloj y de instrucciones por </a:t>
            </a:r>
            <a:r>
              <a:rPr lang="es-PE" sz="3200" dirty="0" err="1">
                <a:latin typeface="+mn-lt"/>
                <a:cs typeface="+mn-cs"/>
              </a:rPr>
              <a:t>seg</a:t>
            </a:r>
            <a:r>
              <a:rPr lang="es-PE" sz="3200" dirty="0">
                <a:latin typeface="+mn-lt"/>
                <a:cs typeface="+mn-cs"/>
              </a:rPr>
              <a:t>. </a:t>
            </a:r>
            <a:endParaRPr lang="es-PE" sz="3200" dirty="0">
              <a:latin typeface="+mj-lt"/>
              <a:ea typeface="+mj-ea"/>
              <a:cs typeface="+mj-cs"/>
            </a:endParaRPr>
          </a:p>
        </p:txBody>
      </p:sp>
      <p:sp>
        <p:nvSpPr>
          <p:cNvPr id="33796" name="5 CuadroTexto"/>
          <p:cNvSpPr txBox="1">
            <a:spLocks noChangeArrowheads="1"/>
          </p:cNvSpPr>
          <p:nvPr/>
        </p:nvSpPr>
        <p:spPr bwMode="auto">
          <a:xfrm>
            <a:off x="179388" y="1125538"/>
            <a:ext cx="8496300" cy="3968750"/>
          </a:xfrm>
          <a:prstGeom prst="rect">
            <a:avLst/>
          </a:prstGeom>
          <a:noFill/>
          <a:ln w="9525">
            <a:noFill/>
            <a:miter lim="800000"/>
            <a:headEnd/>
            <a:tailEnd/>
          </a:ln>
        </p:spPr>
        <p:txBody>
          <a:bodyPr>
            <a:spAutoFit/>
          </a:bodyPr>
          <a:lstStyle/>
          <a:p>
            <a:r>
              <a:rPr lang="es-ES"/>
              <a:t>Parámetros a tener en cuenta son: el rendimiento, costo, tamaño, seguridad, fiabilidad  y en algunos casos el consumo de energía.</a:t>
            </a:r>
          </a:p>
          <a:p>
            <a:pPr>
              <a:buFont typeface="Arial" pitchFamily="34" charset="0"/>
              <a:buChar char="•"/>
            </a:pPr>
            <a:r>
              <a:rPr lang="es-ES"/>
              <a:t> </a:t>
            </a:r>
            <a:r>
              <a:rPr lang="es-PE"/>
              <a:t>Las Operaciones realizadas por el sistema de reloj de un procesador como ir a buscar una instrucción, decodificación, realización de una operación aritmética y así sucesivamente; se rigen por un reloj de sistema.</a:t>
            </a:r>
          </a:p>
          <a:p>
            <a:pPr>
              <a:buFont typeface="Arial" pitchFamily="34" charset="0"/>
              <a:buChar char="•"/>
            </a:pPr>
            <a:r>
              <a:rPr lang="es-PE"/>
              <a:t> La velocidad de un procesador está dictada por la frecuencia de impulsos producidos por el reloj, mide en ciclos por segundo, o hercios (Hz).</a:t>
            </a:r>
          </a:p>
          <a:p>
            <a:pPr>
              <a:buFont typeface="Arial" pitchFamily="34" charset="0"/>
              <a:buChar char="•"/>
            </a:pPr>
            <a:r>
              <a:rPr lang="es-PE"/>
              <a:t> Típicamente, las señales de reloj son generadas por un cristal de cuarzo, que genera una señal de onda constante.</a:t>
            </a:r>
          </a:p>
          <a:p>
            <a:pPr>
              <a:buFont typeface="Arial" pitchFamily="34" charset="0"/>
              <a:buChar char="•"/>
            </a:pPr>
            <a:r>
              <a:rPr lang="es-PE"/>
              <a:t>La velocidad del reloj no es arbitraria, sino que debe ser apropiado para la distribución física del procesador. </a:t>
            </a:r>
            <a:r>
              <a:rPr lang="es-ES"/>
              <a:t/>
            </a:r>
            <a:br>
              <a:rPr lang="es-ES"/>
            </a:br>
            <a:endParaRPr lang="es-PE"/>
          </a:p>
          <a:p>
            <a:pPr lvl="1">
              <a:buFont typeface="Arial" pitchFamily="34" charset="0"/>
              <a:buChar char="•"/>
            </a:pPr>
            <a:endParaRPr lang="es-PE"/>
          </a:p>
          <a:p>
            <a:pPr lvl="1">
              <a:buFont typeface="Arial" pitchFamily="34" charset="0"/>
              <a:buChar char="•"/>
            </a:pPr>
            <a:endParaRPr lang="es-PE"/>
          </a:p>
        </p:txBody>
      </p:sp>
      <p:pic>
        <p:nvPicPr>
          <p:cNvPr id="33797" name="Picture 2"/>
          <p:cNvPicPr>
            <a:picLocks noChangeAspect="1" noChangeArrowheads="1"/>
          </p:cNvPicPr>
          <p:nvPr/>
        </p:nvPicPr>
        <p:blipFill>
          <a:blip r:embed="rId3" cstate="print"/>
          <a:srcRect/>
          <a:stretch>
            <a:fillRect/>
          </a:stretch>
        </p:blipFill>
        <p:spPr bwMode="auto">
          <a:xfrm>
            <a:off x="539750" y="4365625"/>
            <a:ext cx="3638550" cy="1830388"/>
          </a:xfrm>
          <a:prstGeom prst="rect">
            <a:avLst/>
          </a:prstGeom>
          <a:noFill/>
          <a:ln w="9525">
            <a:noFill/>
            <a:miter lim="800000"/>
            <a:headEnd/>
            <a:tailEnd/>
          </a:ln>
        </p:spPr>
      </p:pic>
      <p:pic>
        <p:nvPicPr>
          <p:cNvPr id="33798" name="Picture 2" descr="http://t0.gstatic.com/images?q=tbn:ANd9GcSOKqaWcDynakTZaAgJJleUrX_e25IRtjWToGTRE7ldJ7DsgMlXew"/>
          <p:cNvPicPr>
            <a:picLocks noChangeAspect="1" noChangeArrowheads="1"/>
          </p:cNvPicPr>
          <p:nvPr/>
        </p:nvPicPr>
        <p:blipFill>
          <a:blip r:embed="rId4" cstate="print"/>
          <a:srcRect/>
          <a:stretch>
            <a:fillRect/>
          </a:stretch>
        </p:blipFill>
        <p:spPr bwMode="auto">
          <a:xfrm>
            <a:off x="5148263" y="4365625"/>
            <a:ext cx="29257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457200" y="836712"/>
            <a:ext cx="8229600" cy="1143000"/>
          </a:xfrm>
          <a:prstGeom prst="rect">
            <a:avLst/>
          </a:prstGeom>
        </p:spPr>
        <p:txBody>
          <a:bodyPr anchor="ctr">
            <a:normAutofit fontScale="97500"/>
          </a:bodyPr>
          <a:lstStyle/>
          <a:p>
            <a:pPr fontAlgn="auto">
              <a:spcBef>
                <a:spcPts val="0"/>
              </a:spcBef>
              <a:spcAft>
                <a:spcPts val="0"/>
              </a:spcAft>
              <a:defRPr/>
            </a:pPr>
            <a:r>
              <a:rPr lang="es-PE" sz="3200" dirty="0" smtClean="0">
                <a:latin typeface="+mj-lt"/>
                <a:ea typeface="+mj-ea"/>
                <a:cs typeface="+mj-cs"/>
              </a:rPr>
              <a:t>Investigue si se tiene nuevas técnicas para mejorar el desempeño del computador.</a:t>
            </a:r>
            <a:endParaRPr lang="es-PE" sz="3200" dirty="0">
              <a:latin typeface="+mj-lt"/>
              <a:ea typeface="+mj-ea"/>
              <a:cs typeface="+mj-cs"/>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502" y="2204864"/>
            <a:ext cx="2852713" cy="29430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0825" y="981075"/>
            <a:ext cx="8713788" cy="1539875"/>
          </a:xfrm>
        </p:spPr>
        <p:txBody>
          <a:bodyPr>
            <a:normAutofit fontScale="85000" lnSpcReduction="20000"/>
          </a:bodyPr>
          <a:lstStyle/>
          <a:p>
            <a:pPr marL="384048" indent="-274320" algn="just" fontAlgn="auto">
              <a:spcAft>
                <a:spcPts val="0"/>
              </a:spcAft>
              <a:defRPr/>
            </a:pPr>
            <a:r>
              <a:rPr lang="es-PE" sz="2000" dirty="0" smtClean="0">
                <a:latin typeface="+mn-ea"/>
              </a:rPr>
              <a:t>El </a:t>
            </a:r>
            <a:r>
              <a:rPr lang="en-US" sz="2000" dirty="0" smtClean="0">
                <a:latin typeface="+mn-ea"/>
              </a:rPr>
              <a:t>ENIAC 1946 – 1955 (Electronic Numerical Integrator And Computer), </a:t>
            </a:r>
            <a:r>
              <a:rPr lang="es-ES" sz="2000" dirty="0" smtClean="0">
                <a:latin typeface="+mn-ea"/>
              </a:rPr>
              <a:t>diseñado y construido por la Universidad de Pensilvania, fue el primer computador de propósito general.</a:t>
            </a:r>
          </a:p>
          <a:p>
            <a:pPr marL="384048" indent="-274320" algn="just" fontAlgn="auto">
              <a:spcAft>
                <a:spcPts val="0"/>
              </a:spcAft>
              <a:defRPr/>
            </a:pPr>
            <a:r>
              <a:rPr lang="es-ES" sz="2000" dirty="0" smtClean="0">
                <a:latin typeface="+mn-ea"/>
              </a:rPr>
              <a:t>Era una maquina con procesamiento decimal</a:t>
            </a:r>
          </a:p>
          <a:p>
            <a:pPr marL="384048" indent="-274320" algn="just" fontAlgn="auto">
              <a:spcAft>
                <a:spcPts val="0"/>
              </a:spcAft>
              <a:defRPr/>
            </a:pPr>
            <a:r>
              <a:rPr lang="es-ES" sz="2000" dirty="0" smtClean="0">
                <a:latin typeface="+mn-ea"/>
              </a:rPr>
              <a:t>Su memoria se componía de 20 acumuladores capaza de guardar un numero de 10 dígitos.</a:t>
            </a:r>
            <a:endParaRPr lang="es-ES" dirty="0" smtClean="0">
              <a:latin typeface="+mn-ea"/>
            </a:endParaRPr>
          </a:p>
        </p:txBody>
      </p:sp>
      <p:sp>
        <p:nvSpPr>
          <p:cNvPr id="6147"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1.1.- </a:t>
            </a:r>
            <a:r>
              <a:rPr lang="es-PE" sz="3200" dirty="0">
                <a:latin typeface="+mn-lt"/>
                <a:cs typeface="+mn-cs"/>
              </a:rPr>
              <a:t>La primera generación: Tubos de vacío</a:t>
            </a:r>
            <a:r>
              <a:rPr lang="es-PE" sz="3200" dirty="0">
                <a:latin typeface="+mj-lt"/>
                <a:ea typeface="+mj-ea"/>
                <a:cs typeface="+mj-cs"/>
              </a:rPr>
              <a:t>.-</a:t>
            </a:r>
          </a:p>
        </p:txBody>
      </p:sp>
      <p:pic>
        <p:nvPicPr>
          <p:cNvPr id="6149" name="Picture 2" descr="http://t1.gstatic.com/images?q=tbn:ANd9GcR-2vdvN0Tghq-3eh4EpqGGHijjxFomveuYpIEMnQt1RWgw5OIaIA"/>
          <p:cNvPicPr>
            <a:picLocks noChangeAspect="1" noChangeArrowheads="1"/>
          </p:cNvPicPr>
          <p:nvPr/>
        </p:nvPicPr>
        <p:blipFill>
          <a:blip r:embed="rId3" cstate="print"/>
          <a:srcRect/>
          <a:stretch>
            <a:fillRect/>
          </a:stretch>
        </p:blipFill>
        <p:spPr bwMode="auto">
          <a:xfrm>
            <a:off x="395288" y="2565400"/>
            <a:ext cx="4438650" cy="3384550"/>
          </a:xfrm>
          <a:prstGeom prst="rect">
            <a:avLst/>
          </a:prstGeom>
          <a:noFill/>
          <a:ln w="9525">
            <a:noFill/>
            <a:miter lim="800000"/>
            <a:headEnd/>
            <a:tailEnd/>
          </a:ln>
        </p:spPr>
      </p:pic>
      <p:pic>
        <p:nvPicPr>
          <p:cNvPr id="6150" name="Picture 4" descr="http://upload.wikimedia.org/wikipedia/commons/thumb/c/c9/ENIAC_Penn2.jpg/220px-ENIAC_Penn2.jpg">
            <a:hlinkClick r:id="rId4"/>
          </p:cNvPr>
          <p:cNvPicPr>
            <a:picLocks noChangeAspect="1" noChangeArrowheads="1"/>
          </p:cNvPicPr>
          <p:nvPr/>
        </p:nvPicPr>
        <p:blipFill>
          <a:blip r:embed="rId5" cstate="print"/>
          <a:srcRect/>
          <a:stretch>
            <a:fillRect/>
          </a:stretch>
        </p:blipFill>
        <p:spPr bwMode="auto">
          <a:xfrm>
            <a:off x="5148263" y="2565400"/>
            <a:ext cx="3703637"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288" y="981075"/>
            <a:ext cx="8362950" cy="1800225"/>
          </a:xfrm>
        </p:spPr>
        <p:txBody>
          <a:bodyPr>
            <a:normAutofit fontScale="77500" lnSpcReduction="20000"/>
          </a:bodyPr>
          <a:lstStyle/>
          <a:p>
            <a:pPr marL="384048" indent="-274320" algn="just" fontAlgn="auto">
              <a:spcAft>
                <a:spcPts val="0"/>
              </a:spcAft>
              <a:defRPr/>
            </a:pPr>
            <a:r>
              <a:rPr lang="es-ES" sz="2100" dirty="0" smtClean="0">
                <a:latin typeface="+mn-ea"/>
              </a:rPr>
              <a:t>El origen de la arquitectura Von </a:t>
            </a:r>
            <a:r>
              <a:rPr lang="es-ES" sz="2100" dirty="0" err="1" smtClean="0">
                <a:latin typeface="+mn-ea"/>
              </a:rPr>
              <a:t>Neumann</a:t>
            </a:r>
            <a:r>
              <a:rPr lang="es-ES" sz="2100" dirty="0" smtClean="0">
                <a:latin typeface="+mn-ea"/>
              </a:rPr>
              <a:t> surge a raíz de una colaboración en el proyecto ENIAC (1945)</a:t>
            </a:r>
          </a:p>
          <a:p>
            <a:pPr marL="384048" indent="-274320" algn="just" fontAlgn="auto">
              <a:spcAft>
                <a:spcPts val="0"/>
              </a:spcAft>
              <a:defRPr/>
            </a:pPr>
            <a:r>
              <a:rPr lang="es-ES" sz="2100" dirty="0" smtClean="0">
                <a:latin typeface="+mn-ea"/>
              </a:rPr>
              <a:t>El </a:t>
            </a:r>
            <a:r>
              <a:rPr lang="es-ES" sz="2100" b="1" dirty="0" smtClean="0">
                <a:latin typeface="+mn-ea"/>
              </a:rPr>
              <a:t>IAS machine </a:t>
            </a:r>
            <a:r>
              <a:rPr lang="es-ES" sz="2100" dirty="0" smtClean="0">
                <a:latin typeface="+mn-ea"/>
              </a:rPr>
              <a:t>(1952 - 1957) fue el primer computador digital construido por el Instituto para el Estudio Avanzado (IAS).</a:t>
            </a:r>
          </a:p>
          <a:p>
            <a:pPr marL="384048" indent="-274320" algn="just" fontAlgn="auto">
              <a:spcAft>
                <a:spcPts val="0"/>
              </a:spcAft>
              <a:defRPr/>
            </a:pPr>
            <a:r>
              <a:rPr lang="es-ES" sz="2100" dirty="0" smtClean="0">
                <a:latin typeface="+mn-ea"/>
              </a:rPr>
              <a:t>Computador binario con palabras de 40 bits, capaz de almacenar 2 instrucciones de 20 bit en cada palabra. La memoria era de 1024 palabras(5.1 </a:t>
            </a:r>
            <a:r>
              <a:rPr lang="es-ES" sz="2100" dirty="0" err="1" smtClean="0">
                <a:latin typeface="+mn-ea"/>
              </a:rPr>
              <a:t>Kylobytes</a:t>
            </a:r>
            <a:r>
              <a:rPr lang="es-ES" sz="2100" dirty="0" smtClean="0">
                <a:latin typeface="+mn-ea"/>
              </a:rPr>
              <a:t>).</a:t>
            </a:r>
          </a:p>
          <a:p>
            <a:pPr marL="384048" indent="-274320" algn="just" fontAlgn="auto">
              <a:spcAft>
                <a:spcPts val="0"/>
              </a:spcAft>
              <a:defRPr/>
            </a:pPr>
            <a:r>
              <a:rPr lang="es-ES" sz="2100" dirty="0" smtClean="0">
                <a:latin typeface="+mn-ea"/>
              </a:rPr>
              <a:t>Tenía dos registros: el acumulador (AC) y el Multiplicador/Cociente (MQ).</a:t>
            </a:r>
          </a:p>
          <a:p>
            <a:pPr marL="384048" indent="-274320" algn="just" fontAlgn="auto">
              <a:spcAft>
                <a:spcPts val="0"/>
              </a:spcAft>
              <a:buFont typeface="Wingdings 2" pitchFamily="18" charset="2"/>
              <a:buNone/>
              <a:defRPr/>
            </a:pPr>
            <a:endParaRPr lang="es-ES" sz="1800" dirty="0" smtClean="0">
              <a:latin typeface="+mn-ea"/>
            </a:endParaRPr>
          </a:p>
          <a:p>
            <a:pPr marL="384048" indent="-274320" algn="just" fontAlgn="auto">
              <a:spcAft>
                <a:spcPts val="0"/>
              </a:spcAft>
              <a:defRPr/>
            </a:pPr>
            <a:endParaRPr lang="es-ES" dirty="0" smtClean="0">
              <a:latin typeface="+mn-ea"/>
            </a:endParaRPr>
          </a:p>
        </p:txBody>
      </p:sp>
      <p:sp>
        <p:nvSpPr>
          <p:cNvPr id="7171"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1.1.- </a:t>
            </a:r>
            <a:r>
              <a:rPr lang="es-PE" sz="3200" dirty="0">
                <a:latin typeface="+mn-lt"/>
                <a:cs typeface="+mn-cs"/>
              </a:rPr>
              <a:t>La primera generación: Tubos de vacío</a:t>
            </a:r>
            <a:r>
              <a:rPr lang="es-PE" sz="3200" dirty="0">
                <a:latin typeface="+mj-lt"/>
                <a:ea typeface="+mj-ea"/>
                <a:cs typeface="+mj-cs"/>
              </a:rPr>
              <a:t>.-</a:t>
            </a:r>
          </a:p>
        </p:txBody>
      </p:sp>
      <p:pic>
        <p:nvPicPr>
          <p:cNvPr id="7173" name="Picture 2"/>
          <p:cNvPicPr>
            <a:picLocks noChangeAspect="1" noChangeArrowheads="1"/>
          </p:cNvPicPr>
          <p:nvPr/>
        </p:nvPicPr>
        <p:blipFill>
          <a:blip r:embed="rId3" cstate="print"/>
          <a:srcRect/>
          <a:stretch>
            <a:fillRect/>
          </a:stretch>
        </p:blipFill>
        <p:spPr bwMode="auto">
          <a:xfrm>
            <a:off x="2195513" y="2781300"/>
            <a:ext cx="481965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Marcador de contenido"/>
          <p:cNvSpPr>
            <a:spLocks noGrp="1"/>
          </p:cNvSpPr>
          <p:nvPr>
            <p:ph idx="1"/>
          </p:nvPr>
        </p:nvSpPr>
        <p:spPr>
          <a:xfrm>
            <a:off x="250825" y="981075"/>
            <a:ext cx="8642350" cy="1800225"/>
          </a:xfrm>
        </p:spPr>
        <p:txBody>
          <a:bodyPr/>
          <a:lstStyle/>
          <a:p>
            <a:pPr algn="just"/>
            <a:r>
              <a:rPr lang="es-PE" sz="1800" smtClean="0"/>
              <a:t>Una palabra puede contener dos instrucciones de 20 bits, con cada instrucción que consiste en 8-bits de código de operación (opcode) y un dirección de 12-bits que designa una de las palabras en la memoria (numeradas de 0 a 999)</a:t>
            </a:r>
          </a:p>
          <a:p>
            <a:pPr algn="just"/>
            <a:endParaRPr lang="es-ES" sz="1800" smtClean="0"/>
          </a:p>
          <a:p>
            <a:pPr algn="just"/>
            <a:endParaRPr lang="es-ES" smtClean="0"/>
          </a:p>
        </p:txBody>
      </p:sp>
      <p:sp>
        <p:nvSpPr>
          <p:cNvPr id="8195"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1.1.- </a:t>
            </a:r>
            <a:r>
              <a:rPr lang="es-PE" sz="3200" dirty="0">
                <a:latin typeface="+mn-lt"/>
                <a:cs typeface="+mn-cs"/>
              </a:rPr>
              <a:t>La primera generación: Tubos de vacío</a:t>
            </a:r>
            <a:r>
              <a:rPr lang="es-PE" sz="3200" dirty="0">
                <a:latin typeface="+mj-lt"/>
                <a:ea typeface="+mj-ea"/>
                <a:cs typeface="+mj-cs"/>
              </a:rPr>
              <a:t>.-</a:t>
            </a:r>
          </a:p>
        </p:txBody>
      </p:sp>
      <p:pic>
        <p:nvPicPr>
          <p:cNvPr id="8197" name="Picture 2"/>
          <p:cNvPicPr>
            <a:picLocks noChangeAspect="1" noChangeArrowheads="1"/>
          </p:cNvPicPr>
          <p:nvPr/>
        </p:nvPicPr>
        <p:blipFill>
          <a:blip r:embed="rId3" cstate="print"/>
          <a:srcRect/>
          <a:stretch>
            <a:fillRect/>
          </a:stretch>
        </p:blipFill>
        <p:spPr bwMode="auto">
          <a:xfrm>
            <a:off x="827088" y="2852738"/>
            <a:ext cx="7734300"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pic>
        <p:nvPicPr>
          <p:cNvPr id="9219" name="Picture 2"/>
          <p:cNvPicPr>
            <a:picLocks noChangeAspect="1" noChangeArrowheads="1"/>
          </p:cNvPicPr>
          <p:nvPr/>
        </p:nvPicPr>
        <p:blipFill>
          <a:blip r:embed="rId3" cstate="print"/>
          <a:srcRect/>
          <a:stretch>
            <a:fillRect/>
          </a:stretch>
        </p:blipFill>
        <p:spPr bwMode="auto">
          <a:xfrm>
            <a:off x="323850" y="1052513"/>
            <a:ext cx="3962400" cy="5113337"/>
          </a:xfrm>
          <a:prstGeom prst="rect">
            <a:avLst/>
          </a:prstGeom>
          <a:noFill/>
          <a:ln w="9525">
            <a:noFill/>
            <a:miter lim="800000"/>
            <a:headEnd/>
            <a:tailEnd/>
          </a:ln>
        </p:spPr>
      </p:pic>
      <p:sp>
        <p:nvSpPr>
          <p:cNvPr id="9220" name="5 CuadroTexto"/>
          <p:cNvSpPr txBox="1">
            <a:spLocks noChangeArrowheads="1"/>
          </p:cNvSpPr>
          <p:nvPr/>
        </p:nvSpPr>
        <p:spPr bwMode="auto">
          <a:xfrm>
            <a:off x="4500563" y="1052513"/>
            <a:ext cx="4498975" cy="2586037"/>
          </a:xfrm>
          <a:prstGeom prst="rect">
            <a:avLst/>
          </a:prstGeom>
          <a:noFill/>
          <a:ln w="9525">
            <a:noFill/>
            <a:miter lim="800000"/>
            <a:headEnd/>
            <a:tailEnd/>
          </a:ln>
        </p:spPr>
        <p:txBody>
          <a:bodyPr>
            <a:spAutoFit/>
          </a:bodyPr>
          <a:lstStyle/>
          <a:p>
            <a:pPr>
              <a:buFont typeface="Arial" pitchFamily="34" charset="0"/>
              <a:buChar char="•"/>
            </a:pPr>
            <a:r>
              <a:rPr lang="es-ES"/>
              <a:t>Memoria de amortiguamiento de registro (MBR) </a:t>
            </a:r>
          </a:p>
          <a:p>
            <a:pPr>
              <a:buFont typeface="Arial" pitchFamily="34" charset="0"/>
              <a:buChar char="•"/>
            </a:pPr>
            <a:r>
              <a:rPr lang="es-ES"/>
              <a:t>Memoria de registro de dirección (MAR) </a:t>
            </a:r>
          </a:p>
          <a:p>
            <a:pPr>
              <a:buFont typeface="Arial" pitchFamily="34" charset="0"/>
              <a:buChar char="•"/>
            </a:pPr>
            <a:r>
              <a:rPr lang="es-ES"/>
              <a:t>Registro de instrucción (IR)</a:t>
            </a:r>
          </a:p>
          <a:p>
            <a:pPr>
              <a:buFont typeface="Arial" pitchFamily="34" charset="0"/>
              <a:buChar char="•"/>
            </a:pPr>
            <a:r>
              <a:rPr lang="es-ES"/>
              <a:t>Instrucción registro tampón (IBR)</a:t>
            </a:r>
          </a:p>
          <a:p>
            <a:pPr>
              <a:buFont typeface="Arial" pitchFamily="34" charset="0"/>
              <a:buChar char="•"/>
            </a:pPr>
            <a:r>
              <a:rPr lang="es-ES"/>
              <a:t>Contador de Programa (PC)</a:t>
            </a:r>
          </a:p>
          <a:p>
            <a:pPr>
              <a:buFont typeface="Arial" pitchFamily="34" charset="0"/>
              <a:buChar char="•"/>
            </a:pPr>
            <a:r>
              <a:rPr lang="es-ES"/>
              <a:t>Acumulador (AC) y el cociente multiplicador (MQ)</a:t>
            </a:r>
          </a:p>
          <a:p>
            <a:endParaRPr lang="es-PE"/>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1.1.- </a:t>
            </a:r>
            <a:r>
              <a:rPr lang="es-PE" sz="3200" dirty="0">
                <a:latin typeface="+mn-lt"/>
                <a:cs typeface="+mn-cs"/>
              </a:rPr>
              <a:t>La primera generación: Tubos de vacío</a:t>
            </a:r>
            <a:r>
              <a:rPr lang="es-PE" sz="3200" dirty="0">
                <a:latin typeface="+mj-lt"/>
                <a:ea typeface="+mj-ea"/>
                <a:cs typeface="+mj-c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1.1.- </a:t>
            </a:r>
            <a:r>
              <a:rPr lang="es-PE" sz="3200" dirty="0">
                <a:latin typeface="+mn-lt"/>
                <a:cs typeface="+mn-cs"/>
              </a:rPr>
              <a:t>La primera generación: Tubos de vacío</a:t>
            </a:r>
            <a:r>
              <a:rPr lang="es-PE" sz="3200" dirty="0">
                <a:latin typeface="+mj-lt"/>
                <a:ea typeface="+mj-ea"/>
                <a:cs typeface="+mj-cs"/>
              </a:rPr>
              <a:t>.-</a:t>
            </a:r>
          </a:p>
        </p:txBody>
      </p:sp>
      <p:pic>
        <p:nvPicPr>
          <p:cNvPr id="10244" name="Picture 2"/>
          <p:cNvPicPr>
            <a:picLocks noChangeAspect="1" noChangeArrowheads="1"/>
          </p:cNvPicPr>
          <p:nvPr/>
        </p:nvPicPr>
        <p:blipFill>
          <a:blip r:embed="rId3" cstate="print"/>
          <a:srcRect/>
          <a:stretch>
            <a:fillRect/>
          </a:stretch>
        </p:blipFill>
        <p:spPr bwMode="auto">
          <a:xfrm>
            <a:off x="144463" y="1341438"/>
            <a:ext cx="4427537" cy="4348162"/>
          </a:xfrm>
          <a:prstGeom prst="rect">
            <a:avLst/>
          </a:prstGeom>
          <a:noFill/>
          <a:ln w="9525">
            <a:noFill/>
            <a:miter lim="800000"/>
            <a:headEnd/>
            <a:tailEnd/>
          </a:ln>
        </p:spPr>
      </p:pic>
      <p:pic>
        <p:nvPicPr>
          <p:cNvPr id="10245" name="Picture 2"/>
          <p:cNvPicPr>
            <a:picLocks noChangeAspect="1" noChangeArrowheads="1"/>
          </p:cNvPicPr>
          <p:nvPr/>
        </p:nvPicPr>
        <p:blipFill>
          <a:blip r:embed="rId4" cstate="print"/>
          <a:srcRect/>
          <a:stretch>
            <a:fillRect/>
          </a:stretch>
        </p:blipFill>
        <p:spPr bwMode="auto">
          <a:xfrm>
            <a:off x="4824413" y="1341438"/>
            <a:ext cx="4211637" cy="4379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s-PE"/>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67500" lnSpcReduction="20000"/>
          </a:bodyPr>
          <a:lstStyle/>
          <a:p>
            <a:pPr marL="742950" indent="-742950" fontAlgn="auto">
              <a:spcAft>
                <a:spcPts val="0"/>
              </a:spcAft>
              <a:buFont typeface="+mj-lt"/>
              <a:buAutoNum type="arabicPeriod"/>
              <a:defRPr/>
            </a:pPr>
            <a:r>
              <a:rPr lang="es-PE" sz="4400" dirty="0">
                <a:latin typeface="+mn-lt"/>
                <a:cs typeface="+mn-cs"/>
              </a:rPr>
              <a:t>Una Breve Historia de las Computadoras</a:t>
            </a:r>
          </a:p>
          <a:p>
            <a:pPr marL="571500" lvl="1" indent="-571500" fontAlgn="auto">
              <a:spcAft>
                <a:spcPts val="0"/>
              </a:spcAft>
              <a:defRPr/>
            </a:pPr>
            <a:r>
              <a:rPr lang="es-PE" sz="3100" dirty="0">
                <a:latin typeface="+mj-lt"/>
                <a:ea typeface="+mj-ea"/>
                <a:cs typeface="+mj-cs"/>
              </a:rPr>
              <a:t>	</a:t>
            </a:r>
            <a:r>
              <a:rPr lang="es-PE" sz="3200" dirty="0">
                <a:latin typeface="+mj-lt"/>
                <a:ea typeface="+mj-ea"/>
                <a:cs typeface="+mj-cs"/>
              </a:rPr>
              <a:t>1.2.- La segunda generación: Transistores.-</a:t>
            </a:r>
          </a:p>
        </p:txBody>
      </p:sp>
      <p:pic>
        <p:nvPicPr>
          <p:cNvPr id="11268" name="Picture 1"/>
          <p:cNvPicPr>
            <a:picLocks noChangeAspect="1" noChangeArrowheads="1"/>
          </p:cNvPicPr>
          <p:nvPr/>
        </p:nvPicPr>
        <p:blipFill>
          <a:blip r:embed="rId3" cstate="print"/>
          <a:srcRect/>
          <a:stretch>
            <a:fillRect/>
          </a:stretch>
        </p:blipFill>
        <p:spPr bwMode="auto">
          <a:xfrm>
            <a:off x="827088" y="3357563"/>
            <a:ext cx="7720012" cy="2592387"/>
          </a:xfrm>
          <a:prstGeom prst="rect">
            <a:avLst/>
          </a:prstGeom>
          <a:noFill/>
          <a:ln w="9525">
            <a:noFill/>
            <a:miter lim="800000"/>
            <a:headEnd/>
            <a:tailEnd/>
          </a:ln>
        </p:spPr>
      </p:pic>
      <p:pic>
        <p:nvPicPr>
          <p:cNvPr id="11269" name="Picture 3" descr="http://t0.gstatic.com/images?q=tbn:ANd9GcRS2gt4K47igrqYJ5aIFwB8Y6YGtuhqwvt2xlpEJkHypFcA9JPSZQ"/>
          <p:cNvPicPr>
            <a:picLocks noChangeAspect="1" noChangeArrowheads="1"/>
          </p:cNvPicPr>
          <p:nvPr/>
        </p:nvPicPr>
        <p:blipFill>
          <a:blip r:embed="rId4" cstate="print"/>
          <a:srcRect/>
          <a:stretch>
            <a:fillRect/>
          </a:stretch>
        </p:blipFill>
        <p:spPr bwMode="auto">
          <a:xfrm>
            <a:off x="684213" y="1196975"/>
            <a:ext cx="3697287" cy="1944688"/>
          </a:xfrm>
          <a:prstGeom prst="rect">
            <a:avLst/>
          </a:prstGeom>
          <a:noFill/>
          <a:ln w="9525">
            <a:noFill/>
            <a:miter lim="800000"/>
            <a:headEnd/>
            <a:tailEnd/>
          </a:ln>
        </p:spPr>
      </p:pic>
      <p:pic>
        <p:nvPicPr>
          <p:cNvPr id="11270" name="Picture 5" descr="http://t2.gstatic.com/images?q=tbn:ANd9GcQwah8WDu_VmP2RqyIPXCbEqBiGAwS4iHZc4viEZpgAadzehan8"/>
          <p:cNvPicPr>
            <a:picLocks noChangeAspect="1" noChangeArrowheads="1"/>
          </p:cNvPicPr>
          <p:nvPr/>
        </p:nvPicPr>
        <p:blipFill>
          <a:blip r:embed="rId5" cstate="print"/>
          <a:srcRect/>
          <a:stretch>
            <a:fillRect/>
          </a:stretch>
        </p:blipFill>
        <p:spPr bwMode="auto">
          <a:xfrm>
            <a:off x="6156325" y="1268413"/>
            <a:ext cx="1357313" cy="165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lk">
  <a:themeElements>
    <a:clrScheme name="Silk">
      <a:dk1>
        <a:srgbClr val="000000"/>
      </a:dk1>
      <a:lt1>
        <a:srgbClr val="FFFFFF"/>
      </a:lt1>
      <a:dk2>
        <a:srgbClr val="043988"/>
      </a:dk2>
      <a:lt2>
        <a:srgbClr val="92C2EB"/>
      </a:lt2>
      <a:accent1>
        <a:srgbClr val="836AAE"/>
      </a:accent1>
      <a:accent2>
        <a:srgbClr val="5DA577"/>
      </a:accent2>
      <a:accent3>
        <a:srgbClr val="678EB9"/>
      </a:accent3>
      <a:accent4>
        <a:srgbClr val="F7A611"/>
      </a:accent4>
      <a:accent5>
        <a:srgbClr val="A1AB38"/>
      </a:accent5>
      <a:accent6>
        <a:srgbClr val="C17790"/>
      </a:accent6>
      <a:hlink>
        <a:srgbClr val="DA5723"/>
      </a:hlink>
      <a:folHlink>
        <a:srgbClr val="226CA5"/>
      </a:folHlink>
    </a:clrScheme>
    <a:fontScheme name="Silk">
      <a:majorFont>
        <a:latin typeface="Arial"/>
        <a:ea typeface=""/>
        <a:cs typeface=""/>
        <a:font script="Jpan" typeface="ＭＳ Ｐゴシック"/>
        <a:font script="Hang" typeface="돋음"/>
        <a:font script="Hans" typeface="方正姚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돋음"/>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lk">
      <a:fillStyleLst>
        <a:solidFill>
          <a:schemeClr val="phClr">
            <a:tint val="100000"/>
            <a:shade val="100000"/>
            <a:hueMod val="100000"/>
            <a:satMod val="100000"/>
          </a:schemeClr>
        </a:solidFill>
        <a:gradFill rotWithShape="1">
          <a:gsLst>
            <a:gs pos="0">
              <a:schemeClr val="phClr">
                <a:tint val="20000"/>
                <a:satMod val="250000"/>
              </a:schemeClr>
            </a:gs>
            <a:gs pos="30000">
              <a:schemeClr val="phClr">
                <a:tint val="60000"/>
                <a:satMod val="250000"/>
              </a:schemeClr>
            </a:gs>
            <a:gs pos="50000">
              <a:schemeClr val="phClr">
                <a:tint val="57000"/>
                <a:satMod val="250000"/>
              </a:schemeClr>
            </a:gs>
            <a:gs pos="100000">
              <a:schemeClr val="phClr">
                <a:tint val="28000"/>
                <a:satMod val="250000"/>
              </a:schemeClr>
            </a:gs>
          </a:gsLst>
          <a:lin ang="7000000" scaled="1"/>
        </a:gradFill>
        <a:gradFill rotWithShape="1">
          <a:gsLst>
            <a:gs pos="0">
              <a:schemeClr val="phClr">
                <a:shade val="80000"/>
                <a:satMod val="200000"/>
              </a:schemeClr>
            </a:gs>
            <a:gs pos="30000">
              <a:schemeClr val="phClr">
                <a:shade val="20000"/>
                <a:satMod val="250000"/>
              </a:schemeClr>
            </a:gs>
            <a:gs pos="50000">
              <a:schemeClr val="phClr">
                <a:shade val="23000"/>
                <a:satMod val="250000"/>
              </a:schemeClr>
            </a:gs>
            <a:gs pos="60000">
              <a:schemeClr val="phClr">
                <a:shade val="29000"/>
                <a:satMod val="230000"/>
              </a:schemeClr>
            </a:gs>
            <a:gs pos="100000">
              <a:schemeClr val="phClr">
                <a:shade val="70000"/>
                <a:satMod val="200000"/>
              </a:schemeClr>
            </a:gs>
          </a:gsLst>
          <a:lin ang="7000000" scaled="1"/>
        </a:gradFill>
      </a:fillStyleLst>
      <a:lnStyleLst>
        <a:ln w="12700" cap="sq" cmpd="sng" algn="ctr">
          <a:solidFill>
            <a:schemeClr val="phClr"/>
          </a:solidFill>
          <a:prstDash val="solid"/>
        </a:ln>
        <a:ln w="25400" cap="sq" cmpd="sng" algn="ctr">
          <a:solidFill>
            <a:schemeClr val="phClr"/>
          </a:solidFill>
          <a:prstDash val="solid"/>
        </a:ln>
        <a:ln w="31750" cap="sq" cmpd="sng" algn="ctr">
          <a:solidFill>
            <a:schemeClr val="phClr"/>
          </a:solidFill>
          <a:prstDash val="solid"/>
        </a:ln>
      </a:lnStyleLst>
      <a:effectStyleLst>
        <a:effectStyle>
          <a:effectLst>
            <a:outerShdw blurRad="63500" dist="50800" dir="5400000" algn="tl">
              <a:srgbClr val="000000">
                <a:alpha val="35294"/>
              </a:srgbClr>
            </a:outerShdw>
          </a:effectLst>
        </a:effectStyle>
        <a:effectStyle>
          <a:effectLst>
            <a:outerShdw blurRad="63500" dist="50800" dir="5400000" algn="tl">
              <a:srgbClr val="000000">
                <a:alpha val="35294"/>
              </a:srgbClr>
            </a:outerShdw>
          </a:effectLst>
          <a:scene3d>
            <a:camera prst="orthographicFront" fov="0">
              <a:rot lat="0" lon="0" rev="0"/>
            </a:camera>
            <a:lightRig rig="soft" dir="t">
              <a:rot lat="0" lon="0" rev="0"/>
            </a:lightRig>
          </a:scene3d>
          <a:sp3d>
            <a:bevelT w="127000" h="12700"/>
            <a:contourClr>
              <a:schemeClr val="phClr">
                <a:tint val="100000"/>
                <a:shade val="100000"/>
                <a:hueMod val="100000"/>
                <a:satMod val="100000"/>
              </a:schemeClr>
            </a:contourClr>
          </a:sp3d>
        </a:effectStyle>
        <a:effectStyle>
          <a:effectLst>
            <a:outerShdw blurRad="63500" dist="50800" dir="5400000" algn="tl">
              <a:srgbClr val="000000">
                <a:alpha val="35294"/>
              </a:srgbClr>
            </a:outerShdw>
          </a:effectLst>
          <a:scene3d>
            <a:camera prst="orthographicFront" fov="0">
              <a:rot lat="0" lon="0" rev="0"/>
            </a:camera>
            <a:lightRig rig="soft" dir="t">
              <a:rot lat="0" lon="0" rev="0"/>
            </a:lightRig>
          </a:scene3d>
          <a:sp3d>
            <a:bevelT w="1524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shade val="50000"/>
                <a:satMod val="150000"/>
              </a:schemeClr>
            </a:gs>
            <a:gs pos="50000">
              <a:schemeClr val="phClr">
                <a:tint val="85000"/>
                <a:satMod val="140000"/>
              </a:schemeClr>
            </a:gs>
            <a:gs pos="100000">
              <a:schemeClr val="phClr">
                <a:shade val="50000"/>
                <a:satMod val="150000"/>
              </a:schemeClr>
            </a:gs>
          </a:gsLst>
          <a:lin ang="5400000" scaled="1"/>
        </a:gradFill>
        <a:blipFill>
          <a:blip xmlns:r="http://schemas.openxmlformats.org/officeDocument/2006/relationships" r:embed="rId1">
            <a:duotone>
              <a:schemeClr val="phClr">
                <a:shade val="55000"/>
                <a:satMod val="150000"/>
              </a:schemeClr>
              <a:schemeClr val="phClr">
                <a:tint val="100"/>
                <a:satMod val="15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Seda</Template>
  <TotalTime>2146</TotalTime>
  <Words>3936</Words>
  <Application>Microsoft Office PowerPoint</Application>
  <PresentationFormat>Presentación en pantalla (4:3)</PresentationFormat>
  <Paragraphs>275</Paragraphs>
  <Slides>32</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Wingdings 2</vt:lpstr>
      <vt:lpstr>Wingdings 3</vt:lpstr>
      <vt:lpstr>돋음</vt:lpstr>
      <vt:lpstr>Silk</vt:lpstr>
      <vt:lpstr>EVOLUCION DEL COMPUTADOR Y SU DESEMPEÑO</vt:lpstr>
      <vt:lpstr>Objetivos</vt:lpstr>
      <vt:lpstr>Sumario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Telefonica del Perú</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BASICOS SOBRE LA  ELECTRONICA</dc:title>
  <dc:creator>jlopezh</dc:creator>
  <cp:lastModifiedBy>Julio Rainer Lopez Huaman</cp:lastModifiedBy>
  <cp:revision>191</cp:revision>
  <dcterms:created xsi:type="dcterms:W3CDTF">2012-03-29T02:05:54Z</dcterms:created>
  <dcterms:modified xsi:type="dcterms:W3CDTF">2016-09-17T04:35:15Z</dcterms:modified>
</cp:coreProperties>
</file>