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ms-office.activeX"/>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2"/>
  </p:notesMasterIdLst>
  <p:sldIdLst>
    <p:sldId id="256" r:id="rId2"/>
    <p:sldId id="257" r:id="rId3"/>
    <p:sldId id="269" r:id="rId4"/>
    <p:sldId id="270" r:id="rId5"/>
    <p:sldId id="259" r:id="rId6"/>
    <p:sldId id="271" r:id="rId7"/>
    <p:sldId id="273" r:id="rId8"/>
    <p:sldId id="274" r:id="rId9"/>
    <p:sldId id="295" r:id="rId10"/>
    <p:sldId id="296" r:id="rId11"/>
    <p:sldId id="260" r:id="rId12"/>
    <p:sldId id="276" r:id="rId13"/>
    <p:sldId id="275" r:id="rId14"/>
    <p:sldId id="297" r:id="rId15"/>
    <p:sldId id="277" r:id="rId16"/>
    <p:sldId id="261" r:id="rId17"/>
    <p:sldId id="262" r:id="rId18"/>
    <p:sldId id="279" r:id="rId19"/>
    <p:sldId id="278" r:id="rId20"/>
    <p:sldId id="280" r:id="rId21"/>
    <p:sldId id="281" r:id="rId22"/>
    <p:sldId id="282" r:id="rId23"/>
    <p:sldId id="263" r:id="rId24"/>
    <p:sldId id="283" r:id="rId25"/>
    <p:sldId id="284" r:id="rId26"/>
    <p:sldId id="264" r:id="rId27"/>
    <p:sldId id="285" r:id="rId28"/>
    <p:sldId id="286" r:id="rId29"/>
    <p:sldId id="287" r:id="rId30"/>
    <p:sldId id="288" r:id="rId31"/>
    <p:sldId id="265" r:id="rId32"/>
    <p:sldId id="290" r:id="rId33"/>
    <p:sldId id="289" r:id="rId34"/>
    <p:sldId id="291" r:id="rId35"/>
    <p:sldId id="292" r:id="rId36"/>
    <p:sldId id="266" r:id="rId37"/>
    <p:sldId id="267" r:id="rId38"/>
    <p:sldId id="294" r:id="rId39"/>
    <p:sldId id="293" r:id="rId40"/>
    <p:sldId id="268" r:id="rId4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65085" autoAdjust="0"/>
  </p:normalViewPr>
  <p:slideViewPr>
    <p:cSldViewPr>
      <p:cViewPr varScale="1">
        <p:scale>
          <a:sx n="46" d="100"/>
          <a:sy n="46" d="100"/>
        </p:scale>
        <p:origin x="-21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activeX/activeX2.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9B531B1-197A-4495-8B33-65904D80E8F1}" type="datetimeFigureOut">
              <a:rPr lang="es-PE"/>
              <a:pPr>
                <a:defRPr/>
              </a:pPr>
              <a:t>07/05/2015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281D4BC-B606-48D6-9F50-7594C5EB0223}" type="slidenum">
              <a:rPr lang="es-PE"/>
              <a:pPr>
                <a:defRPr/>
              </a:pPr>
              <a:t>‹Nº›</a:t>
            </a:fld>
            <a:endParaRPr lang="es-PE"/>
          </a:p>
        </p:txBody>
      </p:sp>
    </p:spTree>
    <p:extLst>
      <p:ext uri="{BB962C8B-B14F-4D97-AF65-F5344CB8AC3E}">
        <p14:creationId xmlns:p14="http://schemas.microsoft.com/office/powerpoint/2010/main" xmlns="" val="856280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a:t>
            </a:fld>
            <a:endParaRPr 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Prácticamente todos los ordenadores proporcionan un mecanismo mediante el cual otros módulos (E/S, la memoria) puede interrumpir el procesamiento normal del procesador. La Tabla 3.1 muestra las clases más comunes de interrupciones. La naturaleza específica de estas interrupciones se examina más adelante en este libro, especialmente en los capítulos 7 y 12. Sin embargo, es necesario introducir el concepto actual de entender con mayor claridad la naturaleza del ciclo de instrucción y las consecuencias de las interrupciones en la estructura de interconexión. El lector no necesita preocuparse en esta fase sobre los detalles de la generación y el procesamiento de las interrupciones, pero sólo se centran en la comunicación entre los módulos que resulta de las interrupciones.</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10</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ES" sz="1200" kern="1200" dirty="0" smtClean="0">
                <a:solidFill>
                  <a:schemeClr val="tx1"/>
                </a:solidFill>
                <a:latin typeface="+mn-lt"/>
                <a:ea typeface="+mn-ea"/>
                <a:cs typeface="+mn-cs"/>
              </a:rPr>
              <a:t>Las interrupciones se proporcionan principalmente como una forma de mejorar la eficiencia de procesamiento.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ejemplo, la mayoría de dispositivos externos son mucho más lento que el procesador. Supongamos que el procesador transfiere datos a una impresora utilizando el esquema de ciclo de instrucción de la Figura 3.3. Después de cada operación de escritura, el procesador debe hacer una pausa y permanecer inactivo hasta que la impresora se pone al día. La longitud de esta pausa puede ser del orden de varios cientos o incluso miles de ciclos de instrucción que no implican la memoria.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Claramente, este es un uso muy derrochador del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figura 3.7a muestra este estado de cosas. El programa de usuario lleva a cabo una serie de llamadas WRITE intercaladas con el procesamiento. Segmentos de código 1, 2 y 3 se refieren a secuencias de instrucciones que no implican E /S. Las convocatorias para escribir son una E/S programa es una utilidad de sistema y que llevará a cabo la E/S de la operación. El programa de I / O se compone de tres secciones:</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Una secuencia de instrucciones, marcados en la figura 4, para prepararse para la E/S de la operación. Esto puede incluir la copia de los datos a emitir en un buffer especial y la preparación de los parámetros de un comando de dispositivo.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E / S real orden. Sin el uso de las interrupciones, una vez que se ejecuta este comando, el programa debe esperar a que el dispositivo de E / S para realizar la función solicitada (o sondean periódicamente el dispositivo). El programa puede esperar simplemente realizar repetidamente una operación de prueba para determinar si la operación de E / S se realiza.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Una secuencia de instrucciones, etiquetados en la figura 5, para completar la operación. Esto puede incluir el establecimiento de una bandera que indica el éxito o el fracaso de la operación.</a:t>
            </a:r>
            <a:endParaRPr lang="es-PE" sz="1200" kern="1200" dirty="0" smtClean="0">
              <a:solidFill>
                <a:schemeClr val="tx1"/>
              </a:solidFill>
              <a:latin typeface="+mn-lt"/>
              <a:ea typeface="+mn-ea"/>
              <a:cs typeface="+mn-cs"/>
            </a:endParaRPr>
          </a:p>
          <a:p>
            <a:endParaRPr lang="es-PE" dirty="0" smtClean="0"/>
          </a:p>
          <a:p>
            <a:r>
              <a:rPr lang="es-ES" sz="1200" kern="1200" dirty="0" smtClean="0">
                <a:solidFill>
                  <a:schemeClr val="tx1"/>
                </a:solidFill>
                <a:latin typeface="+mn-lt"/>
                <a:ea typeface="+mn-ea"/>
                <a:cs typeface="+mn-cs"/>
              </a:rPr>
              <a:t>Debido a que la operación de E / S puede llevar un tiempo relativamente largo para terminar, la I / O programa se colgó la espera de que finalice la operación, por lo que el programa de usuario se interrumpe en el punto de la llamada de escritura para un cierto período de tiempo considerable.</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11</a:t>
            </a:fld>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kern="1200" dirty="0" smtClean="0">
                <a:solidFill>
                  <a:schemeClr val="tx1"/>
                </a:solidFill>
                <a:latin typeface="+mn-lt"/>
                <a:ea typeface="+mn-ea"/>
                <a:cs typeface="+mn-cs"/>
              </a:rPr>
              <a:t>Las interrupciones y el ciclo de instrucción con interrupciones, el procesador puede ser contratado en la ejecución de otras instrucciones mientras una operación de E / S está en curso.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Considere el flujo de control en la figura 3.7b. Como antes, el programa de usuario llega a un punto en el que hace una llamada de sistema en la forma de una llamada de lectura. El programa de I / O que se invoca en este caso consiste solamente en el código de la preparación y el comando de E / S real. Después de estas instrucciones pocos han sido ejecutados, el control vuelve al programa de usuario. Mientras tanto, el dispositivo externo está ocupado aceptar datos de la memoria del ordenador e imprimirla. Esta operación de E / S se lleva a cabo simultáneamente con la ejecución de las instrucciones en el programa de usuario.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el dispositivo externo a estar disponible para ser reparado, es decir, cuando está listo para aceptar más datos desde el procesador,-el módulo de E / S para el dispositivo externo envía una señal de petición de interrupción al procesador. El procesador responde mediante la suspensión de la operación del programa actual, se desvía a un programa de servicio que en particular dispositivo I / O, conocido como un controlador de interrupciones, y reanudar la ejecución original después de que el dispositivo es reparado. Los puntos en los que se producen tales interrupciones se indican con un asterisco en la figura 3.7b.</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Desde el punto de vista del programa de usuario, una interrupción es sólo eso: una interrupción de la secuencia normal de ejecución. Cuando el proceso de interrupción se ha completado, reanuda la ejecución (Figura 3.8). Así, el programa de usuario no tiene que contener ningún código especial para acomodar las interrupciones, el procesador y el sistema operativo son responsable de suspender el programa de usuario y el retomarla en el mismo punto.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acomodar las interrupciones, un ciclo de interrupción se añade al ciclo de instrucción, tal como se muestra en la figura 3,9. En el ciclo de interrupción, el procesador comprueba para ver si algunas interrupciones se han producido, indicado por la presencia de una señal de interrupción. Si no hay interrupciones están pendientes, el procesador procede al ciclo de captación y obtiene la siguiente instrucción del programa actual. Si una interrupción está pendiente, el procesador realiza las siguientes acciones: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suspende la ejecución del programa actual que se ejecuta y guarda su contexto. Esto significa guardar la dirección de la siguiente instrucción a ejecutar (contenido actual del contador de programa) y cualesquiera otros datos relevantes para la actividad actual del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establece el contador de programa a la dirección de inicio de una rutina de controlador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procesador pasa ahora a la ciclo de captación y obtiene la primera instrucción en el programa manejador de interrupciones, que dará servicio a la interrupción. El programa manejador de interrupciones es generalmente parte del sistema operativo. Típicamente, este programa determina la naturaleza de la interrupción y realiza las acciones necesarias. En el ejemplo que hemos estado utilizando, el controlador determina qué módulo I / O genera la interrupción y puede pasar a un programa que se va a escribir más datos a que I / O del módulo. Cuando la rutina de controlador de interrupción se ha completado, el procesador puede reanudar la ejecución del programa de usuario en el punto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 evidente que hay cierta sobrecarga involucrados en este proceso. Instrucciones adicionales debe ser ejecutado (en el controlador de interrupción) para determinar la naturaleza de la interrupción y para decidir sobre la acción apropiada. Sin embargo, debido a la cantidad relativamente grande de tiempo que se desperdicia simplemente esperando en una operación de E/S, el procesador se puede emplear de manera más eficiente con el uso de interrupciones.</a:t>
            </a: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12</a:t>
            </a:fld>
            <a:endParaRPr 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Para acomodar las interrupciones, un ciclo de interrupción se añade al ciclo de instrucción, tal como se muestra en la figura 3,9. En el ciclo de interrupción, el procesador comprueba para ver si algunas</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interrupciones se han producido, indicado por la presencia de una señal de interrupción. Si no hay interrupciones están pendientes, el procesador procede al ciclo de captación y obtiene la siguiente instrucción del programa actual. Si una interrupción está pendiente, el procesador realiza las siguientes acciones: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suspende la ejecución del programa actual que se ejecuta y guarda su contexto. Esto significa guardar la dirección de la siguiente instrucción a ejecutar (contenido actual del contador de programa) y cualesquiera otros datos relevantes para la actividad actual del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Se establece el contador de programa a la dirección de inicio de una rutina de controlador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procesador pasa ahora a la ciclo de captación y obtiene la primera instrucción en el programa manejador de interrupciones, que dará servicio a la interrupción. El programa manejador de interrupciones es generalmente parte del sistema operativo. Típicamente, este programa determina la naturaleza de la interrupción y realiza las acciones necesarias. En el ejemplo que hemos estado utilizando, el controlador determina qué módulo I / O genera la interrupción y puede pasar a un programa que se va a escribir más datos a que I / O del módulo. Cuando la rutina de controlador de interrupción se ha completado, el procesador puede reanudar la ejecución del programa de usuario en el punto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 evidente que hay cierta sobrecarga involucrados en este proceso. Instrucciones adicionales debe ser ejecutado (en el controlador de interrupción) para determinar la naturaleza de la interrupción y para decidir sobre la acción apropiada. Sin embargo, debido a la cantidad relativamente grande de tiempo que se desperdicia simplemente esperando en una operación de E/S, el procesador se puede emplear de manera más eficiente con el uso de interrupciones.</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13</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Para apreciar la ganancia en eficiencia, considere la figura 3,10, que es un diagrama de temporización basada en el flujo de control en las figuras 3.7a y 3.7b. Figuras 3.7B y 3,10 asumir que el tiempo requerido para la operación de E/S es relativamente corto: menor que el tiempo para completar la ejecución de las instrucciones entre las operaciones de escritura en el programa de usuario. El caso más típico, especialmente para un dispositivo lenta tal como una impresora, es que la operación de E/S se llevará mucho más tiempo que la ejecución de una secuencia de instrucciones de usuario. Figura 3.7c indica que este estado de cosas. En este caso, el programa de usuario accede a la llamada de escritura segundos antes de la operación de E/S generada por la primera llamada está</a:t>
            </a:r>
            <a:endParaRPr lang="es-PE" sz="1200" kern="1200" dirty="0" smtClean="0">
              <a:solidFill>
                <a:schemeClr val="tx1"/>
              </a:solidFill>
              <a:latin typeface="+mn-lt"/>
              <a:ea typeface="+mn-ea"/>
              <a:cs typeface="+mn-cs"/>
            </a:endParaRPr>
          </a:p>
          <a:p>
            <a:r>
              <a:rPr lang="es-PE" dirty="0" smtClean="0"/>
              <a:t> </a:t>
            </a:r>
            <a:r>
              <a:rPr lang="es-ES" sz="1200" kern="1200" dirty="0" smtClean="0">
                <a:solidFill>
                  <a:schemeClr val="tx1"/>
                </a:solidFill>
                <a:latin typeface="+mn-lt"/>
                <a:ea typeface="+mn-ea"/>
                <a:cs typeface="+mn-cs"/>
              </a:rPr>
              <a:t>completada. El resultado es que el programa de usuario se colgó en ese punto. Cuando el anterior I / O operación, esta llamada WRITE nuevo puede ser procesado, y una nueva operación I / O puede ser iniciado. Figura 3,11 muestra la temporización para esta situación con y sin el uso de interrupciones. Podemos ver que todavía hay un incremento de la eficacia porque una parte del tiempo durante el cual la operación de E / S es superpone en marcha con la ejecución de las instrucciones del usuario.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figura 3.12 muestra un ciclo revisado instrucción diagrama de estado que incluye el procesamiento de ciclos de interrupción.</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14</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b="1" kern="1200" dirty="0" smtClean="0">
                <a:solidFill>
                  <a:schemeClr val="tx1"/>
                </a:solidFill>
                <a:latin typeface="+mn-lt"/>
                <a:ea typeface="+mn-ea"/>
                <a:cs typeface="+mn-cs"/>
              </a:rPr>
              <a:t>Múltiples interrupciones:</a:t>
            </a:r>
            <a:r>
              <a:rPr lang="es-ES" sz="1200" kern="1200" dirty="0" smtClean="0">
                <a:solidFill>
                  <a:schemeClr val="tx1"/>
                </a:solidFill>
                <a:latin typeface="+mn-lt"/>
                <a:ea typeface="+mn-ea"/>
                <a:cs typeface="+mn-cs"/>
              </a:rPr>
              <a:t> La discusión hasta ahora se ha centrado sólo en la aparición de una sola interrupción. Supongamos, sin embargo, que las múltiples interrupciones pueden ocurrir.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ejemplo, un programa puede recibir datos de una línea de comunicaciones y los resultados de impresión. La impresora producirá una interrupción cada vez que se completa una operación de impresión. El controlador de línea de comunicación se genera una interrupción cada vez que una unidad de datos llega. La unidad podría ser un único carácter o un bloque, dependiendo de la naturaleza de la disciplina de comunicaciones.</a:t>
            </a: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En cualquier caso, es posible para un sistema de comunicaciones interrumpir a ocurrir al mismo tiempo una interrupción de la impresora se está procesando.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Dos enfoques se pueden tomar para tratar con múltiples interrupciones. El primero es para deshabilitar las interrupciones mientras que una interrupción se está procesando. Una interrupción deshabilitado simplemente significa que el procesador puede ignorar y que la señal de petición de interrupción. Si se produce una interrupción durante este tiempo, por lo general, permanece pendiente y será revisado por el procesador después de que el procesador ha habilitado las alarmas. Así, cuando un programa de usuario se ejecuta y se produce una interrupción, las interrupciones están deshabilitadas inmediatamente. Después de la rutina de controlador de interrupción completa, las interrupciones están habilitadas antes de reanudar el programa de usuario, y el procesador comprueba para ver si se han producido interrupciones adicionales. Este enfoque es agradable y sencillo, ya que las interrupciones son manejadas por riguroso orden secuencial (Figura 3.13a).</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El inconveniente del enfoque anterior es que no tiene en cuenta la prioridad relativa o necesidades de tiempo crítico. Por ejemplo, cuando la entrada llega desde la línea de comunicaciones, puede ser necesario que se absorba rápidamente para hacer espacio para más de entrada. Si el primer lote de entrada no ha sido procesado antes de que el segundo lote llegue, se pueden perder datos.</a:t>
            </a:r>
          </a:p>
          <a:p>
            <a:r>
              <a:rPr lang="es-PE" sz="1200" kern="1200" dirty="0" smtClean="0">
                <a:solidFill>
                  <a:schemeClr val="tx1"/>
                </a:solidFill>
                <a:latin typeface="+mn-lt"/>
                <a:ea typeface="+mn-ea"/>
                <a:cs typeface="+mn-cs"/>
              </a:rPr>
              <a:t> </a:t>
            </a:r>
          </a:p>
          <a:p>
            <a:r>
              <a:rPr lang="es-PE" sz="1200" kern="1200" dirty="0" smtClean="0">
                <a:solidFill>
                  <a:schemeClr val="tx1"/>
                </a:solidFill>
                <a:latin typeface="+mn-lt"/>
                <a:ea typeface="+mn-ea"/>
                <a:cs typeface="+mn-cs"/>
              </a:rPr>
              <a:t>Un segundo enfoque consiste en definir las prioridades para las interrupciones y permitir una interrupción de mayor prioridad para causar un controlador de interrupciones de menor prioridad para ser interrumpido en sí (figura 3.13b). Como un ejemplo de este segundo enfoque, considere un sistema con tres E / S de los dispositivos: una impresora, un disco, y una línea de comunicaciones, con las prioridades crecientes de 2, 4 y 5, respectivamente. Figura 3,14, sobre la base de un ejemplo en [TANE97], ilustra una posible secuencia. Un programa de usuario comienza en t = 0. En t = 10, se produce una interrupción de la impresora, la información del usuario se coloca en la pila del sistema y la ejecución continúa en la rutina de impresora servicio de interrupción (ISR). Mientras esta rutina se sigue ejecutando, en t = 15, se produce una interrupción de las comunicaciones. Debido a que la línea de comunicación tiene mayor prioridad que la impresora, la interrupción es honrada. La impresora ISR se interrumpe, su estado se inserta en la pila, y la ejecución continúa en el ISR de comunicaciones. Mientras esta rutina se ejecuta, una interrupción de disco se produce (t = 20). Debido a esta interrupción es de menor prioridad, es simplemente cabo, y el ISR de comunicaciones ejecuta hasta el final.</a:t>
            </a:r>
          </a:p>
          <a:p>
            <a:r>
              <a:rPr lang="es-PE" sz="1200" kern="1200" dirty="0" smtClean="0">
                <a:solidFill>
                  <a:schemeClr val="tx1"/>
                </a:solidFill>
                <a:latin typeface="+mn-lt"/>
                <a:ea typeface="+mn-ea"/>
                <a:cs typeface="+mn-cs"/>
              </a:rPr>
              <a:t>Cuando la ISR de comunicaciones es completa (t = 25), el estado del procesador previo se restaura, que es la ejecución de la impresora ISR. Sin embargo, antes incluso una sola instrucción en esa rutina se puede ejecutar, los honores de procesamiento de la interrupción de disco de mayor prioridad y transfiere el control al ISR disco. Sólo cuando se haya completado la rutina (t = 35) es la impresora ISR reanudado. Cuando la rutina completa (t = 40), el control regresa finalmente al programa de usuario.</a:t>
            </a:r>
          </a:p>
          <a:p>
            <a:pPr marL="0" marR="0" indent="0" algn="l" defTabSz="914400" rtl="0" eaLnBrk="0" fontAlgn="base" latinLnBrk="0" hangingPunct="0">
              <a:lnSpc>
                <a:spcPct val="100000"/>
              </a:lnSpc>
              <a:spcBef>
                <a:spcPct val="30000"/>
              </a:spcBef>
              <a:spcAft>
                <a:spcPct val="0"/>
              </a:spcAft>
              <a:buClrTx/>
              <a:buSzTx/>
              <a:buFontTx/>
              <a:buNone/>
              <a:tabLst/>
              <a:defRPr/>
            </a:pPr>
            <a:endParaRPr lang="es-PE" sz="1200" kern="1200" dirty="0" smtClean="0">
              <a:solidFill>
                <a:schemeClr val="tx1"/>
              </a:solidFill>
              <a:latin typeface="+mn-lt"/>
              <a:ea typeface="+mn-ea"/>
              <a:cs typeface="+mn-cs"/>
            </a:endParaRPr>
          </a:p>
          <a:p>
            <a:endParaRPr lang="es-PE"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15</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PE" sz="1200" b="1" kern="1200" dirty="0" smtClean="0">
                <a:solidFill>
                  <a:schemeClr val="tx1"/>
                </a:solidFill>
                <a:latin typeface="+mn-lt"/>
                <a:ea typeface="+mn-ea"/>
                <a:cs typeface="+mn-cs"/>
              </a:rPr>
              <a:t>E / S Función</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Hasta ahora, hemos hablado de la operación del equipo controlado por el procesador, y nos hemos centrado su examen en la interacción de procesador y memoria. La discusión se ha referido solamente a la función de la componente E / S. Este papel se discute en detalle en el capítulo 7, pero un breve resumen está en orden aquí.</a:t>
            </a:r>
          </a:p>
          <a:p>
            <a:r>
              <a:rPr lang="es-PE" sz="1200" kern="1200" dirty="0" smtClean="0">
                <a:solidFill>
                  <a:schemeClr val="tx1"/>
                </a:solidFill>
                <a:latin typeface="+mn-lt"/>
                <a:ea typeface="+mn-ea"/>
                <a:cs typeface="+mn-cs"/>
              </a:rPr>
              <a:t>Un módulo de E / S (por ejemplo, un controlador de disco) pueden intercambiar datos directamente con el procesador. Al igual que el procesador puede iniciar una lectura o escritura con la memoria, la designación de la dirección de una ubicación específica, el procesador también puede leer datos de o escribir datos a un módulo de E / S. En este último caso, el procesador identifica un dispositivo específico que es controlado por un determinado módulo E / S. Así, una secuencia de instrucción similar en forma a la de la Figura 3,5 podría ocurrir, con instrucciones de E / S en lugar de instrucciones de memoria de referencia.</a:t>
            </a:r>
          </a:p>
          <a:p>
            <a:r>
              <a:rPr lang="es-PE" sz="1200" kern="1200" dirty="0" smtClean="0">
                <a:solidFill>
                  <a:schemeClr val="tx1"/>
                </a:solidFill>
                <a:latin typeface="+mn-lt"/>
                <a:ea typeface="+mn-ea"/>
                <a:cs typeface="+mn-cs"/>
              </a:rPr>
              <a:t>En algunos casos, es deseable para permitir E / S de los intercambios que se produzcan directamente con la memoria. En tal caso, las subvenciones del procesador a un módulo de E / S de la autoridad para leer o escribir en la memoria, por lo que la transferencia de E / S de memoria puede ocurrir sin ocupar el procesador. Durante esta transferencia, los temas del módulo de E / S de leer o escribir comandos en la memoria, aliviar el procesador de responsabilidad para el intercambio. Esta operación se conoce como acceso directo a memoria (DMA) y se examinó el capítulo 7.</a:t>
            </a:r>
          </a:p>
          <a:p>
            <a:endParaRPr lang="es-PE" sz="1200" kern="1200" dirty="0" smtClean="0">
              <a:solidFill>
                <a:schemeClr val="tx1"/>
              </a:solidFill>
              <a:latin typeface="+mn-lt"/>
              <a:ea typeface="+mn-ea"/>
              <a:cs typeface="+mn-cs"/>
            </a:endParaRPr>
          </a:p>
          <a:p>
            <a:endParaRPr lang="es-PE" sz="1200" kern="1200" dirty="0" smtClean="0">
              <a:solidFill>
                <a:schemeClr val="tx1"/>
              </a:solidFill>
              <a:latin typeface="+mn-lt"/>
              <a:ea typeface="+mn-ea"/>
              <a:cs typeface="+mn-cs"/>
            </a:endParaRP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16</a:t>
            </a:fld>
            <a:endParaRPr 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PE" sz="1200" b="1" kern="1200" dirty="0" smtClean="0">
                <a:solidFill>
                  <a:schemeClr val="tx1"/>
                </a:solidFill>
                <a:latin typeface="+mn-lt"/>
                <a:ea typeface="+mn-ea"/>
                <a:cs typeface="+mn-cs"/>
              </a:rPr>
              <a:t>3 ESTRUCTURAS DE INTERCONEXIÓN</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Un equipo se compone de un conjunto de componentes o módulos de tres tipos básicos (procesador, memoria, I / O) que se comunican entre sí. En efecto, una computadora es una red de módulos básicos. Por lo tanto, debe haber rutas de acceso para la conexión de los módulos.</a:t>
            </a:r>
          </a:p>
          <a:p>
            <a:r>
              <a:rPr lang="es-PE" sz="1200" kern="1200" dirty="0" smtClean="0">
                <a:solidFill>
                  <a:schemeClr val="tx1"/>
                </a:solidFill>
                <a:latin typeface="+mn-lt"/>
                <a:ea typeface="+mn-ea"/>
                <a:cs typeface="+mn-cs"/>
              </a:rPr>
              <a:t>La colección de trayectorias que conectan los distintos módulos se llama la estructura de interconexión. El diseño de esta estructura dependerá de los intercambios que se deben hacer entre los módulos.</a:t>
            </a:r>
          </a:p>
          <a:p>
            <a:r>
              <a:rPr lang="es-PE" sz="1200" kern="1200" dirty="0" smtClean="0">
                <a:solidFill>
                  <a:schemeClr val="tx1"/>
                </a:solidFill>
                <a:latin typeface="+mn-lt"/>
                <a:ea typeface="+mn-ea"/>
                <a:cs typeface="+mn-cs"/>
              </a:rPr>
              <a:t>Figura 3.15 indica los tipos de intercambios que son necesarios, indicando las principales formas de entrada y salida para cada tipo de módulo: ²</a:t>
            </a:r>
          </a:p>
          <a:p>
            <a:r>
              <a:rPr lang="es-PE" sz="1200" kern="1200" dirty="0" smtClean="0">
                <a:solidFill>
                  <a:schemeClr val="tx1"/>
                </a:solidFill>
                <a:latin typeface="+mn-lt"/>
                <a:ea typeface="+mn-ea"/>
                <a:cs typeface="+mn-cs"/>
              </a:rPr>
              <a:t> </a:t>
            </a:r>
          </a:p>
          <a:p>
            <a:r>
              <a:rPr lang="es-PE" sz="1200" kern="1200" dirty="0" smtClean="0">
                <a:solidFill>
                  <a:schemeClr val="tx1"/>
                </a:solidFill>
                <a:latin typeface="+mn-lt"/>
                <a:ea typeface="+mn-ea"/>
                <a:cs typeface="+mn-cs"/>
              </a:rPr>
              <a:t>• Memoria: Por lo general, un módulo de memoria constará de N palabras de igual duración. Cada palabra se le asigna una dirección única numérico (0, 1... N - 1). Una palabra de datos se puede leer o escribir en la memoria. La naturaleza de la operación se indica mediante lectura y escribe las señales de control. La ubicación de la operación se especifica mediante una dirección.</a:t>
            </a:r>
          </a:p>
          <a:p>
            <a:r>
              <a:rPr lang="es-PE" sz="1200" kern="1200" dirty="0" smtClean="0">
                <a:solidFill>
                  <a:schemeClr val="tx1"/>
                </a:solidFill>
                <a:latin typeface="+mn-lt"/>
                <a:ea typeface="+mn-ea"/>
                <a:cs typeface="+mn-cs"/>
              </a:rPr>
              <a:t>• Módulo I / O: Desde el interior (en el sistema informático) punto de vista, I / O es funcionalmente similar a la memoria. Hay dos operaciones, leer y escribir. Además, un módulo de E / S se puede controlar más de un dispositivo externo. Podemos hacer referencia a cada una de las interfaces a un dispositivo externo como un puerto y dar a cada uno. Una dirección única (por ejemplo, 0, 1,..., M-1) Además, existen rutas de datos externos para el</a:t>
            </a:r>
          </a:p>
          <a:p>
            <a:r>
              <a:rPr lang="es-PE" sz="1200" kern="1200" dirty="0" smtClean="0">
                <a:solidFill>
                  <a:schemeClr val="tx1"/>
                </a:solidFill>
                <a:latin typeface="+mn-lt"/>
                <a:ea typeface="+mn-ea"/>
                <a:cs typeface="+mn-cs"/>
              </a:rPr>
              <a:t>entrada y salida de datos con un dispositivo externo. Por último, un módulo de E / S puede ser capaz de enviar señales de interrupción al procesador.</a:t>
            </a:r>
          </a:p>
          <a:p>
            <a:r>
              <a:rPr lang="es-PE" sz="1200" b="1" kern="1200" dirty="0" smtClean="0">
                <a:solidFill>
                  <a:schemeClr val="tx1"/>
                </a:solidFill>
                <a:latin typeface="+mn-lt"/>
                <a:ea typeface="+mn-ea"/>
                <a:cs typeface="+mn-cs"/>
              </a:rPr>
              <a:t>• Procesador:</a:t>
            </a:r>
            <a:r>
              <a:rPr lang="es-PE" sz="1200" kern="1200" dirty="0" smtClean="0">
                <a:solidFill>
                  <a:schemeClr val="tx1"/>
                </a:solidFill>
                <a:latin typeface="+mn-lt"/>
                <a:ea typeface="+mn-ea"/>
                <a:cs typeface="+mn-cs"/>
              </a:rPr>
              <a:t> El procesador lee en instrucciones y datos, escribe los datos después de la transformación, y utiliza señales de control para controlar el funcionamiento general del sistema. También recibe señales de interrupción.</a:t>
            </a:r>
          </a:p>
          <a:p>
            <a:r>
              <a:rPr lang="es-PE" sz="1200" kern="1200" dirty="0" smtClean="0">
                <a:solidFill>
                  <a:schemeClr val="tx1"/>
                </a:solidFill>
                <a:latin typeface="+mn-lt"/>
                <a:ea typeface="+mn-ea"/>
                <a:cs typeface="+mn-cs"/>
              </a:rPr>
              <a:t>La lista anterior define los datos que se intercambian. La estructura de interconexión debe ser compatible con los siguientes tipos de transferencias:</a:t>
            </a:r>
          </a:p>
          <a:p>
            <a:r>
              <a:rPr lang="es-PE" sz="1200" b="1" kern="1200" dirty="0" smtClean="0">
                <a:solidFill>
                  <a:schemeClr val="tx1"/>
                </a:solidFill>
                <a:latin typeface="+mn-lt"/>
                <a:ea typeface="+mn-ea"/>
                <a:cs typeface="+mn-cs"/>
              </a:rPr>
              <a:t>• Memoria de procesador</a:t>
            </a:r>
            <a:r>
              <a:rPr lang="es-PE" sz="1200" kern="1200" dirty="0" smtClean="0">
                <a:solidFill>
                  <a:schemeClr val="tx1"/>
                </a:solidFill>
                <a:latin typeface="+mn-lt"/>
                <a:ea typeface="+mn-ea"/>
                <a:cs typeface="+mn-cs"/>
              </a:rPr>
              <a:t>: El procesador lee una instrucción o una unidad de datos de la memoria.</a:t>
            </a:r>
          </a:p>
          <a:p>
            <a:r>
              <a:rPr lang="es-PE" sz="1200" b="1" kern="1200" dirty="0" smtClean="0">
                <a:solidFill>
                  <a:schemeClr val="tx1"/>
                </a:solidFill>
                <a:latin typeface="+mn-lt"/>
                <a:ea typeface="+mn-ea"/>
                <a:cs typeface="+mn-cs"/>
              </a:rPr>
              <a:t>• Procesador de memoria:</a:t>
            </a:r>
            <a:r>
              <a:rPr lang="es-PE" sz="1200" kern="1200" dirty="0" smtClean="0">
                <a:solidFill>
                  <a:schemeClr val="tx1"/>
                </a:solidFill>
                <a:latin typeface="+mn-lt"/>
                <a:ea typeface="+mn-ea"/>
                <a:cs typeface="+mn-cs"/>
              </a:rPr>
              <a:t> El procesador escribe una unidad de datos en la memoria.</a:t>
            </a:r>
          </a:p>
          <a:p>
            <a:r>
              <a:rPr lang="es-PE" sz="1200" b="1" kern="1200" dirty="0" smtClean="0">
                <a:solidFill>
                  <a:schemeClr val="tx1"/>
                </a:solidFill>
                <a:latin typeface="+mn-lt"/>
                <a:ea typeface="+mn-ea"/>
                <a:cs typeface="+mn-cs"/>
              </a:rPr>
              <a:t>• E / S al procesador:</a:t>
            </a:r>
            <a:r>
              <a:rPr lang="es-PE" sz="1200" kern="1200" dirty="0" smtClean="0">
                <a:solidFill>
                  <a:schemeClr val="tx1"/>
                </a:solidFill>
                <a:latin typeface="+mn-lt"/>
                <a:ea typeface="+mn-ea"/>
                <a:cs typeface="+mn-cs"/>
              </a:rPr>
              <a:t> El procesador lee los datos de un dispositivo de E / S a través de un módulo de E / S.</a:t>
            </a:r>
          </a:p>
          <a:p>
            <a:r>
              <a:rPr lang="es-PE" sz="1200" b="1" kern="1200" dirty="0" smtClean="0">
                <a:solidFill>
                  <a:schemeClr val="tx1"/>
                </a:solidFill>
                <a:latin typeface="+mn-lt"/>
                <a:ea typeface="+mn-ea"/>
                <a:cs typeface="+mn-cs"/>
              </a:rPr>
              <a:t>• Procesador de E / S:</a:t>
            </a:r>
            <a:r>
              <a:rPr lang="es-PE" sz="1200" kern="1200" dirty="0" smtClean="0">
                <a:solidFill>
                  <a:schemeClr val="tx1"/>
                </a:solidFill>
                <a:latin typeface="+mn-lt"/>
                <a:ea typeface="+mn-ea"/>
                <a:cs typeface="+mn-cs"/>
              </a:rPr>
              <a:t> El procesador envía datos al dispositivo de E / S.</a:t>
            </a:r>
          </a:p>
          <a:p>
            <a:r>
              <a:rPr lang="es-PE" sz="1200" b="1" kern="1200" dirty="0" smtClean="0">
                <a:solidFill>
                  <a:schemeClr val="tx1"/>
                </a:solidFill>
                <a:latin typeface="+mn-lt"/>
                <a:ea typeface="+mn-ea"/>
                <a:cs typeface="+mn-cs"/>
              </a:rPr>
              <a:t>• I / O hacia o desde la memoria:</a:t>
            </a:r>
            <a:r>
              <a:rPr lang="es-PE" sz="1200" kern="1200" dirty="0" smtClean="0">
                <a:solidFill>
                  <a:schemeClr val="tx1"/>
                </a:solidFill>
                <a:latin typeface="+mn-lt"/>
                <a:ea typeface="+mn-ea"/>
                <a:cs typeface="+mn-cs"/>
              </a:rPr>
              <a:t> En estos dos casos, un módulo de E / S puede intercambiar datos directamente con la memoria, sin pasar por el procesador, utilizando acceso directo a memoria (DMA).</a:t>
            </a:r>
          </a:p>
          <a:p>
            <a:r>
              <a:rPr lang="es-PE" sz="1200" kern="1200" dirty="0" smtClean="0">
                <a:solidFill>
                  <a:schemeClr val="tx1"/>
                </a:solidFill>
                <a:latin typeface="+mn-lt"/>
                <a:ea typeface="+mn-ea"/>
                <a:cs typeface="+mn-cs"/>
              </a:rPr>
              <a:t>A través de los años, una serie de estructuras de interconexión han sido juzgadas. Con mucho, el más común es el autobús y varias instancias de varios autobuses. El resto de este capítulo está dedicado a la evaluación de estructuras de bus.</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17</a:t>
            </a:fld>
            <a:endParaRPr 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PE" sz="1200" b="1" kern="1200" dirty="0" smtClean="0">
                <a:solidFill>
                  <a:schemeClr val="tx1"/>
                </a:solidFill>
                <a:latin typeface="+mn-lt"/>
                <a:ea typeface="+mn-ea"/>
                <a:cs typeface="+mn-cs"/>
              </a:rPr>
              <a:t>3.3 ESTRUCTURAS DE INTERCONEXIÓN</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Un equipo se compone de un conjunto de componentes o módulos de tres tipos básicos (procesador, memoria, I / O) que se comunican entre sí. En efecto, una computadora es una red de módulos básicos. Por lo tanto, debe haber rutas de acceso para la conexión de los módulos.</a:t>
            </a:r>
          </a:p>
          <a:p>
            <a:r>
              <a:rPr lang="es-PE" sz="1200" kern="1200" dirty="0" smtClean="0">
                <a:solidFill>
                  <a:schemeClr val="tx1"/>
                </a:solidFill>
                <a:latin typeface="+mn-lt"/>
                <a:ea typeface="+mn-ea"/>
                <a:cs typeface="+mn-cs"/>
              </a:rPr>
              <a:t>La colección de trayectorias que conectan los distintos módulos se llama la estructura de interconexión. El diseño de esta estructura dependerá de los intercambios que se deben hacer entre los módulos.</a:t>
            </a:r>
          </a:p>
          <a:p>
            <a:r>
              <a:rPr lang="es-PE" sz="1200" kern="1200" dirty="0" smtClean="0">
                <a:solidFill>
                  <a:schemeClr val="tx1"/>
                </a:solidFill>
                <a:latin typeface="+mn-lt"/>
                <a:ea typeface="+mn-ea"/>
                <a:cs typeface="+mn-cs"/>
              </a:rPr>
              <a:t>Figura 3.15 indica los tipos de intercambios que son necesarios, indicando las principales formas de entrada y salida para cada tipo de módulo: ²</a:t>
            </a:r>
          </a:p>
          <a:p>
            <a:r>
              <a:rPr lang="es-PE" sz="1200" kern="1200" dirty="0" smtClean="0">
                <a:solidFill>
                  <a:schemeClr val="tx1"/>
                </a:solidFill>
                <a:latin typeface="+mn-lt"/>
                <a:ea typeface="+mn-ea"/>
                <a:cs typeface="+mn-cs"/>
              </a:rPr>
              <a:t> </a:t>
            </a:r>
          </a:p>
          <a:p>
            <a:r>
              <a:rPr lang="es-PE" sz="1200" kern="1200" dirty="0" smtClean="0">
                <a:solidFill>
                  <a:schemeClr val="tx1"/>
                </a:solidFill>
                <a:latin typeface="+mn-lt"/>
                <a:ea typeface="+mn-ea"/>
                <a:cs typeface="+mn-cs"/>
              </a:rPr>
              <a:t>• Memoria: Por lo general, un módulo de memoria constará de N palabras de igual duración. Cada palabra se le asigna una dirección única numérico (0, 1... N - 1). Una palabra de datos se puede leer o escribir en la memoria. La naturaleza de la operación se indica mediante lectura y escribe las señales de control. La ubicación de la operación se especifica mediante una dirección.</a:t>
            </a:r>
          </a:p>
          <a:p>
            <a:r>
              <a:rPr lang="es-PE" sz="1200" kern="1200" dirty="0" smtClean="0">
                <a:solidFill>
                  <a:schemeClr val="tx1"/>
                </a:solidFill>
                <a:latin typeface="+mn-lt"/>
                <a:ea typeface="+mn-ea"/>
                <a:cs typeface="+mn-cs"/>
              </a:rPr>
              <a:t>• Módulo I / O: Desde el interior (en el sistema informático) punto de vista, I / O es funcionalmente similar a la memoria. Hay dos operaciones, leer y escribir. Además, un módulo de E / S se puede controlar más de un dispositivo externo. Podemos hacer referencia a cada una de las interfaces a un dispositivo externo como un puerto y dar a cada uno. Una dirección única (por ejemplo, 0, 1,..., M-1) Además, existen rutas de datos externos para el</a:t>
            </a:r>
          </a:p>
          <a:p>
            <a:endParaRPr lang="es-PE" dirty="0" smtClean="0"/>
          </a:p>
          <a:p>
            <a:r>
              <a:rPr lang="es-PE" sz="1200" kern="1200" dirty="0" smtClean="0">
                <a:solidFill>
                  <a:schemeClr val="tx1"/>
                </a:solidFill>
                <a:latin typeface="+mn-lt"/>
                <a:ea typeface="+mn-ea"/>
                <a:cs typeface="+mn-cs"/>
              </a:rPr>
              <a:t>entrada y salida de datos con un dispositivo externo. Por último, un módulo de E / S puede ser capaz de enviar señales de interrupción al procesador.</a:t>
            </a:r>
          </a:p>
          <a:p>
            <a:r>
              <a:rPr lang="es-PE" sz="1200" b="1" kern="1200" dirty="0" smtClean="0">
                <a:solidFill>
                  <a:schemeClr val="tx1"/>
                </a:solidFill>
                <a:latin typeface="+mn-lt"/>
                <a:ea typeface="+mn-ea"/>
                <a:cs typeface="+mn-cs"/>
              </a:rPr>
              <a:t>• Procesador:</a:t>
            </a:r>
            <a:r>
              <a:rPr lang="es-PE" sz="1200" kern="1200" dirty="0" smtClean="0">
                <a:solidFill>
                  <a:schemeClr val="tx1"/>
                </a:solidFill>
                <a:latin typeface="+mn-lt"/>
                <a:ea typeface="+mn-ea"/>
                <a:cs typeface="+mn-cs"/>
              </a:rPr>
              <a:t> El procesador lee en instrucciones y datos, escribe los datos después de la transformación, y utiliza señales de control para controlar el funcionamiento general del sistema. También recibe señales de interrupción.</a:t>
            </a:r>
          </a:p>
          <a:p>
            <a:r>
              <a:rPr lang="es-PE" sz="1200" kern="1200" dirty="0" smtClean="0">
                <a:solidFill>
                  <a:schemeClr val="tx1"/>
                </a:solidFill>
                <a:latin typeface="+mn-lt"/>
                <a:ea typeface="+mn-ea"/>
                <a:cs typeface="+mn-cs"/>
              </a:rPr>
              <a:t>La lista anterior define los datos que se intercambian. La estructura de interconexión debe ser compatible con los siguientes tipos de transferencias:</a:t>
            </a:r>
          </a:p>
          <a:p>
            <a:r>
              <a:rPr lang="es-PE" sz="1200" b="1" kern="1200" dirty="0" smtClean="0">
                <a:solidFill>
                  <a:schemeClr val="tx1"/>
                </a:solidFill>
                <a:latin typeface="+mn-lt"/>
                <a:ea typeface="+mn-ea"/>
                <a:cs typeface="+mn-cs"/>
              </a:rPr>
              <a:t>• Memoria de procesador</a:t>
            </a:r>
            <a:r>
              <a:rPr lang="es-PE" sz="1200" kern="1200" dirty="0" smtClean="0">
                <a:solidFill>
                  <a:schemeClr val="tx1"/>
                </a:solidFill>
                <a:latin typeface="+mn-lt"/>
                <a:ea typeface="+mn-ea"/>
                <a:cs typeface="+mn-cs"/>
              </a:rPr>
              <a:t>: El procesador lee una instrucción o una unidad de datos de la memoria.</a:t>
            </a:r>
          </a:p>
          <a:p>
            <a:r>
              <a:rPr lang="es-PE" sz="1200" b="1" kern="1200" dirty="0" smtClean="0">
                <a:solidFill>
                  <a:schemeClr val="tx1"/>
                </a:solidFill>
                <a:latin typeface="+mn-lt"/>
                <a:ea typeface="+mn-ea"/>
                <a:cs typeface="+mn-cs"/>
              </a:rPr>
              <a:t>• Procesador de memoria:</a:t>
            </a:r>
            <a:r>
              <a:rPr lang="es-PE" sz="1200" kern="1200" dirty="0" smtClean="0">
                <a:solidFill>
                  <a:schemeClr val="tx1"/>
                </a:solidFill>
                <a:latin typeface="+mn-lt"/>
                <a:ea typeface="+mn-ea"/>
                <a:cs typeface="+mn-cs"/>
              </a:rPr>
              <a:t> El procesador escribe una unidad de datos en la memoria.</a:t>
            </a:r>
          </a:p>
          <a:p>
            <a:r>
              <a:rPr lang="es-PE" sz="1200" b="1" kern="1200" dirty="0" smtClean="0">
                <a:solidFill>
                  <a:schemeClr val="tx1"/>
                </a:solidFill>
                <a:latin typeface="+mn-lt"/>
                <a:ea typeface="+mn-ea"/>
                <a:cs typeface="+mn-cs"/>
              </a:rPr>
              <a:t>• E / S al procesador:</a:t>
            </a:r>
            <a:r>
              <a:rPr lang="es-PE" sz="1200" kern="1200" dirty="0" smtClean="0">
                <a:solidFill>
                  <a:schemeClr val="tx1"/>
                </a:solidFill>
                <a:latin typeface="+mn-lt"/>
                <a:ea typeface="+mn-ea"/>
                <a:cs typeface="+mn-cs"/>
              </a:rPr>
              <a:t> El procesador lee los datos de un dispositivo de E / S a través de un módulo de E / S.</a:t>
            </a:r>
          </a:p>
          <a:p>
            <a:r>
              <a:rPr lang="es-PE" sz="1200" b="1" kern="1200" dirty="0" smtClean="0">
                <a:solidFill>
                  <a:schemeClr val="tx1"/>
                </a:solidFill>
                <a:latin typeface="+mn-lt"/>
                <a:ea typeface="+mn-ea"/>
                <a:cs typeface="+mn-cs"/>
              </a:rPr>
              <a:t>• Procesador de E / S:</a:t>
            </a:r>
            <a:r>
              <a:rPr lang="es-PE" sz="1200" kern="1200" dirty="0" smtClean="0">
                <a:solidFill>
                  <a:schemeClr val="tx1"/>
                </a:solidFill>
                <a:latin typeface="+mn-lt"/>
                <a:ea typeface="+mn-ea"/>
                <a:cs typeface="+mn-cs"/>
              </a:rPr>
              <a:t> El procesador envía datos al dispositivo de E / S.</a:t>
            </a:r>
          </a:p>
          <a:p>
            <a:r>
              <a:rPr lang="es-PE" sz="1200" b="1" kern="1200" dirty="0" smtClean="0">
                <a:solidFill>
                  <a:schemeClr val="tx1"/>
                </a:solidFill>
                <a:latin typeface="+mn-lt"/>
                <a:ea typeface="+mn-ea"/>
                <a:cs typeface="+mn-cs"/>
              </a:rPr>
              <a:t>• I / O hacia o desde la memoria:</a:t>
            </a:r>
            <a:r>
              <a:rPr lang="es-PE" sz="1200" kern="1200" dirty="0" smtClean="0">
                <a:solidFill>
                  <a:schemeClr val="tx1"/>
                </a:solidFill>
                <a:latin typeface="+mn-lt"/>
                <a:ea typeface="+mn-ea"/>
                <a:cs typeface="+mn-cs"/>
              </a:rPr>
              <a:t> En estos dos casos, un módulo de E / S puede intercambiar datos directamente con la memoria, sin pasar por el procesador, utilizando acceso directo a memoria (DMA).</a:t>
            </a:r>
          </a:p>
          <a:p>
            <a:r>
              <a:rPr lang="es-PE" sz="1200" kern="1200" dirty="0" smtClean="0">
                <a:solidFill>
                  <a:schemeClr val="tx1"/>
                </a:solidFill>
                <a:latin typeface="+mn-lt"/>
                <a:ea typeface="+mn-ea"/>
                <a:cs typeface="+mn-cs"/>
              </a:rPr>
              <a:t>A través de los años, una serie de estructuras de interconexión han sido juzgadas. Con mucho, el más común es el autobús y varias instancias de varios autobuses. El resto de este capítulo está dedicado a la evaluación de estructuras de bus.</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18</a:t>
            </a:fld>
            <a:endParaRPr lang="es-P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latin typeface="+mn-lt"/>
                <a:ea typeface="+mn-ea"/>
                <a:cs typeface="+mn-cs"/>
              </a:rPr>
              <a:t>3,4 BUS DE INTERCONEXIÓN</a:t>
            </a:r>
          </a:p>
          <a:p>
            <a:r>
              <a:rPr lang="es-PE" sz="1200" kern="1200" dirty="0" smtClean="0">
                <a:solidFill>
                  <a:schemeClr val="tx1"/>
                </a:solidFill>
                <a:latin typeface="+mn-lt"/>
                <a:ea typeface="+mn-ea"/>
                <a:cs typeface="+mn-cs"/>
              </a:rPr>
              <a:t>Un bus es una vía de comunicación que conecta dos o más dispositivos. Una característica clave de un bus es que es un medio de transmisión compartido. Varios dispositivos se conectan al bus, y una señal transmitida por cualquier dispositivo está disponible para la recepción por todos los otros dispositivos conectados al bus. Si dos dispositivos transmiten durante el mismo período de tiempo, sus señales se superponen y se vuelven ilegibles. Por lo tanto, sólo un dispositivo a la vez puede transmitir con éxito.</a:t>
            </a:r>
          </a:p>
          <a:p>
            <a:r>
              <a:rPr lang="es-PE" sz="1200" kern="1200" dirty="0" smtClean="0">
                <a:solidFill>
                  <a:schemeClr val="tx1"/>
                </a:solidFill>
                <a:latin typeface="+mn-lt"/>
                <a:ea typeface="+mn-ea"/>
                <a:cs typeface="+mn-cs"/>
              </a:rPr>
              <a:t>Típicamente, un bus consta de múltiples vías de comunicación o líneas. Cada línea es capaz de transmitir señales que representan binario 1 y 0 binario. Con el tiempo, una secuencia de dígitos binarios pueden transmitirse a través de una sola línea. Tomados en conjunto, varias líneas de un bus se puede utilizar para transmitir dígitos binarios simultáneamente (en paralelo). Por ejemplo, una unidad de 8-bits de datos se pueden transmitir sobre ocho líneas de autobuses.</a:t>
            </a:r>
          </a:p>
          <a:p>
            <a:r>
              <a:rPr lang="es-PE" sz="1200" kern="1200" dirty="0" smtClean="0">
                <a:solidFill>
                  <a:schemeClr val="tx1"/>
                </a:solidFill>
                <a:latin typeface="+mn-lt"/>
                <a:ea typeface="+mn-ea"/>
                <a:cs typeface="+mn-cs"/>
              </a:rPr>
              <a:t>Los sistemas informáticos contienen una serie de diferentes buses que proporcionan caminos entre los componentes en varios niveles de la jerarquía del sistema de ordenador. Un bus que conecta los componentes principales de ordenador (procesador, memoria, I / O) se llama un bus de sistema. Las estructuras de interconexión de ordenador más comunes se basan en el uso de uno o más buses de sistema.</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19</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9460" name="3 Marcador de número de diapositiva"/>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B5E43C4-C7D7-4A25-BBC4-0B00A2580092}" type="slidenum">
              <a:rPr lang="es-PE" smtClean="0"/>
              <a:pPr fontAlgn="base">
                <a:spcBef>
                  <a:spcPct val="0"/>
                </a:spcBef>
                <a:spcAft>
                  <a:spcPct val="0"/>
                </a:spcAft>
                <a:defRPr/>
              </a:pPr>
              <a:t>2</a:t>
            </a:fld>
            <a:endParaRPr lang="es-P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PE" sz="1200" kern="1200" dirty="0" smtClean="0">
                <a:solidFill>
                  <a:schemeClr val="tx1"/>
                </a:solidFill>
                <a:latin typeface="+mn-lt"/>
                <a:ea typeface="+mn-ea"/>
                <a:cs typeface="+mn-cs"/>
              </a:rPr>
              <a:t>Estructura de Bus</a:t>
            </a:r>
          </a:p>
          <a:p>
            <a:r>
              <a:rPr lang="es-PE" sz="1200" kern="1200" dirty="0" smtClean="0">
                <a:solidFill>
                  <a:schemeClr val="tx1"/>
                </a:solidFill>
                <a:latin typeface="+mn-lt"/>
                <a:ea typeface="+mn-ea"/>
                <a:cs typeface="+mn-cs"/>
              </a:rPr>
              <a:t>Un bus de sistema consiste, típicamente, de aproximadamente 50 a cientos de líneas separadas. Cada línea se le asigna un significado o función particular. Aunque existen muchos diseños diferentes de autobús, en cualquier bus de las líneas se pueden clasificar en tres grupos funcionales: datos, de direcciones y líneas de control. Además, puede haber líneas de distribución de energía que suministran energía a los módulos conectados.</a:t>
            </a:r>
          </a:p>
          <a:p>
            <a:r>
              <a:rPr lang="es-PE" sz="1200" u="sng" kern="1200" dirty="0" smtClean="0">
                <a:solidFill>
                  <a:schemeClr val="tx1"/>
                </a:solidFill>
                <a:latin typeface="+mn-lt"/>
                <a:ea typeface="+mn-ea"/>
                <a:cs typeface="+mn-cs"/>
              </a:rPr>
              <a:t>Las líneas de datos </a:t>
            </a:r>
            <a:r>
              <a:rPr lang="es-PE" sz="1200" kern="1200" dirty="0" smtClean="0">
                <a:solidFill>
                  <a:schemeClr val="tx1"/>
                </a:solidFill>
                <a:latin typeface="+mn-lt"/>
                <a:ea typeface="+mn-ea"/>
                <a:cs typeface="+mn-cs"/>
              </a:rPr>
              <a:t>proporcionan un camino para mover datos entre los módulos del sistema. Estas líneas, en conjunto, se llaman el bus de datos. El bus de datos puede consistir en 32, 64, 128, o incluso más líneas separadas, el número de líneas que se hace referencia como la anchura del bus de datos. Debido a que cada línea puede llevar sólo 1 bit a la vez, el número de líneas determina cuántos bits se pueden transferir a la vez. </a:t>
            </a:r>
            <a:r>
              <a:rPr lang="en-US" sz="1200" kern="1200" dirty="0" smtClean="0">
                <a:solidFill>
                  <a:schemeClr val="tx1"/>
                </a:solidFill>
                <a:latin typeface="+mn-lt"/>
                <a:ea typeface="+mn-ea"/>
                <a:cs typeface="+mn-cs"/>
              </a:rPr>
              <a:t>La </a:t>
            </a:r>
            <a:r>
              <a:rPr lang="es-ES" sz="1200" kern="1200" dirty="0" smtClean="0">
                <a:solidFill>
                  <a:schemeClr val="tx1"/>
                </a:solidFill>
                <a:latin typeface="+mn-lt"/>
                <a:ea typeface="+mn-ea"/>
                <a:cs typeface="+mn-cs"/>
              </a:rPr>
              <a:t>anchura</a:t>
            </a:r>
            <a:r>
              <a:rPr lang="en-US" sz="1200" kern="1200" dirty="0" smtClean="0">
                <a:solidFill>
                  <a:schemeClr val="tx1"/>
                </a:solidFill>
                <a:latin typeface="+mn-lt"/>
                <a:ea typeface="+mn-ea"/>
                <a:cs typeface="+mn-cs"/>
              </a:rPr>
              <a:t> del bus de </a:t>
            </a:r>
            <a:r>
              <a:rPr lang="es-ES" sz="1200" kern="1200" dirty="0" smtClean="0">
                <a:solidFill>
                  <a:schemeClr val="tx1"/>
                </a:solidFill>
                <a:latin typeface="+mn-lt"/>
                <a:ea typeface="+mn-ea"/>
                <a:cs typeface="+mn-cs"/>
              </a:rPr>
              <a:t>datos es una</a:t>
            </a:r>
            <a:r>
              <a:rPr lang="en-US" sz="1200" kern="1200" dirty="0" smtClean="0">
                <a:solidFill>
                  <a:schemeClr val="tx1"/>
                </a:solidFill>
                <a:latin typeface="+mn-lt"/>
                <a:ea typeface="+mn-ea"/>
                <a:cs typeface="+mn-cs"/>
              </a:rPr>
              <a:t> clave </a:t>
            </a:r>
            <a:r>
              <a:rPr lang="es-PE" sz="1200" kern="1200" noProof="0" dirty="0" smtClean="0">
                <a:solidFill>
                  <a:schemeClr val="tx1"/>
                </a:solidFill>
                <a:latin typeface="+mn-lt"/>
                <a:ea typeface="+mn-ea"/>
                <a:cs typeface="+mn-cs"/>
              </a:rPr>
              <a:t>es</a:t>
            </a:r>
            <a:r>
              <a:rPr lang="en-US" sz="1200" kern="1200" dirty="0" smtClean="0">
                <a:solidFill>
                  <a:schemeClr val="tx1"/>
                </a:solidFill>
                <a:latin typeface="+mn-lt"/>
                <a:ea typeface="+mn-ea"/>
                <a:cs typeface="+mn-cs"/>
              </a:rPr>
              <a:t> un </a:t>
            </a:r>
            <a:r>
              <a:rPr lang="es-PE" sz="1200" kern="1200" dirty="0" smtClean="0">
                <a:solidFill>
                  <a:schemeClr val="tx1"/>
                </a:solidFill>
                <a:latin typeface="+mn-lt"/>
                <a:ea typeface="+mn-ea"/>
                <a:cs typeface="+mn-cs"/>
              </a:rPr>
              <a:t>factor determinante del rendimiento global del sistema. Por ejemplo, si el bus de datos está</a:t>
            </a:r>
          </a:p>
          <a:p>
            <a:r>
              <a:rPr lang="es-PE" sz="1200" kern="1200" dirty="0" smtClean="0">
                <a:solidFill>
                  <a:schemeClr val="tx1"/>
                </a:solidFill>
                <a:latin typeface="+mn-lt"/>
                <a:ea typeface="+mn-ea"/>
                <a:cs typeface="+mn-cs"/>
              </a:rPr>
              <a:t>32 bits de ancho y cada instrucción es de 64 bits de largo, a continuación, el procesador debe acceder el módulo de memoria dos veces durante cada ciclo de instrucción.</a:t>
            </a:r>
          </a:p>
          <a:p>
            <a:r>
              <a:rPr lang="es-PE" sz="1200" u="sng" kern="1200" dirty="0" smtClean="0">
                <a:solidFill>
                  <a:schemeClr val="tx1"/>
                </a:solidFill>
                <a:latin typeface="+mn-lt"/>
                <a:ea typeface="+mn-ea"/>
                <a:cs typeface="+mn-cs"/>
              </a:rPr>
              <a:t>Las líneas de dirección </a:t>
            </a:r>
            <a:r>
              <a:rPr lang="es-PE" sz="1200" kern="1200" dirty="0" smtClean="0">
                <a:solidFill>
                  <a:schemeClr val="tx1"/>
                </a:solidFill>
                <a:latin typeface="+mn-lt"/>
                <a:ea typeface="+mn-ea"/>
                <a:cs typeface="+mn-cs"/>
              </a:rPr>
              <a:t>se utilizan para designar la fuente o el destino de los datos en el bus de datos. Por ejemplo, si el procesador desea leer una palabra (8, 16 o 32 bits) de datos de la memoria, se pone la dirección de la palabra deseada en las líneas de dirección. Claramente, la anchura del bus de direcciones determina la capacidad máxima posible de la memoria del sistema. Además, las líneas de dirección están generalmente también se utilizan para tratar los puertos de E / S. Típicamente, los bits de orden superior se utilizan para seleccionar un módulo en particular en el bus, y los bits de orden inferior, seleccionar una ubicación de memoria o puerto E / S en el módulo. Por ejemplo, en un bus de direcciones de 8-bits, la dirección 01111111 y a continuación puede hacer referencia a ubicaciones en un módulo de memoria (módulo 0) con 128 palabras de memoria, y la dirección 10000000 y arriba se refieren a dispositivos conectados a un módulo de E / S (módulo 1).</a:t>
            </a:r>
          </a:p>
          <a:p>
            <a:r>
              <a:rPr lang="es-PE" sz="1200" kern="1200" dirty="0" smtClean="0">
                <a:solidFill>
                  <a:schemeClr val="tx1"/>
                </a:solidFill>
                <a:latin typeface="+mn-lt"/>
                <a:ea typeface="+mn-ea"/>
                <a:cs typeface="+mn-cs"/>
              </a:rPr>
              <a:t>Las líneas de control se utilizan para controlar el acceso y el uso de las líneas de datos y de direcciones. Debido a que las líneas de datos y direcciones son compartidos por todos los componentes, debe haber un medio de controlar su uso. Las señales de control y comando transmitir tanto información de temporización entre los módulos del sistema. Señales de temporización indican la validez de los datos y la información de dirección. Señales de comando de especificar las operaciones a realizar. Líneas de control típicos incluyen</a:t>
            </a:r>
          </a:p>
          <a:p>
            <a:r>
              <a:rPr lang="es-PE" sz="1200" b="1" kern="1200" dirty="0" smtClean="0">
                <a:solidFill>
                  <a:schemeClr val="tx1"/>
                </a:solidFill>
                <a:latin typeface="+mn-lt"/>
                <a:ea typeface="+mn-ea"/>
                <a:cs typeface="+mn-cs"/>
              </a:rPr>
              <a:t>• Escribir de memoria:</a:t>
            </a:r>
            <a:r>
              <a:rPr lang="es-PE" sz="1200" kern="1200" dirty="0" smtClean="0">
                <a:solidFill>
                  <a:schemeClr val="tx1"/>
                </a:solidFill>
                <a:latin typeface="+mn-lt"/>
                <a:ea typeface="+mn-ea"/>
                <a:cs typeface="+mn-cs"/>
              </a:rPr>
              <a:t> Causas de datos en el bus que se deben escribir en la posición direccionada</a:t>
            </a:r>
          </a:p>
          <a:p>
            <a:r>
              <a:rPr lang="es-PE" sz="1200" b="1" kern="1200" dirty="0" smtClean="0">
                <a:solidFill>
                  <a:schemeClr val="tx1"/>
                </a:solidFill>
                <a:latin typeface="+mn-lt"/>
                <a:ea typeface="+mn-ea"/>
                <a:cs typeface="+mn-cs"/>
              </a:rPr>
              <a:t>• Memoria de lectura:</a:t>
            </a:r>
            <a:r>
              <a:rPr lang="es-PE" sz="1200" kern="1200" dirty="0" smtClean="0">
                <a:solidFill>
                  <a:schemeClr val="tx1"/>
                </a:solidFill>
                <a:latin typeface="+mn-lt"/>
                <a:ea typeface="+mn-ea"/>
                <a:cs typeface="+mn-cs"/>
              </a:rPr>
              <a:t> Causas datos de la posición direccionada para ser colocado en el bus</a:t>
            </a:r>
          </a:p>
          <a:p>
            <a:r>
              <a:rPr lang="es-PE" sz="1200" kern="1200" dirty="0" smtClean="0">
                <a:solidFill>
                  <a:schemeClr val="tx1"/>
                </a:solidFill>
                <a:latin typeface="+mn-lt"/>
                <a:ea typeface="+mn-ea"/>
                <a:cs typeface="+mn-cs"/>
              </a:rPr>
              <a:t>• </a:t>
            </a:r>
            <a:r>
              <a:rPr lang="es-PE" sz="1200" b="1" kern="1200" dirty="0" smtClean="0">
                <a:solidFill>
                  <a:schemeClr val="tx1"/>
                </a:solidFill>
                <a:latin typeface="+mn-lt"/>
                <a:ea typeface="+mn-ea"/>
                <a:cs typeface="+mn-cs"/>
              </a:rPr>
              <a:t>E / S escribir:</a:t>
            </a:r>
            <a:r>
              <a:rPr lang="es-PE" sz="1200" kern="1200" dirty="0" smtClean="0">
                <a:solidFill>
                  <a:schemeClr val="tx1"/>
                </a:solidFill>
                <a:latin typeface="+mn-lt"/>
                <a:ea typeface="+mn-ea"/>
                <a:cs typeface="+mn-cs"/>
              </a:rPr>
              <a:t> Causas de datos en el bus que se emitirá al abordar puerto I / O</a:t>
            </a:r>
          </a:p>
          <a:p>
            <a:r>
              <a:rPr lang="es-PE" sz="1200" b="1" kern="1200" dirty="0" smtClean="0">
                <a:solidFill>
                  <a:schemeClr val="tx1"/>
                </a:solidFill>
                <a:latin typeface="+mn-lt"/>
                <a:ea typeface="+mn-ea"/>
                <a:cs typeface="+mn-cs"/>
              </a:rPr>
              <a:t>• E / S de lectura:</a:t>
            </a:r>
            <a:r>
              <a:rPr lang="es-PE" sz="1200" kern="1200" dirty="0" smtClean="0">
                <a:solidFill>
                  <a:schemeClr val="tx1"/>
                </a:solidFill>
                <a:latin typeface="+mn-lt"/>
                <a:ea typeface="+mn-ea"/>
                <a:cs typeface="+mn-cs"/>
              </a:rPr>
              <a:t> los datos Causas del tratado puerto I / O para ser colocado en el bus</a:t>
            </a:r>
          </a:p>
          <a:p>
            <a:r>
              <a:rPr lang="es-PE" sz="1200" b="1" kern="1200" dirty="0" smtClean="0">
                <a:solidFill>
                  <a:schemeClr val="tx1"/>
                </a:solidFill>
                <a:latin typeface="+mn-lt"/>
                <a:ea typeface="+mn-ea"/>
                <a:cs typeface="+mn-cs"/>
              </a:rPr>
              <a:t>• Transferir ACK:</a:t>
            </a:r>
            <a:r>
              <a:rPr lang="es-PE" sz="1200" kern="1200" dirty="0" smtClean="0">
                <a:solidFill>
                  <a:schemeClr val="tx1"/>
                </a:solidFill>
                <a:latin typeface="+mn-lt"/>
                <a:ea typeface="+mn-ea"/>
                <a:cs typeface="+mn-cs"/>
              </a:rPr>
              <a:t> Indica que los datos han sido aceptados desde o colocado en el bus</a:t>
            </a:r>
          </a:p>
          <a:p>
            <a:r>
              <a:rPr lang="es-PE" sz="1200" b="1" kern="1200" dirty="0" smtClean="0">
                <a:solidFill>
                  <a:schemeClr val="tx1"/>
                </a:solidFill>
                <a:latin typeface="+mn-lt"/>
                <a:ea typeface="+mn-ea"/>
                <a:cs typeface="+mn-cs"/>
              </a:rPr>
              <a:t>• Solicitud de bus:</a:t>
            </a:r>
            <a:r>
              <a:rPr lang="es-PE" sz="1200" kern="1200" dirty="0" smtClean="0">
                <a:solidFill>
                  <a:schemeClr val="tx1"/>
                </a:solidFill>
                <a:latin typeface="+mn-lt"/>
                <a:ea typeface="+mn-ea"/>
                <a:cs typeface="+mn-cs"/>
              </a:rPr>
              <a:t> Indica que un módulo necesita para ganar el control del bus</a:t>
            </a:r>
          </a:p>
          <a:p>
            <a:r>
              <a:rPr lang="es-PE" sz="1200" b="1" kern="1200" dirty="0" smtClean="0">
                <a:solidFill>
                  <a:schemeClr val="tx1"/>
                </a:solidFill>
                <a:latin typeface="+mn-lt"/>
                <a:ea typeface="+mn-ea"/>
                <a:cs typeface="+mn-cs"/>
              </a:rPr>
              <a:t>• Bus subvención:</a:t>
            </a:r>
            <a:r>
              <a:rPr lang="es-PE" sz="1200" kern="1200" dirty="0" smtClean="0">
                <a:solidFill>
                  <a:schemeClr val="tx1"/>
                </a:solidFill>
                <a:latin typeface="+mn-lt"/>
                <a:ea typeface="+mn-ea"/>
                <a:cs typeface="+mn-cs"/>
              </a:rPr>
              <a:t> Indica que un módulo solicitando se le ha concedido el control del bus</a:t>
            </a:r>
          </a:p>
          <a:p>
            <a:r>
              <a:rPr lang="es-PE" sz="1200" b="1" kern="1200" dirty="0" smtClean="0">
                <a:solidFill>
                  <a:schemeClr val="tx1"/>
                </a:solidFill>
                <a:latin typeface="+mn-lt"/>
                <a:ea typeface="+mn-ea"/>
                <a:cs typeface="+mn-cs"/>
              </a:rPr>
              <a:t>• Solicitud de interrupción:</a:t>
            </a:r>
            <a:r>
              <a:rPr lang="es-PE" sz="1200" kern="1200" dirty="0" smtClean="0">
                <a:solidFill>
                  <a:schemeClr val="tx1"/>
                </a:solidFill>
                <a:latin typeface="+mn-lt"/>
                <a:ea typeface="+mn-ea"/>
                <a:cs typeface="+mn-cs"/>
              </a:rPr>
              <a:t> Indica que una interrupción está pendiente</a:t>
            </a:r>
          </a:p>
          <a:p>
            <a:r>
              <a:rPr lang="es-PE" sz="1200" b="1" kern="1200" dirty="0" smtClean="0">
                <a:solidFill>
                  <a:schemeClr val="tx1"/>
                </a:solidFill>
                <a:latin typeface="+mn-lt"/>
                <a:ea typeface="+mn-ea"/>
                <a:cs typeface="+mn-cs"/>
              </a:rPr>
              <a:t>• Interrumpir ACK:</a:t>
            </a:r>
            <a:r>
              <a:rPr lang="es-PE" sz="1200" kern="1200" dirty="0" smtClean="0">
                <a:solidFill>
                  <a:schemeClr val="tx1"/>
                </a:solidFill>
                <a:latin typeface="+mn-lt"/>
                <a:ea typeface="+mn-ea"/>
                <a:cs typeface="+mn-cs"/>
              </a:rPr>
              <a:t> Confirma que la interrupción pendiente se ha reconocido</a:t>
            </a:r>
          </a:p>
          <a:p>
            <a:r>
              <a:rPr lang="es-PE" sz="1200" b="1" kern="1200" dirty="0" smtClean="0">
                <a:solidFill>
                  <a:schemeClr val="tx1"/>
                </a:solidFill>
                <a:latin typeface="+mn-lt"/>
                <a:ea typeface="+mn-ea"/>
                <a:cs typeface="+mn-cs"/>
              </a:rPr>
              <a:t>• Reloj:</a:t>
            </a:r>
            <a:r>
              <a:rPr lang="es-PE" sz="1200" kern="1200" dirty="0" smtClean="0">
                <a:solidFill>
                  <a:schemeClr val="tx1"/>
                </a:solidFill>
                <a:latin typeface="+mn-lt"/>
                <a:ea typeface="+mn-ea"/>
                <a:cs typeface="+mn-cs"/>
              </a:rPr>
              <a:t> Se utiliza para sincronizar las operaciones</a:t>
            </a:r>
          </a:p>
          <a:p>
            <a:r>
              <a:rPr lang="es-PE" sz="1200" b="1" kern="1200" dirty="0" smtClean="0">
                <a:solidFill>
                  <a:schemeClr val="tx1"/>
                </a:solidFill>
                <a:latin typeface="+mn-lt"/>
                <a:ea typeface="+mn-ea"/>
                <a:cs typeface="+mn-cs"/>
              </a:rPr>
              <a:t>• Restablecer:</a:t>
            </a:r>
            <a:r>
              <a:rPr lang="es-PE" sz="1200" kern="1200" dirty="0" smtClean="0">
                <a:solidFill>
                  <a:schemeClr val="tx1"/>
                </a:solidFill>
                <a:latin typeface="+mn-lt"/>
                <a:ea typeface="+mn-ea"/>
                <a:cs typeface="+mn-cs"/>
              </a:rPr>
              <a:t> Inicializa todos los módulos</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20</a:t>
            </a:fld>
            <a:endParaRPr 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PE" sz="1200" kern="1200" dirty="0" smtClean="0">
                <a:solidFill>
                  <a:schemeClr val="tx1"/>
                </a:solidFill>
                <a:latin typeface="+mn-lt"/>
                <a:ea typeface="+mn-ea"/>
                <a:cs typeface="+mn-cs"/>
              </a:rPr>
              <a:t>El funcionamiento del bus es el siguiente. Si un módulo desea enviar datos a otro, debe hacer dos cosas: (1) obtener el uso del autobús, y (2) la transferencia de datos a través del bus. Si un módulo desea solicitar datos de otro módulo, debe (1) obtener el uso del bus, y (2) transferir una petición para el otro módulo por el control apropiado y líneas de dirección. A continuación, debe esperar a que el segundo módulo para enviar los datos.</a:t>
            </a:r>
          </a:p>
          <a:p>
            <a:r>
              <a:rPr lang="es-PE" sz="1200" kern="1200" dirty="0" smtClean="0">
                <a:solidFill>
                  <a:schemeClr val="tx1"/>
                </a:solidFill>
                <a:latin typeface="+mn-lt"/>
                <a:ea typeface="+mn-ea"/>
                <a:cs typeface="+mn-cs"/>
              </a:rPr>
              <a:t>Físicamente, el bus del sistema es en realidad una serie de conductores eléctricos paralelos. En la disposición de bus clásico, estos conductores son líneas de metal grabadas en una tarjeta o placa (placa de circuito impreso). El bus se extiende a través de todos los componentes del sistema, cada uno de los que se nutre de algunas o todas las líneas de bus. La disposición física clásica se representa en la figura 3,17. En este ejemplo, el bus consiste en de dos columnas verticales de conductores. A intervalos regulares a lo largo de las columnas, existen puntos de fijación en la forma de ranuras que se extienden horizontalmente para soportar una placa de circuito impreso. Cada uno de los componentes principales del sistema ocupa una o más placas y tapones en el autobús en estas ranuras. La disposición entera está alojada en un chasis. Este esquema se puede seguir utilizando para algunos de los buses asociados con un sistema informático. Sin embargo, los sistemas modernos tienden a tener todos los componentes principales en el mismo tablero con más elementos en el mismo chip que el procesador. Por lo tanto, un bus en el chip puede conectar el procesador y la memoria caché, mientras que un bus de a bordo puede conectar el procesador a la memoria principal y otros componentes.</a:t>
            </a:r>
          </a:p>
          <a:p>
            <a:r>
              <a:rPr lang="es-PE" sz="1200" kern="1200" dirty="0" smtClean="0">
                <a:solidFill>
                  <a:schemeClr val="tx1"/>
                </a:solidFill>
                <a:latin typeface="+mn-lt"/>
                <a:ea typeface="+mn-ea"/>
                <a:cs typeface="+mn-cs"/>
              </a:rPr>
              <a:t>Esta disposición es más conveniente. Un sistema informático pequeño puede ser adquirido y luego se amplió más tarde (más memoria, más I / O) al agregar más tablas.</a:t>
            </a:r>
          </a:p>
          <a:p>
            <a:r>
              <a:rPr lang="es-PE" sz="1200" kern="1200" dirty="0" smtClean="0">
                <a:solidFill>
                  <a:schemeClr val="tx1"/>
                </a:solidFill>
                <a:latin typeface="+mn-lt"/>
                <a:ea typeface="+mn-ea"/>
                <a:cs typeface="+mn-cs"/>
              </a:rPr>
              <a:t>Si un componente en una placa de falla, que la junta puede ser fácilmente eliminado y reemplazado.</a:t>
            </a:r>
          </a:p>
          <a:p>
            <a:r>
              <a:rPr lang="es-PE" sz="1200" kern="1200" dirty="0" smtClean="0">
                <a:solidFill>
                  <a:schemeClr val="tx1"/>
                </a:solidFill>
                <a:latin typeface="+mn-lt"/>
                <a:ea typeface="+mn-ea"/>
                <a:cs typeface="+mn-cs"/>
              </a:rPr>
              <a:t> </a:t>
            </a: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21</a:t>
            </a:fld>
            <a:endParaRPr lang="es-P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dirty="0" smtClean="0">
                <a:solidFill>
                  <a:schemeClr val="tx1"/>
                </a:solidFill>
                <a:latin typeface="+mn-lt"/>
                <a:ea typeface="+mn-ea"/>
                <a:cs typeface="+mn-cs"/>
              </a:rPr>
              <a:t>Bus de múltiples jerarquías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Si un gran número de dispositivos están conectados al bus, el rendimiento se resentirá. Hay dos causas principales:</a:t>
            </a:r>
          </a:p>
          <a:p>
            <a:r>
              <a:rPr lang="es-PE" sz="1200" kern="1200" dirty="0" smtClean="0">
                <a:solidFill>
                  <a:schemeClr val="tx1"/>
                </a:solidFill>
                <a:latin typeface="+mn-lt"/>
                <a:ea typeface="+mn-ea"/>
                <a:cs typeface="+mn-cs"/>
              </a:rPr>
              <a:t> </a:t>
            </a:r>
          </a:p>
          <a:p>
            <a:pPr lvl="0"/>
            <a:r>
              <a:rPr lang="es-PE" sz="1200" kern="1200" dirty="0" smtClean="0">
                <a:solidFill>
                  <a:schemeClr val="tx1"/>
                </a:solidFill>
                <a:latin typeface="+mn-lt"/>
                <a:ea typeface="+mn-ea"/>
                <a:cs typeface="+mn-cs"/>
              </a:rPr>
              <a:t>En general, cuantos más dispositivos conectados al bus, mayor es la longitud del bus y por lo tanto mayor es el retardo de propagación. Este retardo determina el tiempo que toma para dispositivos para coordinar el uso del bus. Cuando el control del bus pasa de un dispositivo a otro con frecuencia, estos retardos de propagación puede afectar notablemente al rendimiento.</a:t>
            </a:r>
          </a:p>
          <a:p>
            <a:pPr lvl="0"/>
            <a:r>
              <a:rPr lang="es-PE" sz="1200" kern="1200" dirty="0" smtClean="0">
                <a:solidFill>
                  <a:schemeClr val="tx1"/>
                </a:solidFill>
                <a:latin typeface="+mn-lt"/>
                <a:ea typeface="+mn-ea"/>
                <a:cs typeface="+mn-cs"/>
              </a:rPr>
              <a:t>El bus puede convertirse en un cuello de botella cuando la demanda de datos agregada acerca a la capacidad de transferencia del bus. Este problema se puede contrarrestar en cierta medida por el aumento de la velocidad de datos que el bus puede llevar y mediante el uso de buses más amplios (por ejemplo, aumentando el bus de datos 32 a 64 bits). Sin embargo, debido a que las tasas de datos generados por los dispositivos conectados (por ejemplo, los gráficos y los controladores de video, interfaces de red) están creciendo rápidamente, esta es una carrera que un solo bus es en última instancia destinado a perder.</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22</a:t>
            </a:fld>
            <a:endParaRPr 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dirty="0" smtClean="0">
                <a:solidFill>
                  <a:schemeClr val="tx1"/>
                </a:solidFill>
                <a:latin typeface="+mn-lt"/>
                <a:ea typeface="+mn-ea"/>
                <a:cs typeface="+mn-cs"/>
              </a:rPr>
              <a:t>Bus de múltiples jerarquías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Si un gran número de dispositivos están conectados al bus, el rendimiento se resentirá. Hay dos causas principales:</a:t>
            </a:r>
          </a:p>
          <a:p>
            <a:r>
              <a:rPr lang="es-PE" sz="1200" kern="1200" dirty="0" smtClean="0">
                <a:solidFill>
                  <a:schemeClr val="tx1"/>
                </a:solidFill>
                <a:latin typeface="+mn-lt"/>
                <a:ea typeface="+mn-ea"/>
                <a:cs typeface="+mn-cs"/>
              </a:rPr>
              <a:t> </a:t>
            </a:r>
          </a:p>
          <a:p>
            <a:pPr lvl="0"/>
            <a:r>
              <a:rPr lang="es-PE" sz="1200" kern="1200" dirty="0" smtClean="0">
                <a:solidFill>
                  <a:schemeClr val="tx1"/>
                </a:solidFill>
                <a:latin typeface="+mn-lt"/>
                <a:ea typeface="+mn-ea"/>
                <a:cs typeface="+mn-cs"/>
              </a:rPr>
              <a:t>En general, cuantos más dispositivos conectados al bus, mayor es la longitud del bus y por lo tanto mayor es el retardo de propagación. Este retardo determina el tiempo que toma para dispositivos para coordinar el uso del bus. Cuando el control del bus pasa de un dispositivo a otro con frecuencia, estos retardos de propagación puede afectar notablemente al rendimiento.</a:t>
            </a:r>
          </a:p>
          <a:p>
            <a:pPr lvl="0"/>
            <a:r>
              <a:rPr lang="es-PE" sz="1200" kern="1200" dirty="0" smtClean="0">
                <a:solidFill>
                  <a:schemeClr val="tx1"/>
                </a:solidFill>
                <a:latin typeface="+mn-lt"/>
                <a:ea typeface="+mn-ea"/>
                <a:cs typeface="+mn-cs"/>
              </a:rPr>
              <a:t>El bus puede convertirse en un cuello de botella cuando la demanda de datos agregada acerca a la capacidad de transferencia del bus. Este problema se puede contrarrestar en cierta medida por el aumento de la velocidad de datos que el bus puede llevar y mediante el uso de buses más amplios (por ejemplo, aumentando el bus de datos 32 a 64 bits). Sin embargo, debido a que las tasas de datos generados por los dispositivos conectados (por ejemplo, los gráficos y los controladores de video, interfaces de red) están creciendo rápidamente, esta es una carrera que un solo bus es en última instancia destinado a perder.</a:t>
            </a:r>
          </a:p>
          <a:p>
            <a:endParaRPr lang="es-PE" dirty="0" smtClean="0"/>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23</a:t>
            </a:fld>
            <a:endParaRPr lang="es-P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PE" sz="1200" kern="1200" dirty="0" smtClean="0">
                <a:solidFill>
                  <a:schemeClr val="tx1"/>
                </a:solidFill>
                <a:latin typeface="+mn-lt"/>
                <a:ea typeface="+mn-ea"/>
                <a:cs typeface="+mn-cs"/>
              </a:rPr>
              <a:t>En consecuencia, la mayoría de los sistemas informáticos usan varios buses, generalmente dispuestos en una jerarquía. Una estructura tradicional típico se muestra en la figura 3.18a. Hay un bus local que conecta el procesador a una memoria caché y que puede soportar uno o más dispositivos locales. El controlador de memoria caché de la memoria caché se conecta no sólo a este bus local, pero a un bus de sistema al que están unidos todos los módulos de memoria principal. Como se discutirá en el Capítulo 4, el uso de una estructura de caché aísla el procesador de un requisito para acceder a la memoria principal con frecuencia. Por lo tanto, la memoria principal se puede mover fuera del autobús urbano en un bus del sistema. De esta manera, de E / S las transferencias a y desde la memoria principal a través del bus de sistema no interfieren con la actividad del procesador.</a:t>
            </a:r>
          </a:p>
          <a:p>
            <a:r>
              <a:rPr lang="es-PE" sz="1200" kern="1200" dirty="0" smtClean="0">
                <a:solidFill>
                  <a:schemeClr val="tx1"/>
                </a:solidFill>
                <a:latin typeface="+mn-lt"/>
                <a:ea typeface="+mn-ea"/>
                <a:cs typeface="+mn-cs"/>
              </a:rPr>
              <a:t>Es posible conectar E / S de controladores directamente sobre el bus del sistema. Una solución más eficaz es hacer uso de uno o más buses de expansión para este propósito. Una interfaz de bus de expansión amortigua las transferencias de datos entre el bus del sistema y los controladores de E / S en el bus de expansión. Esta disposición permite que el sistema de apoyo a una amplia variedad de dispositivos de E / S y al mismo tiempo aislar de memoria a procesador de tráfico del tráfico de E / S.</a:t>
            </a:r>
          </a:p>
          <a:p>
            <a:r>
              <a:rPr lang="es-PE" sz="1200" kern="1200" dirty="0" smtClean="0">
                <a:solidFill>
                  <a:schemeClr val="tx1"/>
                </a:solidFill>
                <a:latin typeface="+mn-lt"/>
                <a:ea typeface="+mn-ea"/>
                <a:cs typeface="+mn-cs"/>
              </a:rPr>
              <a:t>La figura 3.18a muestra algunos ejemplos típicos de dispositivos de E / S que pueden ser conectados al bus de expansión. Las conexiones de red son las redes de área local (LAN), como una Ethernet de 10-Mbps y conexiones a redes de área extensa (WAN), como una red de conmutación de paquetes. SCSI (Small </a:t>
            </a:r>
            <a:r>
              <a:rPr lang="es-PE" sz="1200" kern="1200" dirty="0" err="1" smtClean="0">
                <a:solidFill>
                  <a:schemeClr val="tx1"/>
                </a:solidFill>
                <a:latin typeface="+mn-lt"/>
                <a:ea typeface="+mn-ea"/>
                <a:cs typeface="+mn-cs"/>
              </a:rPr>
              <a:t>Computer</a:t>
            </a:r>
            <a:r>
              <a:rPr lang="es-PE" sz="1200" kern="1200" dirty="0" smtClean="0">
                <a:solidFill>
                  <a:schemeClr val="tx1"/>
                </a:solidFill>
                <a:latin typeface="+mn-lt"/>
                <a:ea typeface="+mn-ea"/>
                <a:cs typeface="+mn-cs"/>
              </a:rPr>
              <a:t> </a:t>
            </a:r>
            <a:r>
              <a:rPr lang="es-PE" sz="1200" kern="1200" dirty="0" err="1" smtClean="0">
                <a:solidFill>
                  <a:schemeClr val="tx1"/>
                </a:solidFill>
                <a:latin typeface="+mn-lt"/>
                <a:ea typeface="+mn-ea"/>
                <a:cs typeface="+mn-cs"/>
              </a:rPr>
              <a:t>System</a:t>
            </a:r>
            <a:r>
              <a:rPr lang="es-PE" sz="1200" kern="1200" dirty="0" smtClean="0">
                <a:solidFill>
                  <a:schemeClr val="tx1"/>
                </a:solidFill>
                <a:latin typeface="+mn-lt"/>
                <a:ea typeface="+mn-ea"/>
                <a:cs typeface="+mn-cs"/>
              </a:rPr>
              <a:t> Interface) es en sí mismo un tipo de bus utilizado para apoyar a las unidades locales de disco y otros periféricos. Un puerto serie podría ser utilizado para soportar una impresora o un escáner.</a:t>
            </a:r>
          </a:p>
          <a:p>
            <a:r>
              <a:rPr lang="es-PE" sz="1200" kern="1200" dirty="0" smtClean="0">
                <a:solidFill>
                  <a:schemeClr val="tx1"/>
                </a:solidFill>
                <a:latin typeface="+mn-lt"/>
                <a:ea typeface="+mn-ea"/>
                <a:cs typeface="+mn-cs"/>
              </a:rPr>
              <a:t>Esta arquitectura de bus tradicional es razonablemente eficiente, pero comienza a romperse como un rendimiento más alto se observa en los dispositivos de E / S. En respuesta a estas demandas crecientes, un enfoque común tomada por la industria es crear un bus de alta velocidad que está estrechamente integrada con el resto del sistema, que requiere solamente un puente entre el bus del procesador y el bus de alta velocidad. Esta disposición se conoce a veces como entresuelo arquitectura.</a:t>
            </a:r>
          </a:p>
          <a:p>
            <a:r>
              <a:rPr lang="es-PE" sz="1200" kern="1200" dirty="0" smtClean="0">
                <a:solidFill>
                  <a:schemeClr val="tx1"/>
                </a:solidFill>
                <a:latin typeface="+mn-lt"/>
                <a:ea typeface="+mn-ea"/>
                <a:cs typeface="+mn-cs"/>
              </a:rPr>
              <a:t>Figura 3.18b muestra una realización típica de este enfoque. De nuevo, hay un bus local que conecta el procesador a un controlador de memoria caché, que es a su vez conectado a un bus de sistema que soporta la memoria principal. El controlador de memoria caché está integrado en un puente, o tampón dispositivo, que se conecta al bus de alta velocidad. Este bus es compatible con conexiones de alta velocidad a redes LAN, tales como </a:t>
            </a:r>
            <a:r>
              <a:rPr lang="es-PE" sz="1200" kern="1200" dirty="0" err="1" smtClean="0">
                <a:solidFill>
                  <a:schemeClr val="tx1"/>
                </a:solidFill>
                <a:latin typeface="+mn-lt"/>
                <a:ea typeface="+mn-ea"/>
                <a:cs typeface="+mn-cs"/>
              </a:rPr>
              <a:t>Fast</a:t>
            </a:r>
            <a:r>
              <a:rPr lang="es-PE" sz="1200" kern="1200" dirty="0" smtClean="0">
                <a:solidFill>
                  <a:schemeClr val="tx1"/>
                </a:solidFill>
                <a:latin typeface="+mn-lt"/>
                <a:ea typeface="+mn-ea"/>
                <a:cs typeface="+mn-cs"/>
              </a:rPr>
              <a:t> Ethernet a 100 Mbps, vídeo y controladores de gráficos para estaciones de trabajo, así como los controladores de interfaz a los autobuses locales periféricos, incluyendo SCSI y </a:t>
            </a:r>
            <a:r>
              <a:rPr lang="es-PE" sz="1200" kern="1200" dirty="0" err="1" smtClean="0">
                <a:solidFill>
                  <a:schemeClr val="tx1"/>
                </a:solidFill>
                <a:latin typeface="+mn-lt"/>
                <a:ea typeface="+mn-ea"/>
                <a:cs typeface="+mn-cs"/>
              </a:rPr>
              <a:t>FireWire</a:t>
            </a:r>
            <a:r>
              <a:rPr lang="es-PE" sz="1200" kern="1200" dirty="0" smtClean="0">
                <a:solidFill>
                  <a:schemeClr val="tx1"/>
                </a:solidFill>
                <a:latin typeface="+mn-lt"/>
                <a:ea typeface="+mn-ea"/>
                <a:cs typeface="+mn-cs"/>
              </a:rPr>
              <a:t>. Esta última es una disposición de bus de alta velocidad diseñado específicamente para apoyar de alta capacidad de E / S conectados. Dispositivos de baja velocidad son aún compatibles de un bus de expansión, con un tráfico </a:t>
            </a:r>
            <a:r>
              <a:rPr lang="es-PE" sz="1200" kern="1200" dirty="0" err="1" smtClean="0">
                <a:solidFill>
                  <a:schemeClr val="tx1"/>
                </a:solidFill>
                <a:latin typeface="+mn-lt"/>
                <a:ea typeface="+mn-ea"/>
                <a:cs typeface="+mn-cs"/>
              </a:rPr>
              <a:t>buffering</a:t>
            </a:r>
            <a:r>
              <a:rPr lang="es-PE" sz="1200" kern="1200" dirty="0" smtClean="0">
                <a:solidFill>
                  <a:schemeClr val="tx1"/>
                </a:solidFill>
                <a:latin typeface="+mn-lt"/>
                <a:ea typeface="+mn-ea"/>
                <a:cs typeface="+mn-cs"/>
              </a:rPr>
              <a:t> interfaz entre el bus y el bus de expansión de alta velocidad.</a:t>
            </a:r>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La ventaja de esta disposición es que el bus de alta velocidad lleva dispositivos de alta demanda en más estrecha integración con el procesador y al mismo tiempo es independiente del procesador. Por lo tanto, las diferencias en el procesador de alta velocidad y velocidades de bus y definiciones de señal de línea están toleradas. Los cambios en la arquitectura del procesador no afectan al bus de alta velocidad, y viceversa.</a:t>
            </a: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24</a:t>
            </a:fld>
            <a:endParaRPr lang="es-P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25</a:t>
            </a:fld>
            <a:endParaRPr lang="es-P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dirty="0" smtClean="0">
                <a:solidFill>
                  <a:schemeClr val="tx1"/>
                </a:solidFill>
                <a:latin typeface="+mn-lt"/>
                <a:ea typeface="+mn-ea"/>
                <a:cs typeface="+mn-cs"/>
              </a:rPr>
              <a:t>Elementos del diseño de bus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Aunque una variedad de implementaciones diferentes de autobuses existen, hay unos pocos parámetros básicos o elementos de diseño que sirven para clasificar y diferenciar los autobuses. Tabla 3.2 enumera los elementos clave.</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26</a:t>
            </a:fld>
            <a:endParaRPr lang="es-P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s-PE" sz="1200" kern="1200" dirty="0" smtClean="0">
                <a:solidFill>
                  <a:schemeClr val="tx1"/>
                </a:solidFill>
                <a:latin typeface="+mn-lt"/>
                <a:ea typeface="+mn-ea"/>
                <a:cs typeface="+mn-cs"/>
              </a:rPr>
              <a:t>TIPOS DE AUTOBÚS Las líneas de autobús se puede dividir en dos tipos genéricos: dedicados y multiplexado. Una línea de bus dedicado es asignada permanentemente ya sea para una función o un subconjunto de los componentes del equipo físico.</a:t>
            </a:r>
          </a:p>
          <a:p>
            <a:r>
              <a:rPr lang="es-PE" sz="1200" kern="1200" dirty="0" smtClean="0">
                <a:solidFill>
                  <a:schemeClr val="tx1"/>
                </a:solidFill>
                <a:latin typeface="+mn-lt"/>
                <a:ea typeface="+mn-ea"/>
                <a:cs typeface="+mn-cs"/>
              </a:rPr>
              <a:t>Un ejemplo de dedicación funcional es el uso de direcciones independiente dedicado y líneas de datos, que es común en muchos autobuses. Sin embargo, no es esencial. Por ejemplo, la información de dirección y los datos pueden ser transmitidos sobre el mismo conjunto de líneas utilizando una línea de dirección de control válido. Al inicio de una transferencia de datos, la dirección se coloca en el bus y la línea de dirección válida se activa. En este punto, cada módulo tiene un período de tiempo especificado para copiar la dirección y determinar si es la ad-vestido módulo. La dirección se retira entonces del autobús, y las conexiones de bus se utilizan los mismos para la subsiguiente lectura o escritura de transferencia de datos. Este método de usar las mismas líneas para fines múltiples que se conoce como multiplicación de tiempo. La ventaja de multiplicación tiempo es el uso de un menor número de líneas, lo que ahorra espacio y, por lo general, el costo. La desventaja es que los circuitos más complejos que se necesita dentro de cada módulo. También, hay una potencial reducción en el rendimiento porque ciertos eventos que comparten las mismas líneas no pueden tener lugar en paralelo.</a:t>
            </a:r>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Dedicación física se refiere a la utilización de múltiples buses, cada uno de los cuales conecta sólo un subconjunto de módulos. Un ejemplo típico es el uso de un bus de E / S para interconectar todos los módulos de E / S; este bus se conecta al bus principal a través de algún tipo de E / S del módulo adaptador. La ventaja potencial de dedicación física es de alto rendimiento, porque hay menos contención de bus. Una desventaja es el aumento de tamaño y coste del sistema.</a:t>
            </a: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27</a:t>
            </a:fld>
            <a:endParaRPr lang="es-P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MÉTODO DE ARBITRAJE En todos menos los sistemas más sencillos, más de un módulo puede ser necesario el control del bus. Por ejemplo, un módulo de E / S puede ser necesario para leer o escribir directamente en la memoria, sin necesidad de enviar los datos al procesador. Puesto que sólo una unidad a la vez puede transmitir con éxito a través del bus, un cierto método de arbitraje que se necesita. Los diversos métodos se pueden dividir como ser centralizado o distribuido. En un esquema centralizado, un único dispositivo de hardware, que se refiere como un controlador de bus o de un árbitro, es responsable de la asignación de tiempo en el bus. El dispositivo puede ser un módulo separado o parte del procesador. En un esquema distribuido, no hay un controlador central. Más bien, cada módulo contiene la lógica de control de acceso y los módulos de actuar en conjunto para compartir el bus. Con ambos métodos de arbitraje, el propósito es designar un dispositivo, ya sea el procesador o un entonces puede iniciar una transferencia de datos (por ejemplo, lectura o escritura) con algún otro dispositivo, que actúa como esclavo para este cambio particular.</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28</a:t>
            </a:fld>
            <a:endParaRPr lang="es-P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PE" sz="1200" kern="1200" dirty="0" smtClean="0">
                <a:solidFill>
                  <a:schemeClr val="tx1"/>
                </a:solidFill>
                <a:latin typeface="+mn-lt"/>
                <a:ea typeface="+mn-ea"/>
                <a:cs typeface="+mn-cs"/>
              </a:rPr>
              <a:t>TIEMPO: El tiempo se refiere a la manera en que se coordinan los eventos en el bus. Autobuses utilizan ya sea tiempo síncrono o asíncronos.</a:t>
            </a:r>
          </a:p>
          <a:p>
            <a:r>
              <a:rPr lang="es-PE" sz="1200" kern="1200" dirty="0" smtClean="0">
                <a:solidFill>
                  <a:schemeClr val="tx1"/>
                </a:solidFill>
                <a:latin typeface="+mn-lt"/>
                <a:ea typeface="+mn-ea"/>
                <a:cs typeface="+mn-cs"/>
              </a:rPr>
              <a:t>Con tiempo síncrono, la ocurrencia de eventos en el bus está determinada por un reloj. El bus incluye una línea de reloj en la que un reloj transmite una secuencia regular de la alternancia de 1s y 0s de igual duración. Una transmisión 1-0 solo se conoce como un ciclo de reloj o ciclo de bus y define una ranura de tiempo. Todos los otros dispositivos en el bus puede leer la línea de reloj, y todos los eventos de empezar al principio de un ciclo de reloj. La figura 3.19 muestra una típica, pero simplificado, diagrama de tiempos para sincrónico lectura y escritura (ver Apéndice 3A para una descripción de diagramas de tiempo). Otras señales de bus puede cambiar en el borde de ataque de la señal de reloj (con un retraso leve reacción). La mayoría de los eventos de ocupar un solo ciclo de reloj. En este sencillo ejemplo, el procesador coloca una dirección de memoria en las líneas de dirección durante el primer módulo E / S, como maestro. El maestro</a:t>
            </a:r>
          </a:p>
          <a:p>
            <a:endParaRPr lang="es-PE"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ciclo de reloj y puede hacer valer las diferentes líneas de estado. Una vez que las líneas de dirección se han estabilizado, el procesador emite una señal de habilitación de dirección. Para una operación de lectura, el procesador emite una orden de lectura en el inicio del segundo ciclo. Un módulo de memoria reconoce la dirección y, después de un retardo de un ciclo, coloca los datos en las líneas de datos. El procesador lee los datos de las líneas de datos y deja caer la señal de lectura. Para una operación de escritura, el procesador coloca los datos en las líneas de datos al inicio del segundo ciclo, y emite un comando de escritura después de las líneas de datos se han estabilizado. El módulo de memoria copia la información de las líneas de datos durante el ciclo de reloj tercero.</a:t>
            </a:r>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Con la sincronización asíncrona, la ocurrencia de un evento en un autobús sigue y depende de la ocurrencia de un evento anterior. En el ejemplo sencillo de leer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29</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a:t>
            </a:fld>
            <a:endParaRPr lang="es-P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30</a:t>
            </a:fld>
            <a:endParaRPr lang="es-P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PE" sz="1200" kern="1200" dirty="0" smtClean="0">
                <a:solidFill>
                  <a:schemeClr val="tx1"/>
                </a:solidFill>
                <a:latin typeface="+mn-lt"/>
                <a:ea typeface="+mn-ea"/>
                <a:cs typeface="+mn-cs"/>
              </a:rPr>
              <a:t>La interconexión de componentes periféricos (PCI) es una popular banda ancha, el procesador del bus independiente que puede funcionar como un altillo o bus periférico.</a:t>
            </a:r>
          </a:p>
          <a:p>
            <a:r>
              <a:rPr lang="es-PE" sz="1200" kern="1200" dirty="0" smtClean="0">
                <a:solidFill>
                  <a:schemeClr val="tx1"/>
                </a:solidFill>
                <a:latin typeface="+mn-lt"/>
                <a:ea typeface="+mn-ea"/>
                <a:cs typeface="+mn-cs"/>
              </a:rPr>
              <a:t>En comparación con otras especificaciones de bus habituales, PCI ofrece un mejor rendimiento del sistema de alta velocidad de E / S subsistemas (por ejemplo, los adaptadores de visualización gráfica, controladores de red, controladores de disco, etc.). El estándar actual permite el uso de hasta 64 líneas de datos a 66 MHz, con una tasa de transferencia de crudo de 528 </a:t>
            </a:r>
            <a:r>
              <a:rPr lang="es-PE" sz="1200" kern="1200" dirty="0" err="1" smtClean="0">
                <a:solidFill>
                  <a:schemeClr val="tx1"/>
                </a:solidFill>
                <a:latin typeface="+mn-lt"/>
                <a:ea typeface="+mn-ea"/>
                <a:cs typeface="+mn-cs"/>
              </a:rPr>
              <a:t>MBytes</a:t>
            </a:r>
            <a:r>
              <a:rPr lang="es-PE" sz="1200" kern="1200" dirty="0" smtClean="0">
                <a:solidFill>
                  <a:schemeClr val="tx1"/>
                </a:solidFill>
                <a:latin typeface="+mn-lt"/>
                <a:ea typeface="+mn-ea"/>
                <a:cs typeface="+mn-cs"/>
              </a:rPr>
              <a:t> / s, o 4,224 </a:t>
            </a:r>
            <a:r>
              <a:rPr lang="es-PE" sz="1200" kern="1200" dirty="0" err="1" smtClean="0">
                <a:solidFill>
                  <a:schemeClr val="tx1"/>
                </a:solidFill>
                <a:latin typeface="+mn-lt"/>
                <a:ea typeface="+mn-ea"/>
                <a:cs typeface="+mn-cs"/>
              </a:rPr>
              <a:t>Gbps.</a:t>
            </a:r>
            <a:r>
              <a:rPr lang="es-PE" sz="1200" kern="1200" dirty="0" smtClean="0">
                <a:solidFill>
                  <a:schemeClr val="tx1"/>
                </a:solidFill>
                <a:latin typeface="+mn-lt"/>
                <a:ea typeface="+mn-ea"/>
                <a:cs typeface="+mn-cs"/>
              </a:rPr>
              <a:t> Pero no se trata sólo de una alta velocidad que hace PCI atractivo. PCI está específicamente diseñado para satisfacer económicamente los requisitos de E / S de los sistemas modernos, sino que requiere muy pocas fichas para poner en práctica y es compatible con otros buses conectados al bus PCI.</a:t>
            </a:r>
          </a:p>
          <a:p>
            <a:r>
              <a:rPr lang="es-PE" sz="1200" kern="1200" dirty="0" smtClean="0">
                <a:solidFill>
                  <a:schemeClr val="tx1"/>
                </a:solidFill>
                <a:latin typeface="+mn-lt"/>
                <a:ea typeface="+mn-ea"/>
                <a:cs typeface="+mn-cs"/>
              </a:rPr>
              <a:t>Intel comenzó a trabajar en PCI en 1990 para sus sistemas basados ​​en Pentium. Intel pronto lo suelte todas las patentes en el dominio público y promovió la creación de una asociación de la industria, el Grupo de PCI </a:t>
            </a:r>
            <a:r>
              <a:rPr lang="es-PE" sz="1200" kern="1200" dirty="0" err="1" smtClean="0">
                <a:solidFill>
                  <a:schemeClr val="tx1"/>
                </a:solidFill>
                <a:latin typeface="+mn-lt"/>
                <a:ea typeface="+mn-ea"/>
                <a:cs typeface="+mn-cs"/>
              </a:rPr>
              <a:t>Special</a:t>
            </a:r>
            <a:r>
              <a:rPr lang="es-PE" sz="1200" kern="1200" dirty="0" smtClean="0">
                <a:solidFill>
                  <a:schemeClr val="tx1"/>
                </a:solidFill>
                <a:latin typeface="+mn-lt"/>
                <a:ea typeface="+mn-ea"/>
                <a:cs typeface="+mn-cs"/>
              </a:rPr>
              <a:t> </a:t>
            </a:r>
            <a:r>
              <a:rPr lang="es-PE" sz="1200" kern="1200" dirty="0" err="1" smtClean="0">
                <a:solidFill>
                  <a:schemeClr val="tx1"/>
                </a:solidFill>
                <a:latin typeface="+mn-lt"/>
                <a:ea typeface="+mn-ea"/>
                <a:cs typeface="+mn-cs"/>
              </a:rPr>
              <a:t>Interest</a:t>
            </a:r>
            <a:r>
              <a:rPr lang="es-PE" sz="1200" kern="1200" dirty="0" smtClean="0">
                <a:solidFill>
                  <a:schemeClr val="tx1"/>
                </a:solidFill>
                <a:latin typeface="+mn-lt"/>
                <a:ea typeface="+mn-ea"/>
                <a:cs typeface="+mn-cs"/>
              </a:rPr>
              <a:t> (SIG), para desarrollar y mantener la compatibilidad de las especificaciones PCI. El resultado es que PCI ha sido ampliamente adoptado y está encontrando uso cada vez mayor en el ordenador personal, estación de trabajo, y sistemas de servidores. Debido a que la especificación es de dominio público y el apoyo de un amplio sector de la industria de microprocesadores y periféricos, productos PCI construidas por distintos fabricantes sean compatibles.</a:t>
            </a:r>
          </a:p>
          <a:p>
            <a:r>
              <a:rPr lang="es-PE" sz="1200" kern="1200" dirty="0" smtClean="0">
                <a:solidFill>
                  <a:schemeClr val="tx1"/>
                </a:solidFill>
                <a:latin typeface="+mn-lt"/>
                <a:ea typeface="+mn-ea"/>
                <a:cs typeface="+mn-cs"/>
              </a:rPr>
              <a:t>PCI está diseñado para soportar una variedad de configuraciones basadas en microprocesador, incluyendo tanto los sistemas de uno y múltiples procesadores. En consecuencia, se proporciona un conjunto de propósito general de las funciones. Se hace uso de tiempo síncrono y un esquema de arbitraje centralizado.</a:t>
            </a:r>
          </a:p>
          <a:p>
            <a:r>
              <a:rPr lang="es-PE" sz="1200" kern="1200" dirty="0" smtClean="0">
                <a:solidFill>
                  <a:schemeClr val="tx1"/>
                </a:solidFill>
                <a:latin typeface="+mn-lt"/>
                <a:ea typeface="+mn-ea"/>
                <a:cs typeface="+mn-cs"/>
              </a:rPr>
              <a:t>La figura 3.22a muestra un uso típico de PCI en un sistema de un solo procesador. Un controlador DRAM combinada y puente para el bus PCI proporciona acoplamiento apretado con el procesador y la capacidad de entregar datos a altas velocidades. El puente actúa como un buffer de datos de modo que la velocidad del bus PCI puede diferir de la de la capacidad del procesador de E / S. En un sistema multiprocesador (Figura 3.22b), una o más configuraciones PCI puede estar conectado por puentes de bus de sistema del procesador. El bus del sistema sólo es compatible con el procesador / cache unidades, memoria principal, y los puentes PCI. Una vez más, el uso de puentes mantiene la PCI independiente de la velocidad del procesador sin embargo, proporciona la capacidad de recibir y entregar datos rápidamente.</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31</a:t>
            </a:fld>
            <a:endParaRPr lang="es-P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32</a:t>
            </a:fld>
            <a:endParaRPr lang="es-P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33</a:t>
            </a:fld>
            <a:endParaRPr lang="es-P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dirty="0" smtClean="0">
                <a:solidFill>
                  <a:schemeClr val="tx1"/>
                </a:solidFill>
                <a:latin typeface="+mn-lt"/>
                <a:ea typeface="+mn-ea"/>
                <a:cs typeface="+mn-cs"/>
              </a:rPr>
              <a:t>Estructura de Bus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PCI puede estar configurado como un 32 - bus o de 64 bits. Tabla 3.3 se definen las líneas 49 obligatorias de señal para PCI. Estos se dividen en los siguientes grupos funcionales:</a:t>
            </a:r>
          </a:p>
          <a:p>
            <a:r>
              <a:rPr lang="es-PE" sz="1200" b="1" kern="1200" dirty="0" smtClean="0">
                <a:solidFill>
                  <a:schemeClr val="tx1"/>
                </a:solidFill>
                <a:latin typeface="+mn-lt"/>
                <a:ea typeface="+mn-ea"/>
                <a:cs typeface="+mn-cs"/>
              </a:rPr>
              <a:t>• </a:t>
            </a:r>
            <a:r>
              <a:rPr lang="es-PE" sz="1200" b="1" kern="1200" dirty="0" err="1" smtClean="0">
                <a:solidFill>
                  <a:schemeClr val="tx1"/>
                </a:solidFill>
                <a:latin typeface="+mn-lt"/>
                <a:ea typeface="+mn-ea"/>
                <a:cs typeface="+mn-cs"/>
              </a:rPr>
              <a:t>Pins</a:t>
            </a:r>
            <a:r>
              <a:rPr lang="es-PE" sz="1200" b="1" kern="1200" dirty="0" smtClean="0">
                <a:solidFill>
                  <a:schemeClr val="tx1"/>
                </a:solidFill>
                <a:latin typeface="+mn-lt"/>
                <a:ea typeface="+mn-ea"/>
                <a:cs typeface="+mn-cs"/>
              </a:rPr>
              <a:t> del sistema:</a:t>
            </a:r>
            <a:r>
              <a:rPr lang="es-PE" sz="1200" kern="1200" dirty="0" smtClean="0">
                <a:solidFill>
                  <a:schemeClr val="tx1"/>
                </a:solidFill>
                <a:latin typeface="+mn-lt"/>
                <a:ea typeface="+mn-ea"/>
                <a:cs typeface="+mn-cs"/>
              </a:rPr>
              <a:t> Incluir el reloj y contactos de reajuste.</a:t>
            </a:r>
          </a:p>
          <a:p>
            <a:r>
              <a:rPr lang="es-PE" sz="1200" b="1" kern="1200" dirty="0" smtClean="0">
                <a:solidFill>
                  <a:schemeClr val="tx1"/>
                </a:solidFill>
                <a:latin typeface="+mn-lt"/>
                <a:ea typeface="+mn-ea"/>
                <a:cs typeface="+mn-cs"/>
              </a:rPr>
              <a:t>• Dirección y pines de datos:</a:t>
            </a:r>
            <a:r>
              <a:rPr lang="es-PE" sz="1200" kern="1200" dirty="0" smtClean="0">
                <a:solidFill>
                  <a:schemeClr val="tx1"/>
                </a:solidFill>
                <a:latin typeface="+mn-lt"/>
                <a:ea typeface="+mn-ea"/>
                <a:cs typeface="+mn-cs"/>
              </a:rPr>
              <a:t> Incluye 32 líneas que son multiplexados en tiempo de ad-vestidos y datos. Las otras líneas de este grupo se utilizan para interpretar y validar las líneas de señales que llevan a las direcciones y datos.</a:t>
            </a:r>
          </a:p>
          <a:p>
            <a:r>
              <a:rPr lang="es-PE" sz="1200" b="1" kern="1200" dirty="0" smtClean="0">
                <a:solidFill>
                  <a:schemeClr val="tx1"/>
                </a:solidFill>
                <a:latin typeface="+mn-lt"/>
                <a:ea typeface="+mn-ea"/>
                <a:cs typeface="+mn-cs"/>
              </a:rPr>
              <a:t>• Las patillas de control de la interfaz:</a:t>
            </a:r>
            <a:r>
              <a:rPr lang="es-PE" sz="1200" kern="1200" dirty="0" smtClean="0">
                <a:solidFill>
                  <a:schemeClr val="tx1"/>
                </a:solidFill>
                <a:latin typeface="+mn-lt"/>
                <a:ea typeface="+mn-ea"/>
                <a:cs typeface="+mn-cs"/>
              </a:rPr>
              <a:t> controlar el tiempo de las transacciones y facilitar la coordinación entre los iniciadores y destinos</a:t>
            </a:r>
          </a:p>
          <a:p>
            <a:r>
              <a:rPr lang="es-PE" sz="1200" b="1" kern="1200" dirty="0" smtClean="0">
                <a:solidFill>
                  <a:schemeClr val="tx1"/>
                </a:solidFill>
                <a:latin typeface="+mn-lt"/>
                <a:ea typeface="+mn-ea"/>
                <a:cs typeface="+mn-cs"/>
              </a:rPr>
              <a:t>• Las patillas de Arbitraje:</a:t>
            </a:r>
            <a:r>
              <a:rPr lang="es-PE" sz="1200" kern="1200" dirty="0" smtClean="0">
                <a:solidFill>
                  <a:schemeClr val="tx1"/>
                </a:solidFill>
                <a:latin typeface="+mn-lt"/>
                <a:ea typeface="+mn-ea"/>
                <a:cs typeface="+mn-cs"/>
              </a:rPr>
              <a:t> A diferencia de las otras líneas de señales PCI, éstas no son líneas compartidas.</a:t>
            </a:r>
          </a:p>
          <a:p>
            <a:r>
              <a:rPr lang="es-PE" sz="1200" kern="1200" dirty="0" smtClean="0">
                <a:solidFill>
                  <a:schemeClr val="tx1"/>
                </a:solidFill>
                <a:latin typeface="+mn-lt"/>
                <a:ea typeface="+mn-ea"/>
                <a:cs typeface="+mn-cs"/>
              </a:rPr>
              <a:t>Más bien, cada maestro PCI tiene su propio par de líneas de arbitraje que lo conectan directamente con el árbitro de bus PCI.</a:t>
            </a:r>
          </a:p>
          <a:p>
            <a:r>
              <a:rPr lang="es-PE" sz="1200" b="1" kern="1200" dirty="0" smtClean="0">
                <a:solidFill>
                  <a:schemeClr val="tx1"/>
                </a:solidFill>
                <a:latin typeface="+mn-lt"/>
                <a:ea typeface="+mn-ea"/>
                <a:cs typeface="+mn-cs"/>
              </a:rPr>
              <a:t>• Las patillas de informe de errores:</a:t>
            </a:r>
            <a:r>
              <a:rPr lang="es-PE" sz="1200" kern="1200" dirty="0" smtClean="0">
                <a:solidFill>
                  <a:schemeClr val="tx1"/>
                </a:solidFill>
                <a:latin typeface="+mn-lt"/>
                <a:ea typeface="+mn-ea"/>
                <a:cs typeface="+mn-cs"/>
              </a:rPr>
              <a:t> Se utiliza para reportar la paridad y otros errores.</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34</a:t>
            </a:fld>
            <a:endParaRPr lang="es-P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latin typeface="+mn-lt"/>
                <a:ea typeface="+mn-ea"/>
                <a:cs typeface="+mn-cs"/>
              </a:rPr>
              <a:t>Además, la especificación PCI define 51 líneas de señales opcionales (Tabla 3.4), dividido en los siguientes grupos funcionales:</a:t>
            </a:r>
          </a:p>
          <a:p>
            <a:r>
              <a:rPr lang="es-PE" sz="1200" b="1" kern="1200" dirty="0" smtClean="0">
                <a:solidFill>
                  <a:schemeClr val="tx1"/>
                </a:solidFill>
                <a:latin typeface="+mn-lt"/>
                <a:ea typeface="+mn-ea"/>
                <a:cs typeface="+mn-cs"/>
              </a:rPr>
              <a:t>• Las patillas de interrupción:</a:t>
            </a:r>
            <a:r>
              <a:rPr lang="es-PE" sz="1200" kern="1200" dirty="0" smtClean="0">
                <a:solidFill>
                  <a:schemeClr val="tx1"/>
                </a:solidFill>
                <a:latin typeface="+mn-lt"/>
                <a:ea typeface="+mn-ea"/>
                <a:cs typeface="+mn-cs"/>
              </a:rPr>
              <a:t> Estos se proporcionan para los dispositivos PCI que deben generar las solicitudes de servicio. Al igual que con los </a:t>
            </a:r>
            <a:r>
              <a:rPr lang="es-PE" sz="1200" kern="1200" dirty="0" err="1" smtClean="0">
                <a:solidFill>
                  <a:schemeClr val="tx1"/>
                </a:solidFill>
                <a:latin typeface="+mn-lt"/>
                <a:ea typeface="+mn-ea"/>
                <a:cs typeface="+mn-cs"/>
              </a:rPr>
              <a:t>pins</a:t>
            </a:r>
            <a:r>
              <a:rPr lang="es-PE" sz="1200" kern="1200" dirty="0" smtClean="0">
                <a:solidFill>
                  <a:schemeClr val="tx1"/>
                </a:solidFill>
                <a:latin typeface="+mn-lt"/>
                <a:ea typeface="+mn-ea"/>
                <a:cs typeface="+mn-cs"/>
              </a:rPr>
              <a:t> de arbitraje, estos no son líneas compartidas.</a:t>
            </a:r>
          </a:p>
          <a:p>
            <a:r>
              <a:rPr lang="es-PE" sz="1200" kern="1200" dirty="0" smtClean="0">
                <a:solidFill>
                  <a:schemeClr val="tx1"/>
                </a:solidFill>
                <a:latin typeface="+mn-lt"/>
                <a:ea typeface="+mn-ea"/>
                <a:cs typeface="+mn-cs"/>
              </a:rPr>
              <a:t>Más bien, cada dispositivo PCI tiene su propia línea de interrupción o líneas a un controlador de interrupciones.</a:t>
            </a:r>
          </a:p>
          <a:p>
            <a:r>
              <a:rPr lang="es-PE" sz="1200" b="1" kern="1200" dirty="0" smtClean="0">
                <a:solidFill>
                  <a:schemeClr val="tx1"/>
                </a:solidFill>
                <a:latin typeface="+mn-lt"/>
                <a:ea typeface="+mn-ea"/>
                <a:cs typeface="+mn-cs"/>
              </a:rPr>
              <a:t>• Las patillas de caché de apoyo:</a:t>
            </a:r>
            <a:r>
              <a:rPr lang="es-PE" sz="1200" kern="1200" dirty="0" smtClean="0">
                <a:solidFill>
                  <a:schemeClr val="tx1"/>
                </a:solidFill>
                <a:latin typeface="+mn-lt"/>
                <a:ea typeface="+mn-ea"/>
                <a:cs typeface="+mn-cs"/>
              </a:rPr>
              <a:t> Estos pines son necesarios para apoyar una memoria en la que PCI puede almacenar en caché en el procesador o en otro dispositivo. Estos pines compatible con </a:t>
            </a:r>
            <a:r>
              <a:rPr lang="es-PE" sz="1200" kern="1200" dirty="0" err="1" smtClean="0">
                <a:solidFill>
                  <a:schemeClr val="tx1"/>
                </a:solidFill>
                <a:latin typeface="+mn-lt"/>
                <a:ea typeface="+mn-ea"/>
                <a:cs typeface="+mn-cs"/>
              </a:rPr>
              <a:t>snoopy</a:t>
            </a:r>
            <a:r>
              <a:rPr lang="es-PE" sz="1200" kern="1200" dirty="0" smtClean="0">
                <a:solidFill>
                  <a:schemeClr val="tx1"/>
                </a:solidFill>
                <a:latin typeface="+mn-lt"/>
                <a:ea typeface="+mn-ea"/>
                <a:cs typeface="+mn-cs"/>
              </a:rPr>
              <a:t> protocolos de caché (véase el Capítulo 18 para una discusión de este tipo de protocolos).</a:t>
            </a:r>
          </a:p>
          <a:p>
            <a:r>
              <a:rPr lang="es-PE" sz="1200" b="1" kern="1200" dirty="0" smtClean="0">
                <a:solidFill>
                  <a:schemeClr val="tx1"/>
                </a:solidFill>
                <a:latin typeface="+mn-lt"/>
                <a:ea typeface="+mn-ea"/>
                <a:cs typeface="+mn-cs"/>
              </a:rPr>
              <a:t>• 64-bit </a:t>
            </a:r>
            <a:r>
              <a:rPr lang="es-PE" sz="1200" b="1" kern="1200" dirty="0" err="1" smtClean="0">
                <a:solidFill>
                  <a:schemeClr val="tx1"/>
                </a:solidFill>
                <a:latin typeface="+mn-lt"/>
                <a:ea typeface="+mn-ea"/>
                <a:cs typeface="+mn-cs"/>
              </a:rPr>
              <a:t>pins</a:t>
            </a:r>
            <a:r>
              <a:rPr lang="es-PE" sz="1200" b="1" kern="1200" dirty="0" smtClean="0">
                <a:solidFill>
                  <a:schemeClr val="tx1"/>
                </a:solidFill>
                <a:latin typeface="+mn-lt"/>
                <a:ea typeface="+mn-ea"/>
                <a:cs typeface="+mn-cs"/>
              </a:rPr>
              <a:t> extensión del bus:</a:t>
            </a:r>
            <a:r>
              <a:rPr lang="es-PE" sz="1200" kern="1200" dirty="0" smtClean="0">
                <a:solidFill>
                  <a:schemeClr val="tx1"/>
                </a:solidFill>
                <a:latin typeface="+mn-lt"/>
                <a:ea typeface="+mn-ea"/>
                <a:cs typeface="+mn-cs"/>
              </a:rPr>
              <a:t> Incluye 32 líneas que son de tiempo multiplexado de direcciones y datos, y que se combinan con las obligatorias dirección / líneas de datos para formar una dirección de 64-bit / bus de datos. Otras líneas de este grupo se utilizan para interpretar y validar las líneas de señales que llevan a las direcciones y datos. Por último, hay dos líneas que permiten que dos dispositivos PCI de acuerdo con el uso de la capacidad de 64-bit.</a:t>
            </a:r>
          </a:p>
          <a:p>
            <a:r>
              <a:rPr lang="es-PE" sz="1200" b="1" kern="1200" dirty="0" smtClean="0">
                <a:solidFill>
                  <a:schemeClr val="tx1"/>
                </a:solidFill>
                <a:latin typeface="+mn-lt"/>
                <a:ea typeface="+mn-ea"/>
                <a:cs typeface="+mn-cs"/>
              </a:rPr>
              <a:t>• JTAG / límite </a:t>
            </a:r>
            <a:r>
              <a:rPr lang="es-PE" sz="1200" b="1" kern="1200" dirty="0" err="1" smtClean="0">
                <a:solidFill>
                  <a:schemeClr val="tx1"/>
                </a:solidFill>
                <a:latin typeface="+mn-lt"/>
                <a:ea typeface="+mn-ea"/>
                <a:cs typeface="+mn-cs"/>
              </a:rPr>
              <a:t>pins</a:t>
            </a:r>
            <a:r>
              <a:rPr lang="es-PE" sz="1200" b="1" kern="1200" dirty="0" smtClean="0">
                <a:solidFill>
                  <a:schemeClr val="tx1"/>
                </a:solidFill>
                <a:latin typeface="+mn-lt"/>
                <a:ea typeface="+mn-ea"/>
                <a:cs typeface="+mn-cs"/>
              </a:rPr>
              <a:t> análisis</a:t>
            </a:r>
            <a:r>
              <a:rPr lang="es-PE" sz="1200" kern="1200" dirty="0" smtClean="0">
                <a:solidFill>
                  <a:schemeClr val="tx1"/>
                </a:solidFill>
                <a:latin typeface="+mn-lt"/>
                <a:ea typeface="+mn-ea"/>
                <a:cs typeface="+mn-cs"/>
              </a:rPr>
              <a:t>: Estas líneas de señal compatible con los procedimientos de prueba definidos en el estándar IEEE 1149.1.</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35</a:t>
            </a:fld>
            <a:endParaRPr lang="es-P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PE" sz="1200" b="1" kern="1200" dirty="0" smtClean="0">
                <a:solidFill>
                  <a:schemeClr val="tx1"/>
                </a:solidFill>
                <a:latin typeface="+mn-lt"/>
                <a:ea typeface="+mn-ea"/>
                <a:cs typeface="+mn-cs"/>
              </a:rPr>
              <a:t>PCI Comandos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Actividad del bus se produce en forma de transacciones entre un iniciador, o maestro, y un objetivo. Cuando un maestro del bus adquiere el control del bus, determina el tipo de transacción que se producirá a continuación. Durante la fase de dirección de la transacción, la</a:t>
            </a:r>
          </a:p>
          <a:p>
            <a:r>
              <a:rPr lang="es-PE" sz="1200" kern="1200" dirty="0" smtClean="0">
                <a:solidFill>
                  <a:schemeClr val="tx1"/>
                </a:solidFill>
                <a:latin typeface="+mn-lt"/>
                <a:ea typeface="+mn-ea"/>
                <a:cs typeface="+mn-cs"/>
              </a:rPr>
              <a:t>C / BE líneas se utilizan para señalar el tipo de transacción. Los comandos son los siguientes:</a:t>
            </a:r>
          </a:p>
          <a:p>
            <a:r>
              <a:rPr lang="es-PE" sz="1200" kern="1200" dirty="0" smtClean="0">
                <a:solidFill>
                  <a:schemeClr val="tx1"/>
                </a:solidFill>
                <a:latin typeface="+mn-lt"/>
                <a:ea typeface="+mn-ea"/>
                <a:cs typeface="+mn-cs"/>
              </a:rPr>
              <a:t>• Reconocimiento de interrupción</a:t>
            </a:r>
          </a:p>
          <a:p>
            <a:r>
              <a:rPr lang="es-PE" sz="1200" kern="1200" dirty="0" smtClean="0">
                <a:solidFill>
                  <a:schemeClr val="tx1"/>
                </a:solidFill>
                <a:latin typeface="+mn-lt"/>
                <a:ea typeface="+mn-ea"/>
                <a:cs typeface="+mn-cs"/>
              </a:rPr>
              <a:t>• Ciclo Especial</a:t>
            </a:r>
          </a:p>
          <a:p>
            <a:r>
              <a:rPr lang="es-PE" sz="1200" kern="1200" dirty="0" smtClean="0">
                <a:solidFill>
                  <a:schemeClr val="tx1"/>
                </a:solidFill>
                <a:latin typeface="+mn-lt"/>
                <a:ea typeface="+mn-ea"/>
                <a:cs typeface="+mn-cs"/>
              </a:rPr>
              <a:t>• E / S Lee</a:t>
            </a:r>
          </a:p>
          <a:p>
            <a:r>
              <a:rPr lang="es-PE" sz="1200" kern="1200" dirty="0" smtClean="0">
                <a:solidFill>
                  <a:schemeClr val="tx1"/>
                </a:solidFill>
                <a:latin typeface="+mn-lt"/>
                <a:ea typeface="+mn-ea"/>
                <a:cs typeface="+mn-cs"/>
              </a:rPr>
              <a:t>• E / S de escritura</a:t>
            </a:r>
          </a:p>
          <a:p>
            <a:r>
              <a:rPr lang="es-PE" sz="1200" kern="1200" dirty="0" smtClean="0">
                <a:solidFill>
                  <a:schemeClr val="tx1"/>
                </a:solidFill>
                <a:latin typeface="+mn-lt"/>
                <a:ea typeface="+mn-ea"/>
                <a:cs typeface="+mn-cs"/>
              </a:rPr>
              <a:t>• Lectura de memoria</a:t>
            </a:r>
          </a:p>
          <a:p>
            <a:r>
              <a:rPr lang="es-PE" sz="1200" kern="1200" dirty="0" smtClean="0">
                <a:solidFill>
                  <a:schemeClr val="tx1"/>
                </a:solidFill>
                <a:latin typeface="+mn-lt"/>
                <a:ea typeface="+mn-ea"/>
                <a:cs typeface="+mn-cs"/>
              </a:rPr>
              <a:t>• Memoria leer línea</a:t>
            </a:r>
          </a:p>
          <a:p>
            <a:r>
              <a:rPr lang="es-PE" sz="1200" kern="1200" dirty="0" smtClean="0">
                <a:solidFill>
                  <a:schemeClr val="tx1"/>
                </a:solidFill>
                <a:latin typeface="+mn-lt"/>
                <a:ea typeface="+mn-ea"/>
                <a:cs typeface="+mn-cs"/>
              </a:rPr>
              <a:t>• Memoria de lectura múltiple</a:t>
            </a:r>
          </a:p>
          <a:p>
            <a:r>
              <a:rPr lang="es-PE" sz="1200" kern="1200" dirty="0" smtClean="0">
                <a:solidFill>
                  <a:schemeClr val="tx1"/>
                </a:solidFill>
                <a:latin typeface="+mn-lt"/>
                <a:ea typeface="+mn-ea"/>
                <a:cs typeface="+mn-cs"/>
              </a:rPr>
              <a:t>• Memoria de escritura</a:t>
            </a:r>
          </a:p>
          <a:p>
            <a:r>
              <a:rPr lang="es-PE" sz="1200" kern="1200" dirty="0" smtClean="0">
                <a:solidFill>
                  <a:schemeClr val="tx1"/>
                </a:solidFill>
                <a:latin typeface="+mn-lt"/>
                <a:ea typeface="+mn-ea"/>
                <a:cs typeface="+mn-cs"/>
              </a:rPr>
              <a:t>• Memoria Escribir y invalida</a:t>
            </a:r>
          </a:p>
          <a:p>
            <a:r>
              <a:rPr lang="es-PE" sz="1200" kern="1200" dirty="0" smtClean="0">
                <a:solidFill>
                  <a:schemeClr val="tx1"/>
                </a:solidFill>
                <a:latin typeface="+mn-lt"/>
                <a:ea typeface="+mn-ea"/>
                <a:cs typeface="+mn-cs"/>
              </a:rPr>
              <a:t>• Configuración Lee</a:t>
            </a:r>
          </a:p>
          <a:p>
            <a:r>
              <a:rPr lang="es-PE" sz="1200" kern="1200" dirty="0" smtClean="0">
                <a:solidFill>
                  <a:schemeClr val="tx1"/>
                </a:solidFill>
                <a:latin typeface="+mn-lt"/>
                <a:ea typeface="+mn-ea"/>
                <a:cs typeface="+mn-cs"/>
              </a:rPr>
              <a:t>• Configuración de escritura</a:t>
            </a:r>
          </a:p>
          <a:p>
            <a:r>
              <a:rPr lang="es-PE" sz="1200" kern="1200" dirty="0" smtClean="0">
                <a:solidFill>
                  <a:schemeClr val="tx1"/>
                </a:solidFill>
                <a:latin typeface="+mn-lt"/>
                <a:ea typeface="+mn-ea"/>
                <a:cs typeface="+mn-cs"/>
              </a:rPr>
              <a:t>• Ciclo de doble dirección</a:t>
            </a:r>
          </a:p>
          <a:p>
            <a:r>
              <a:rPr lang="es-PE" sz="1200" kern="1200" dirty="0" smtClean="0">
                <a:solidFill>
                  <a:schemeClr val="tx1"/>
                </a:solidFill>
                <a:latin typeface="+mn-lt"/>
                <a:ea typeface="+mn-ea"/>
                <a:cs typeface="+mn-cs"/>
              </a:rPr>
              <a:t>Reconocimiento de interrupción es un comando de lectura prevista para el dispositivo que funciona como un controlador de interrupción en el bus PCI. Las líneas de dirección no se utilizan durante la fase de dirección, y las líneas de habilitación de bytes indican el tamaño del identificador de interrupción para ser devuelto.</a:t>
            </a:r>
          </a:p>
          <a:p>
            <a:r>
              <a:rPr lang="es-PE" sz="1200" kern="1200" dirty="0" smtClean="0">
                <a:solidFill>
                  <a:schemeClr val="tx1"/>
                </a:solidFill>
                <a:latin typeface="+mn-lt"/>
                <a:ea typeface="+mn-ea"/>
                <a:cs typeface="+mn-cs"/>
              </a:rPr>
              <a:t>El comando ciclo especial es utilizado por el iniciador para transmitir un mensaje a uno o más objetivos.</a:t>
            </a:r>
          </a:p>
          <a:p>
            <a:r>
              <a:rPr lang="es-PE" sz="1200" kern="1200" dirty="0" smtClean="0">
                <a:solidFill>
                  <a:schemeClr val="tx1"/>
                </a:solidFill>
                <a:latin typeface="+mn-lt"/>
                <a:ea typeface="+mn-ea"/>
                <a:cs typeface="+mn-cs"/>
              </a:rPr>
              <a:t>Las lecturas de E / S y escribir comandos se utilizan para transferir datos entre el iniciador y un controlador de E / S. Cada dispositivo de E / S tiene su propio espacio de direcciones, y las líneas de dirección se utilizan para indicar un dispositivo en particular y para especificar los datos que deben transferirse a o desde dicho dispositivo. El concepto de direcciones E / S se analiza en el capítulo 7.</a:t>
            </a:r>
          </a:p>
          <a:p>
            <a:r>
              <a:rPr lang="es-PE" sz="1200" kern="1200" dirty="0" smtClean="0">
                <a:solidFill>
                  <a:schemeClr val="tx1"/>
                </a:solidFill>
                <a:latin typeface="+mn-lt"/>
                <a:ea typeface="+mn-ea"/>
                <a:cs typeface="+mn-cs"/>
              </a:rPr>
              <a:t>La memoria de lectura y escritura comandos se utilizan para especificar la transmisión de una ráfaga de datos, ocupando uno o más ciclos de reloj. La interpretación de estos comandos depende de si el controlador de memoria en el bus PCI compatible con el protocolo de transferencia entre la memoria y la memoria caché. Si es así, la transferencia de datos hacia y desde la memoria está típicamente en términos de líneas de caché, o ³ bloques. Los tres comandos de lectura de memoria tienen la utiliza se indica en la Tabla 3.5. El comando de escritura en memoria se utiliza para transferir datos en uno o más ciclos de datos en la memoria. La escritura de memoria e invalidar las transferencias de comandos de datos en uno o más ciclos en la memoria.</a:t>
            </a:r>
          </a:p>
          <a:p>
            <a:r>
              <a:rPr lang="es-PE" sz="1200" kern="1200" dirty="0" smtClean="0">
                <a:solidFill>
                  <a:schemeClr val="tx1"/>
                </a:solidFill>
                <a:latin typeface="+mn-lt"/>
                <a:ea typeface="+mn-ea"/>
                <a:cs typeface="+mn-cs"/>
              </a:rPr>
              <a:t>Además, se garantiza que al menos una línea de caché se escribe. Este comando admite la función de caché de escritura de nuevo una línea en la memoria.</a:t>
            </a:r>
          </a:p>
          <a:p>
            <a:r>
              <a:rPr lang="es-PE" sz="1200" kern="1200" dirty="0" smtClean="0">
                <a:solidFill>
                  <a:schemeClr val="tx1"/>
                </a:solidFill>
                <a:latin typeface="+mn-lt"/>
                <a:ea typeface="+mn-ea"/>
                <a:cs typeface="+mn-cs"/>
              </a:rPr>
              <a:t>Los dos comandos de configuración permiten un maestro para leer y actualizar los parámetros de configuración en un dispositivo conectado a la PCI. Cada dispositivo PCI puede incluir</a:t>
            </a:r>
          </a:p>
          <a:p>
            <a:r>
              <a:rPr lang="es-PE" sz="1200" kern="1200" dirty="0" smtClean="0">
                <a:solidFill>
                  <a:schemeClr val="tx1"/>
                </a:solidFill>
                <a:latin typeface="+mn-lt"/>
                <a:ea typeface="+mn-ea"/>
                <a:cs typeface="+mn-cs"/>
              </a:rPr>
              <a:t>hasta 256 registros internos que se utilizan durante la inicialización del sistema para configurar dicho dispositivo.</a:t>
            </a:r>
          </a:p>
          <a:p>
            <a:r>
              <a:rPr lang="es-PE" sz="1200" kern="1200" dirty="0" smtClean="0">
                <a:solidFill>
                  <a:schemeClr val="tx1"/>
                </a:solidFill>
                <a:latin typeface="+mn-lt"/>
                <a:ea typeface="+mn-ea"/>
                <a:cs typeface="+mn-cs"/>
              </a:rPr>
              <a:t>El comando Dirección ciclo dual es utilizado por un iniciador para indicar que se está utilizando de 64-bit de direccionamiento.</a:t>
            </a: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36</a:t>
            </a:fld>
            <a:endParaRPr lang="es-P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PE" sz="1200" kern="1200" dirty="0" smtClean="0">
                <a:solidFill>
                  <a:schemeClr val="tx1"/>
                </a:solidFill>
                <a:latin typeface="+mn-lt"/>
                <a:ea typeface="+mn-ea"/>
                <a:cs typeface="+mn-cs"/>
              </a:rPr>
              <a:t>Las transferencias de datos</a:t>
            </a:r>
          </a:p>
          <a:p>
            <a:r>
              <a:rPr lang="es-PE" sz="1200" kern="1200" dirty="0" smtClean="0">
                <a:solidFill>
                  <a:schemeClr val="tx1"/>
                </a:solidFill>
                <a:latin typeface="+mn-lt"/>
                <a:ea typeface="+mn-ea"/>
                <a:cs typeface="+mn-cs"/>
              </a:rPr>
              <a:t>Cada transferencia de datos en el bus PCI es una transacción única consistente en una fase de dirección y una o más fases de datos. En esta discusión, se ilustra una operación de lectura típica: una operación de escritura procede de manera similar.</a:t>
            </a:r>
          </a:p>
          <a:p>
            <a:r>
              <a:rPr lang="es-PE" sz="1200" kern="1200" dirty="0" smtClean="0">
                <a:solidFill>
                  <a:schemeClr val="tx1"/>
                </a:solidFill>
                <a:latin typeface="+mn-lt"/>
                <a:ea typeface="+mn-ea"/>
                <a:cs typeface="+mn-cs"/>
              </a:rPr>
              <a:t>Figura 3,23 muestra la temporización de la transacción de lectura. Todos los eventos se sincronizan con las transiciones de bajada del reloj, que se producen en el medio de cada ciclo de reloj. Dispositivos de bus muestrear las líneas de bus en el flanco ascendente al comienzo de un ciclo de bus. Los siguientes son los acontecimientos significativos, marcados en el diagrama:</a:t>
            </a:r>
          </a:p>
          <a:p>
            <a:r>
              <a:rPr lang="es-PE" sz="1200" kern="1200" dirty="0" smtClean="0">
                <a:solidFill>
                  <a:schemeClr val="tx1"/>
                </a:solidFill>
                <a:latin typeface="+mn-lt"/>
                <a:ea typeface="+mn-ea"/>
                <a:cs typeface="+mn-cs"/>
              </a:rPr>
              <a:t>una. Una vez que el maestro de bus se ha ganado el control del bus, se puede iniciar la transacción mediante la afirmación de FRAME. Esta línea se mantiene afirmada hasta que el iniciador está listo para completar la fase de datos anterior. El iniciador también pone la dirección de inicio en el bus de direcciones, y el comando de lectura en la C / BE líneas.</a:t>
            </a:r>
          </a:p>
          <a:p>
            <a:r>
              <a:rPr lang="es-PE" sz="1200" kern="1200" dirty="0" smtClean="0">
                <a:solidFill>
                  <a:schemeClr val="tx1"/>
                </a:solidFill>
                <a:latin typeface="+mn-lt"/>
                <a:ea typeface="+mn-ea"/>
                <a:cs typeface="+mn-cs"/>
              </a:rPr>
              <a:t>b. Al comienzo del reloj 2, el dispositivo de destino reconoce su dirección en las líneas AD.</a:t>
            </a:r>
          </a:p>
          <a:p>
            <a:r>
              <a:rPr lang="es-PE" sz="1200" kern="1200" dirty="0" smtClean="0">
                <a:solidFill>
                  <a:schemeClr val="tx1"/>
                </a:solidFill>
                <a:latin typeface="+mn-lt"/>
                <a:ea typeface="+mn-ea"/>
                <a:cs typeface="+mn-cs"/>
              </a:rPr>
              <a:t>c. El iniciador cesa de conducir el bus DC. Un ciclo de cambio de estado (indicado por las dos flechas circulares) se requiere en todas las líneas de señal que puede ser impulsado por más de un dispositivo, de modo que la caída de la señal de dirección preparará el bus para su uso por el dispositivo de destino. El iniciador cambia la información en la C / BE líneas para designar las líneas AD se van a utilizar para la transferencia de los datos se abordan actualmente (de 1 a 4 bytes). El iniciador también afirma IRDY para indicar que está listo para el primer elemento de datos.</a:t>
            </a:r>
          </a:p>
          <a:p>
            <a:r>
              <a:rPr lang="es-PE" sz="1200" kern="1200" dirty="0" smtClean="0">
                <a:solidFill>
                  <a:schemeClr val="tx1"/>
                </a:solidFill>
                <a:latin typeface="+mn-lt"/>
                <a:ea typeface="+mn-ea"/>
                <a:cs typeface="+mn-cs"/>
              </a:rPr>
              <a:t>d. El objetivo afirma DEVSEL seleccionado para indicar que se ha reconocido su dirección y responderá. Se coloca los datos solicitados en las líneas AD y afirma TRDY para indicar que los datos válidos están presentes en el bus.</a:t>
            </a:r>
          </a:p>
          <a:p>
            <a:r>
              <a:rPr lang="es-PE" sz="1200" kern="1200" dirty="0" smtClean="0">
                <a:solidFill>
                  <a:schemeClr val="tx1"/>
                </a:solidFill>
                <a:latin typeface="+mn-lt"/>
                <a:ea typeface="+mn-ea"/>
                <a:cs typeface="+mn-cs"/>
              </a:rPr>
              <a:t>e. El iniciador lee los datos al comienzo de reloj 4 y cambia el byte habilitar las líneas como sea necesario en la preparación para la próxima lectura.</a:t>
            </a:r>
          </a:p>
          <a:p>
            <a:r>
              <a:rPr lang="es-PE" sz="1200" kern="1200" dirty="0" smtClean="0">
                <a:solidFill>
                  <a:schemeClr val="tx1"/>
                </a:solidFill>
                <a:latin typeface="+mn-lt"/>
                <a:ea typeface="+mn-ea"/>
                <a:cs typeface="+mn-cs"/>
              </a:rPr>
              <a:t>f. En este ejemplo, el objetivo necesita algún tiempo para preparar el segundo bloque de datos para la transmisión. Por lo tanto,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TRDY para indicar el iniciador que no habrá nuevos datos durante el próximo ciclo. Por consiguiente, el iniciador no lee las líneas de datos al comienzo del ciclo de reloj quinto y no cambia byte active durante ese ciclo. El bloque de datos se lee al inicio del reloj</a:t>
            </a:r>
          </a:p>
          <a:p>
            <a:r>
              <a:rPr lang="es-PE" sz="1200" kern="1200" dirty="0" smtClean="0">
                <a:solidFill>
                  <a:schemeClr val="tx1"/>
                </a:solidFill>
                <a:latin typeface="+mn-lt"/>
                <a:ea typeface="+mn-ea"/>
                <a:cs typeface="+mn-cs"/>
              </a:rPr>
              <a:t>g. Durante reloj 6, el objetivo coloca el elemento de datos en el bus tercero. Sin embargo, en este ejemplo, el iniciador no está todavía listo para leer el elemento de datos (por ejemplo, tiene una condición de memoria intermedia llena temporal). Por lo tanto,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IRDY. Esto hará que el objetivo de mantener el elemento de datos en el bus tercera para un ciclo de reloj extra.</a:t>
            </a:r>
          </a:p>
          <a:p>
            <a:r>
              <a:rPr lang="es-PE" sz="1200" kern="1200" dirty="0" smtClean="0">
                <a:solidFill>
                  <a:schemeClr val="tx1"/>
                </a:solidFill>
                <a:latin typeface="+mn-lt"/>
                <a:ea typeface="+mn-ea"/>
                <a:cs typeface="+mn-cs"/>
              </a:rPr>
              <a:t>h. El iniciador sabe que la transferencia de datos es la tercera pasada, y por lo que </a:t>
            </a:r>
            <a:r>
              <a:rPr lang="es-PE" sz="1200" kern="1200" dirty="0" err="1" smtClean="0">
                <a:solidFill>
                  <a:schemeClr val="tx1"/>
                </a:solidFill>
                <a:latin typeface="+mn-lt"/>
                <a:ea typeface="+mn-ea"/>
                <a:cs typeface="+mn-cs"/>
              </a:rPr>
              <a:t>deasserts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Marco a la señal del objetivo que se trata de la última transferencia de datos. Se afirma también IRDY para indicar que está listo para completar la transferencia.</a:t>
            </a:r>
          </a:p>
          <a:p>
            <a:r>
              <a:rPr lang="es-PE" sz="1200" kern="1200" dirty="0" smtClean="0">
                <a:solidFill>
                  <a:schemeClr val="tx1"/>
                </a:solidFill>
                <a:latin typeface="+mn-lt"/>
                <a:ea typeface="+mn-ea"/>
                <a:cs typeface="+mn-cs"/>
              </a:rPr>
              <a:t>i. El iniciador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IRDY, devolviendo el autobús al estado de reposo, y el objetivo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TRDY y DEVSEL.</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37</a:t>
            </a:fld>
            <a:endParaRPr lang="es-P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38</a:t>
            </a:fld>
            <a:endParaRPr lang="es-P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39</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r>
              <a:rPr lang="es-ES" sz="1200" kern="1200" dirty="0" smtClean="0">
                <a:solidFill>
                  <a:schemeClr val="tx1"/>
                </a:solidFill>
                <a:latin typeface="+mn-lt"/>
                <a:ea typeface="+mn-ea"/>
                <a:cs typeface="+mn-cs"/>
              </a:rPr>
              <a:t>Todos los diseños de computadoras modernas están basadas en conceptos desarrollados por John von </a:t>
            </a:r>
            <a:r>
              <a:rPr lang="es-ES" sz="1200" kern="1200" dirty="0" err="1" smtClean="0">
                <a:solidFill>
                  <a:schemeClr val="tx1"/>
                </a:solidFill>
                <a:latin typeface="+mn-lt"/>
                <a:ea typeface="+mn-ea"/>
                <a:cs typeface="+mn-cs"/>
              </a:rPr>
              <a:t>Neumann</a:t>
            </a:r>
            <a:r>
              <a:rPr lang="es-ES" sz="1200" kern="1200" dirty="0" smtClean="0">
                <a:solidFill>
                  <a:schemeClr val="tx1"/>
                </a:solidFill>
                <a:latin typeface="+mn-lt"/>
                <a:ea typeface="+mn-ea"/>
                <a:cs typeface="+mn-cs"/>
              </a:rPr>
              <a:t>. Tal diseño se conoce como la arquitectura de von </a:t>
            </a:r>
            <a:r>
              <a:rPr lang="es-ES" sz="1200" kern="1200" dirty="0" err="1" smtClean="0">
                <a:solidFill>
                  <a:schemeClr val="tx1"/>
                </a:solidFill>
                <a:latin typeface="+mn-lt"/>
                <a:ea typeface="+mn-ea"/>
                <a:cs typeface="+mn-cs"/>
              </a:rPr>
              <a:t>Neumann</a:t>
            </a:r>
            <a:r>
              <a:rPr lang="es-ES" sz="1200" kern="1200" dirty="0" smtClean="0">
                <a:solidFill>
                  <a:schemeClr val="tx1"/>
                </a:solidFill>
                <a:latin typeface="+mn-lt"/>
                <a:ea typeface="+mn-ea"/>
                <a:cs typeface="+mn-cs"/>
              </a:rPr>
              <a:t> y se basa en tres conceptos clave: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pPr rtl="0"/>
            <a:r>
              <a:rPr lang="es-ES" sz="1200" kern="1200" dirty="0" smtClean="0">
                <a:solidFill>
                  <a:schemeClr val="tx1"/>
                </a:solidFill>
                <a:latin typeface="+mn-lt"/>
                <a:ea typeface="+mn-ea"/>
                <a:cs typeface="+mn-cs"/>
              </a:rPr>
              <a:t>• Los datos y las instrucciones se almacenan en un único memoria de lectura-escritura.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El contenido de esta memoria son direccionables por ubicación, sin tener en cuenta el tipo de datos contenidos allí.</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ejecución se produce de una manera secuencial (a menos que se modifiquen explícitamente) de una instrucción a la siguiente.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Hay un pequeño conjunto de componentes lógicos básicos que se pueden combinar de varias formas para almacenar datos binarios y para realizar operaciones aritméticas y lógicas en los datos. Si hay un cálculo particular a realizar, una configuración de componentes lógicos diseñado específicamente para ese cálculo se podría construir. Podemos pensar en el proceso de conectar los diversos componentes en la configuración deseada como una forma de programación. El resultante "programa" está en la forma de hardware, y se denomina un programa de cableado.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Ahora considere esta alternativa. Supongamos que construimos una configuración de uso general de las funciones aritméticas y lógicas. Este conjunto de hardware realizar diversas funciones en los datos en función de señales de control aplicadas al hardware. En el caso original de hardware personalizado, el sistema acepta datos y produce resultados (Figura a). Con hardware de propósito general, el sistema acepta datos y señales de control y produce resultados. Así, en lugar de volver a cablear el hardware para cada nuevo programa, el programador sólo necesita suministrar un nuevo conjunto de señales de control.</a:t>
            </a:r>
            <a:br>
              <a:rPr lang="es-ES" sz="1200" kern="1200" dirty="0" smtClean="0">
                <a:solidFill>
                  <a:schemeClr val="tx1"/>
                </a:solidFill>
                <a:latin typeface="+mn-lt"/>
                <a:ea typeface="+mn-ea"/>
                <a:cs typeface="+mn-cs"/>
              </a:rPr>
            </a:br>
            <a:r>
              <a:rPr lang="es-PE" dirty="0" smtClean="0"/>
              <a:t>¿Cómo controlar las señales se suministra? La respuesta es sencilla pero sutil. El programa entero es realmente una secuencia de pasos. En cada paso, alguna operación aritmética o lógica se realiza en algunos datos. Para cada paso, un nuevo conjunto de señales de control que se necesita. Vamos a proporcionar un código único para cada posible conjunto de señales de control, y vamos a añadir al hardware de propósito general, un segmento que puede aceptar un código y generar señales de control</a:t>
            </a:r>
          </a:p>
          <a:p>
            <a:pPr rtl="0"/>
            <a:endParaRPr lang="es-PE" sz="1200" kern="1200" dirty="0" smtClean="0">
              <a:solidFill>
                <a:schemeClr val="tx1"/>
              </a:solidFill>
              <a:latin typeface="+mn-lt"/>
              <a:ea typeface="+mn-ea"/>
              <a:cs typeface="+mn-cs"/>
            </a:endParaRPr>
          </a:p>
          <a:p>
            <a:pPr rtl="0"/>
            <a:r>
              <a:rPr lang="es-ES" dirty="0" smtClean="0"/>
              <a:t>La programación es ahora mucho más fácil. En lugar de volver a cablear el hardware para cada nuevo programa, lo único que tienes que hacer es proporcionar una nueva secuencia de códigos. Cada código es, en efecto, una instrucción, y la parte del hardware interpreta cada instrucción y genera señales de control. Para distinguir este nuevo método de programación, una secuencia de códigos o instrucciones de software se llama.</a:t>
            </a:r>
            <a:br>
              <a:rPr lang="es-ES" dirty="0" smtClean="0"/>
            </a:br>
            <a:r>
              <a:rPr lang="es-ES" dirty="0" smtClean="0"/>
              <a:t>La figura b indica dos componentes principales del sistema: un intérprete de instrucciones y un módulo de la aritmética de propósito general y función lógica. Estos dos constituyen la CPU. Varios otros componentes son necesarios para producir un computador. Datos y instrucciones se debe poner en el sistema. Para ello necesitamos una especie de módulo de entrada. Esto contiene componentes básicos para aceptar los datos y las instrucciones de alguna forma y convertirlos en un formato interna de señales utilizables por el sistema. A medios de comunicación de los resultados que se necesita, y esto es en la forma de una modulo de salida. </a:t>
            </a:r>
            <a:r>
              <a:rPr lang="es-ES" dirty="0" err="1" smtClean="0"/>
              <a:t>Taken</a:t>
            </a:r>
            <a:r>
              <a:rPr lang="es-ES" dirty="0" smtClean="0"/>
              <a:t> juntos, estos se denominan como E / S de los componentes.</a:t>
            </a:r>
            <a:br>
              <a:rPr lang="es-ES" dirty="0" smtClean="0"/>
            </a:br>
            <a:r>
              <a:rPr lang="es-ES" dirty="0" smtClean="0"/>
              <a:t>Uno de los componentes más se necesita. Un dispositivo de entrada traerá instrucciones y datos en forma secuencial. Pero si un programa no siempre ejecutan en forma secuencial, ya que puede saltar (por ejemplo, la instrucción de salto IAS). Del mismo modo, las operaciones sobre los datos puede requerir el acceso a más de un elemento a la vez en una secuencia predeterminada.</a:t>
            </a:r>
            <a:br>
              <a:rPr lang="es-ES" dirty="0" smtClean="0"/>
            </a:br>
            <a:r>
              <a:rPr lang="es-ES" dirty="0" smtClean="0"/>
              <a:t>Por lo tanto, tiene que haber un lugar para almacenar temporalmente instrucciones y datos. Que se llama módulo de memoria, o la memoria principal para distinguirla de almacenamiento externa o periférico. Von </a:t>
            </a:r>
            <a:r>
              <a:rPr lang="es-ES" dirty="0" err="1" smtClean="0"/>
              <a:t>Neumann</a:t>
            </a:r>
            <a:r>
              <a:rPr lang="es-ES" dirty="0" smtClean="0"/>
              <a:t> señaló que la misma memoria se podría utilizar para almacenar instrucciones y datos.</a:t>
            </a:r>
            <a:br>
              <a:rPr lang="es-ES" dirty="0" smtClean="0"/>
            </a:br>
            <a:r>
              <a:rPr lang="es-ES" dirty="0" smtClean="0"/>
              <a:t>La figura ilustra estos componentes de alto nivel y sugiere las interacciones entre ellos. La CPU intercambios de datos con memoria. Para este propósito, es típicamente hace uso de dos interna (para la CPU) registra: una dirección de memoria registrarse (MAR), que especifica la dirección en la memoria para la siguiente lectura o escritura, y un memoria tampón de registro (MBR), que contiene los datos que se escriben en la memoria</a:t>
            </a:r>
            <a:br>
              <a:rPr lang="es-ES" dirty="0" smtClean="0"/>
            </a:br>
            <a:r>
              <a:rPr lang="es-ES" dirty="0" smtClean="0"/>
              <a:t>o recibe los datos leídos de la memoria. Del mismo modo, un I / O dirección de registro (I / OAR) especifica un determinado I / O </a:t>
            </a:r>
            <a:r>
              <a:rPr lang="es-ES" dirty="0" err="1" smtClean="0"/>
              <a:t>device.An</a:t>
            </a:r>
            <a:r>
              <a:rPr lang="es-ES" dirty="0" smtClean="0"/>
              <a:t> Buffer E / S (I / OBR) registro se utiliza para el intercambio de datos entre un módulo de E / S y la CPU.</a:t>
            </a:r>
            <a:br>
              <a:rPr lang="es-ES" dirty="0" smtClean="0"/>
            </a:br>
            <a:r>
              <a:rPr lang="es-ES" dirty="0" smtClean="0"/>
              <a:t>Un módulo de memoria consiste en un conjunto de ubicaciones, definido por las direcciones numeradas secuencialmente. Cada dirección contiene un número binario que puede ser interpretado como una instrucción o los datos. Un módulo de E / S transfiere datos desde dispositivos externos a la CPU y la memoria, y viceversa. Contiene buffers internos para la celebración de estos datos temporalmente hasta que puedan ser enviados.</a:t>
            </a:r>
            <a:br>
              <a:rPr lang="es-ES" dirty="0" smtClean="0"/>
            </a:br>
            <a:r>
              <a:rPr lang="es-ES" dirty="0" smtClean="0"/>
              <a:t>Después de examinar brevemente estos componentes principales, pasamos ahora a una visión general de cómo estos componentes funcionan juntos para ejecutar programas.</a:t>
            </a:r>
            <a:endParaRPr lang="es-PE"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4</a:t>
            </a:fld>
            <a:endParaRPr lang="es-P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PE" sz="1200" b="1" kern="1200" dirty="0" smtClean="0">
                <a:solidFill>
                  <a:schemeClr val="tx1"/>
                </a:solidFill>
                <a:latin typeface="+mn-lt"/>
                <a:ea typeface="+mn-ea"/>
                <a:cs typeface="+mn-cs"/>
              </a:rPr>
              <a:t>Arbitraje</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PCI hace uso de un esquema centralizado, arbitraje sincronizado en el que cada maestro tiene una única solicitud (REQ) y la señal de concesión (GNT). Estas líneas de señal están unidas a un árbitro central (Figura 3,24) y una simple petición de concesión de protocolo de enlace se utiliza para conceder acceso al bus.</a:t>
            </a:r>
          </a:p>
          <a:p>
            <a:r>
              <a:rPr lang="es-PE" sz="1200" kern="1200" dirty="0" smtClean="0">
                <a:solidFill>
                  <a:schemeClr val="tx1"/>
                </a:solidFill>
                <a:latin typeface="+mn-lt"/>
                <a:ea typeface="+mn-ea"/>
                <a:cs typeface="+mn-cs"/>
              </a:rPr>
              <a:t>La especificación PCI no dicta un algoritmo de arbitraje en particular. El árbitro puede utilizar un enfoque de primer llegado, primer servido, un enfoque de round </a:t>
            </a:r>
            <a:r>
              <a:rPr lang="es-PE" sz="1200" kern="1200" dirty="0" err="1" smtClean="0">
                <a:solidFill>
                  <a:schemeClr val="tx1"/>
                </a:solidFill>
                <a:latin typeface="+mn-lt"/>
                <a:ea typeface="+mn-ea"/>
                <a:cs typeface="+mn-cs"/>
              </a:rPr>
              <a:t>robin</a:t>
            </a:r>
            <a:r>
              <a:rPr lang="es-PE" sz="1200" kern="1200" dirty="0" smtClean="0">
                <a:solidFill>
                  <a:schemeClr val="tx1"/>
                </a:solidFill>
                <a:latin typeface="+mn-lt"/>
                <a:ea typeface="+mn-ea"/>
                <a:cs typeface="+mn-cs"/>
              </a:rPr>
              <a:t>, o algún tipo de esquema de prioridades. Un maestro PCI debe arbitrar para cada transacción que se desea efectuar, en una sola transacción consiste en una fase dirección seguida por una o más fases de datos contiguos.</a:t>
            </a:r>
          </a:p>
          <a:p>
            <a:r>
              <a:rPr lang="es-PE" sz="1200" kern="1200" dirty="0" smtClean="0">
                <a:solidFill>
                  <a:schemeClr val="tx1"/>
                </a:solidFill>
                <a:latin typeface="+mn-lt"/>
                <a:ea typeface="+mn-ea"/>
                <a:cs typeface="+mn-cs"/>
              </a:rPr>
              <a:t>Figura 3,25 es un ejemplo en el que los dispositivos A y B se arbitrar para el bus.</a:t>
            </a:r>
          </a:p>
          <a:p>
            <a:r>
              <a:rPr lang="es-PE" sz="1200" kern="1200" dirty="0" smtClean="0">
                <a:solidFill>
                  <a:schemeClr val="tx1"/>
                </a:solidFill>
                <a:latin typeface="+mn-lt"/>
                <a:ea typeface="+mn-ea"/>
                <a:cs typeface="+mn-cs"/>
              </a:rPr>
              <a:t>La siguiente secuencia:</a:t>
            </a:r>
          </a:p>
          <a:p>
            <a:r>
              <a:rPr lang="es-PE" sz="1200" kern="1200" dirty="0" smtClean="0">
                <a:solidFill>
                  <a:schemeClr val="tx1"/>
                </a:solidFill>
                <a:latin typeface="+mn-lt"/>
                <a:ea typeface="+mn-ea"/>
                <a:cs typeface="+mn-cs"/>
              </a:rPr>
              <a:t>Una. En algún momento antes del comienzo de reloj 1, A ha afirmado su señal REQ. Las muestras árbitro esta señal al comienzo de un ciclo de reloj 1.</a:t>
            </a:r>
          </a:p>
          <a:p>
            <a:r>
              <a:rPr lang="es-PE" sz="1200" kern="1200" dirty="0" smtClean="0">
                <a:solidFill>
                  <a:schemeClr val="tx1"/>
                </a:solidFill>
                <a:latin typeface="+mn-lt"/>
                <a:ea typeface="+mn-ea"/>
                <a:cs typeface="+mn-cs"/>
              </a:rPr>
              <a:t>b. Durante un ciclo de reloj 1, B solicita el uso del bus mediante la afirmación de la señal REQ.</a:t>
            </a:r>
          </a:p>
          <a:p>
            <a:r>
              <a:rPr lang="es-PE" sz="1200" kern="1200" dirty="0" smtClean="0">
                <a:solidFill>
                  <a:schemeClr val="tx1"/>
                </a:solidFill>
                <a:latin typeface="+mn-lt"/>
                <a:ea typeface="+mn-ea"/>
                <a:cs typeface="+mn-cs"/>
              </a:rPr>
              <a:t>c. Al mismo tiempo, el árbitro afirma GNT-A para conceder acceso al bus de A.</a:t>
            </a:r>
          </a:p>
          <a:p>
            <a:r>
              <a:rPr lang="es-PE" sz="1200" kern="1200" dirty="0" smtClean="0">
                <a:solidFill>
                  <a:schemeClr val="tx1"/>
                </a:solidFill>
                <a:latin typeface="+mn-lt"/>
                <a:ea typeface="+mn-ea"/>
                <a:cs typeface="+mn-cs"/>
              </a:rPr>
              <a:t>d. Maestro Bus A las muestras GNT-A al comienzo del reloj 2 y se entera de que se ha concedido acceso al bus. También encuentra IRDY y </a:t>
            </a:r>
            <a:r>
              <a:rPr lang="es-PE" sz="1200" kern="1200" dirty="0" err="1" smtClean="0">
                <a:solidFill>
                  <a:schemeClr val="tx1"/>
                </a:solidFill>
                <a:latin typeface="+mn-lt"/>
                <a:ea typeface="+mn-ea"/>
                <a:cs typeface="+mn-cs"/>
              </a:rPr>
              <a:t>deasserted</a:t>
            </a:r>
            <a:r>
              <a:rPr lang="es-PE" sz="1200" kern="1200" dirty="0" smtClean="0">
                <a:solidFill>
                  <a:schemeClr val="tx1"/>
                </a:solidFill>
                <a:latin typeface="+mn-lt"/>
                <a:ea typeface="+mn-ea"/>
                <a:cs typeface="+mn-cs"/>
              </a:rPr>
              <a:t> TRDY, lo que indica que el bus está inactivo. En consecuencia, se afirma FRAME y coloca la información de dirección en el bus de direcciones y el comando en la C / BE bus (no mostrado). También continúa afirmando REQ-A, debido a que tiene una segunda transacción para llevar a cabo después de este.</a:t>
            </a:r>
          </a:p>
          <a:p>
            <a:r>
              <a:rPr lang="es-PE" sz="1200" kern="1200" dirty="0" smtClean="0">
                <a:solidFill>
                  <a:schemeClr val="tx1"/>
                </a:solidFill>
                <a:latin typeface="+mn-lt"/>
                <a:ea typeface="+mn-ea"/>
                <a:cs typeface="+mn-cs"/>
              </a:rPr>
              <a:t>e. Las muestras de todas las líneas de autobús árbitro REQ al inicio del reloj 3 y hace una decisión arbitral para otorgar el autobús a B para la siguiente transacción. A continuación, afirma GNT-B y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GNT-A. B no será capaz de usar el bus hasta que vuelve a un estado inactivo.</a:t>
            </a:r>
          </a:p>
          <a:p>
            <a:r>
              <a:rPr lang="es-PE" sz="1200" kern="1200" dirty="0" smtClean="0">
                <a:solidFill>
                  <a:schemeClr val="tx1"/>
                </a:solidFill>
                <a:latin typeface="+mn-lt"/>
                <a:ea typeface="+mn-ea"/>
                <a:cs typeface="+mn-cs"/>
              </a:rPr>
              <a:t>F. Un MARCO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para indicar que el último (y único) de transferencia de datos está en curso. Se coloca los datos en el bus de datos y señales de la diana con IRDY. El destino lee los datos al comienzo de la siguiente ciclo de reloj.</a:t>
            </a:r>
          </a:p>
          <a:p>
            <a:r>
              <a:rPr lang="es-PE" sz="1200" kern="1200" dirty="0" smtClean="0">
                <a:solidFill>
                  <a:schemeClr val="tx1"/>
                </a:solidFill>
                <a:latin typeface="+mn-lt"/>
                <a:ea typeface="+mn-ea"/>
                <a:cs typeface="+mn-cs"/>
              </a:rPr>
              <a:t>g. A principios del reloj 5, B encuentra IRDY y FRAME </a:t>
            </a:r>
            <a:r>
              <a:rPr lang="es-PE" sz="1200" kern="1200" dirty="0" err="1" smtClean="0">
                <a:solidFill>
                  <a:schemeClr val="tx1"/>
                </a:solidFill>
                <a:latin typeface="+mn-lt"/>
                <a:ea typeface="+mn-ea"/>
                <a:cs typeface="+mn-cs"/>
              </a:rPr>
              <a:t>deasserted</a:t>
            </a:r>
            <a:r>
              <a:rPr lang="es-PE" sz="1200" kern="1200" dirty="0" smtClean="0">
                <a:solidFill>
                  <a:schemeClr val="tx1"/>
                </a:solidFill>
                <a:latin typeface="+mn-lt"/>
                <a:ea typeface="+mn-ea"/>
                <a:cs typeface="+mn-cs"/>
              </a:rPr>
              <a:t> y así es capaz de tomar el control del bus al afirmar FRAME. También </a:t>
            </a:r>
            <a:r>
              <a:rPr lang="es-PE" sz="1200" kern="1200" dirty="0" err="1" smtClean="0">
                <a:solidFill>
                  <a:schemeClr val="tx1"/>
                </a:solidFill>
                <a:latin typeface="+mn-lt"/>
                <a:ea typeface="+mn-ea"/>
                <a:cs typeface="+mn-cs"/>
              </a:rPr>
              <a:t>deasserts</a:t>
            </a:r>
            <a:r>
              <a:rPr lang="es-PE" sz="1200" kern="1200" dirty="0" smtClean="0">
                <a:solidFill>
                  <a:schemeClr val="tx1"/>
                </a:solidFill>
                <a:latin typeface="+mn-lt"/>
                <a:ea typeface="+mn-ea"/>
                <a:cs typeface="+mn-cs"/>
              </a:rPr>
              <a:t> su línea REQ, ya que sólo quiere llevar a cabo una transacción.</a:t>
            </a:r>
          </a:p>
          <a:p>
            <a:r>
              <a:rPr lang="es-PE" sz="1200" kern="1200" dirty="0" smtClean="0">
                <a:solidFill>
                  <a:schemeClr val="tx1"/>
                </a:solidFill>
                <a:latin typeface="+mn-lt"/>
                <a:ea typeface="+mn-ea"/>
                <a:cs typeface="+mn-cs"/>
              </a:rPr>
              <a:t>Posteriormente, maestro A se concede acceso al bus para su siguiente transacción.</a:t>
            </a:r>
          </a:p>
          <a:p>
            <a:r>
              <a:rPr lang="es-PE" sz="1200" kern="1200" dirty="0" smtClean="0">
                <a:solidFill>
                  <a:schemeClr val="tx1"/>
                </a:solidFill>
                <a:latin typeface="+mn-lt"/>
                <a:ea typeface="+mn-ea"/>
                <a:cs typeface="+mn-cs"/>
              </a:rPr>
              <a:t>Observe que el arbitraje puede tener lugar al mismo tiempo que el maestro de bus actual está realizando una transferencia de datos. Por lo tanto, no hay ciclos de bus se pierden en la realización de arbitraje. Esto se conoce como arbitraje oculto.</a:t>
            </a: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40</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La función básica realizada por un ordenador es la ejecución de un programa, que consiste de un conjunto de instrucciones almacenadas en la memoria. El procesador hace el trabajo por ejecutar las instrucciones especificadas en el programa. Esta sección proporciona una visión general de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los elementos clave de la ejecución del programa. En su forma más simple, el procesamiento de instrucciones consta de dos pasos: el procesador lee (recupera) las instrucciones de la memoria de una en una y se ejecuta cada instrucción. La ejecución del programa consiste en repetir el proceso de extracción de instrucción y ejecución de la instrucción. La ejecución de la instrucción puede incluir varias operaciones y depende de la naturaleza de la instrucción (véase, por ejemplo, la parte inferior de la figura 2.4).</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procesamiento requerido para una sola instrucción se denomina un ciclo de instrucción.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Utilizando el procedimiento simplificado de dos pasos descripción dada anteriormente, el ciclo de instrucción es de-</a:t>
            </a:r>
            <a:r>
              <a:rPr lang="es-ES" sz="1200" kern="1200" dirty="0" err="1" smtClean="0">
                <a:solidFill>
                  <a:schemeClr val="tx1"/>
                </a:solidFill>
                <a:latin typeface="+mn-lt"/>
                <a:ea typeface="+mn-ea"/>
                <a:cs typeface="+mn-cs"/>
              </a:rPr>
              <a:t>picted</a:t>
            </a:r>
            <a:r>
              <a:rPr lang="es-ES" sz="1200" kern="1200" dirty="0" smtClean="0">
                <a:solidFill>
                  <a:schemeClr val="tx1"/>
                </a:solidFill>
                <a:latin typeface="+mn-lt"/>
                <a:ea typeface="+mn-ea"/>
                <a:cs typeface="+mn-cs"/>
              </a:rPr>
              <a:t> en la Figura 3.3. Los dos pasos se conocen como el ciclo de captación y el ciclo de ejecución. Se detiene la ejecución del programa sólo si el equipo está apagado, una especie de error, o un programa de instrucción que detiene el equipo que se encuentra.</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5</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ES" sz="1200" kern="1200" dirty="0" smtClean="0">
                <a:solidFill>
                  <a:schemeClr val="tx1"/>
                </a:solidFill>
                <a:latin typeface="+mn-lt"/>
                <a:ea typeface="+mn-ea"/>
                <a:cs typeface="+mn-cs"/>
              </a:rPr>
              <a:t>Al comienzo de cada ciclo de instrucción, el procesador obtiene una instrucción de la memoria. En un procesador típico, un registro llamado contador de programa (PC) contiene la dirección de la instrucción a ser leída junto. A menos que se diga lo contrario, el procesador</a:t>
            </a:r>
          </a:p>
          <a:p>
            <a:r>
              <a:rPr lang="es-ES" sz="1200" kern="1200" dirty="0" smtClean="0">
                <a:solidFill>
                  <a:schemeClr val="tx1"/>
                </a:solidFill>
                <a:latin typeface="+mn-lt"/>
                <a:ea typeface="+mn-ea"/>
                <a:cs typeface="+mn-cs"/>
              </a:rPr>
              <a:t>siempre incrementa el PC después de cada extracción de instrucción para que se captación de la instrucción siguiente en la secuencia (es decir, la instrucción situada en la siguiente dirección de memoria superior). Así, por ejemplo, considerar un ordenador en el que cada instrucción ocupa un 16-bit de la palabra de memoria. Suponga que el contador de programa se ajusta a la ubicación 300. El procesador de próxima captación de la instrucción en el lugar 300. En sucesivos ciclos de instrucción, se obtendrá instrucciones de ubicaciones 301, 302, 303, y así sucesivamente. Esta secuencia puede ser alterada, como se explica en la actualidad.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instrucción obtenida se carga en un registro en el procesador conocido como el registro de instrucción (IR). La instrucción contiene bits que especifican la acción que el procesador es de tomar. El procesador interpreta la instrucción y realiza la acción necesaria. En general, estas acciones se dividen en cuatro categorías: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ES" sz="1200" b="1" kern="1200" dirty="0" smtClean="0">
                <a:solidFill>
                  <a:schemeClr val="tx1"/>
                </a:solidFill>
                <a:latin typeface="+mn-lt"/>
                <a:ea typeface="+mn-ea"/>
                <a:cs typeface="+mn-cs"/>
              </a:rPr>
              <a:t>la memoria del procesador: </a:t>
            </a:r>
            <a:r>
              <a:rPr lang="es-ES" sz="1200" kern="1200" dirty="0" smtClean="0">
                <a:solidFill>
                  <a:schemeClr val="tx1"/>
                </a:solidFill>
                <a:latin typeface="+mn-lt"/>
                <a:ea typeface="+mn-ea"/>
                <a:cs typeface="+mn-cs"/>
              </a:rPr>
              <a:t>Los datos pueden ser transferidos desde el procesador a la memoria o de la memoria al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ES" sz="1200" b="1" kern="1200" dirty="0" smtClean="0">
                <a:solidFill>
                  <a:schemeClr val="tx1"/>
                </a:solidFill>
                <a:latin typeface="+mn-lt"/>
                <a:ea typeface="+mn-ea"/>
                <a:cs typeface="+mn-cs"/>
              </a:rPr>
              <a:t>el procesador de E / S: </a:t>
            </a:r>
            <a:r>
              <a:rPr lang="es-ES" sz="1200" kern="1200" dirty="0" smtClean="0">
                <a:solidFill>
                  <a:schemeClr val="tx1"/>
                </a:solidFill>
                <a:latin typeface="+mn-lt"/>
                <a:ea typeface="+mn-ea"/>
                <a:cs typeface="+mn-cs"/>
              </a:rPr>
              <a:t>Los datos pueden ser transferidos hacia o desde un dispositivo periférico mediante la transferencia entre el procesador y un módulo de E / S.</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Procesamiento de datos: </a:t>
            </a:r>
            <a:r>
              <a:rPr lang="es-ES" sz="1200" kern="1200" dirty="0" smtClean="0">
                <a:solidFill>
                  <a:schemeClr val="tx1"/>
                </a:solidFill>
                <a:latin typeface="+mn-lt"/>
                <a:ea typeface="+mn-ea"/>
                <a:cs typeface="+mn-cs"/>
              </a:rPr>
              <a:t>El procesador puede realizar alguna operación aritmética o lógica de los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ES" sz="1200" b="1" kern="1200" dirty="0" smtClean="0">
                <a:solidFill>
                  <a:schemeClr val="tx1"/>
                </a:solidFill>
                <a:latin typeface="+mn-lt"/>
                <a:ea typeface="+mn-ea"/>
                <a:cs typeface="+mn-cs"/>
              </a:rPr>
              <a:t>Control:</a:t>
            </a:r>
            <a:r>
              <a:rPr lang="es-ES" sz="1200" kern="1200" dirty="0" smtClean="0">
                <a:solidFill>
                  <a:schemeClr val="tx1"/>
                </a:solidFill>
                <a:latin typeface="+mn-lt"/>
                <a:ea typeface="+mn-ea"/>
                <a:cs typeface="+mn-cs"/>
              </a:rPr>
              <a:t>  Una instrucción puede especificar que la secuencia de ejecución de ser alterado.</a:t>
            </a:r>
            <a:br>
              <a:rPr lang="es-ES" sz="1200" kern="1200" dirty="0" smtClean="0">
                <a:solidFill>
                  <a:schemeClr val="tx1"/>
                </a:solidFill>
                <a:latin typeface="+mn-lt"/>
                <a:ea typeface="+mn-ea"/>
                <a:cs typeface="+mn-cs"/>
              </a:rPr>
            </a:br>
            <a:endParaRPr lang="es-PE"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6</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Ejecución de una instrucción puede incluir una combinación de estas acciones.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Consideremos un ejemplo sencillo usando una máquina hipotética que incluye las características enumeradas en la Figura 3.4. El procesador contiene un registro de datos único, llamado un acumulador (AC). Instrucciones y datos son 16 bits de largo. Por lo tanto, es conveniente para organizar la memoria usando 16-bit palabras. El formato de instrucción proporciona 4 bits para el código de operación, de modo que no puede haber tantos como 2⁴ = 16 códigos de operación diferentes, y hasta 2 ¹² = 4096 (4K) palabras de memoria puede ser abordado directamente.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Figura 3,5 ilustra una ejecución de programa parcial, que muestra las partes pertinentes de la memoria y los registros del procesador. ¹ El fragmento de programa que se muestra añade el contenido de la palabra de memoria en la dirección 940 a los contenidos de la palabra de memoria en</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frente a 941 y almacena el resultado en la ubicación de este último. Tres instrucciones, que pueden ser descritos como tres traer y ejecutar tres ciclos, se requieren:</a:t>
            </a:r>
            <a:br>
              <a:rPr lang="es-ES" sz="1200" kern="1200" dirty="0" smtClean="0">
                <a:solidFill>
                  <a:schemeClr val="tx1"/>
                </a:solidFill>
                <a:latin typeface="+mn-lt"/>
                <a:ea typeface="+mn-ea"/>
                <a:cs typeface="+mn-cs"/>
              </a:rPr>
            </a:br>
            <a:endParaRPr lang="es-PE"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7</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ES" sz="1200" kern="1200" dirty="0" smtClean="0">
                <a:solidFill>
                  <a:schemeClr val="tx1"/>
                </a:solidFill>
                <a:latin typeface="+mn-lt"/>
                <a:ea typeface="+mn-ea"/>
                <a:cs typeface="+mn-cs"/>
              </a:rPr>
              <a:t>1. El PC contiene 300, la dirección de la primera instrucción. Esta instrucción (el valor 1940 en hexadecimal) se carga en el registro de instrucciones IR y el PC se incrementa. Tenga en cuenta que este proceso implica el uso de un registro de dirección de memoria (MAR) y un búfer de memoria de registro (MBR). Por simplicidad, estos registros intermedios son ignorados.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Los primeros 4 bits (primer dígito hexadecimal) en el IR indican que el AC se va a cargar. Los restantes 12 bits (tres dígitos hexadecimales) especificar la dirección (940) desde que se tienen datos que desea cargar.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La instrucción siguiente (5941) se capturan de la ubicación 301 y el PC se incrementa.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4. El antiguo contenido de la AC y el contenido de ubicación 941 se suman y el resultado se almacena en el AC.</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5. La instrucción siguiente (2941) se capturan de la ubicación 302 y el PC se incrementa.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6. El contenido de la AC se almacenan en la ubicación 941.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este ejemplo, tres ciclos de instrucción, cada uno consistente en un ciclo de captación y un ciclo de ejecución, son necesarios para añadir el contenido de ubicación 940 para el contenido de 941.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 un conjunto más complejo de instrucciones, menos ciclos sería necesario. Algunos procesadores de más edad, por ejemplo, incluye instrucciones que contienen más de una dirección de memoria. Así, el ciclo de ejecución de una instrucción especial sobre tales procesadores podría implicar más de una referencia a la memoria. Además, en lugar de referencias de memoria, una instrucción puede especificar una operación de E / 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ejemplo, el PDP-11 incluye un procesador de instrucciones, expresado simbólicamente como ADD B, A, que almacena la suma de los contenidos de la memoria las ubicaciones B y A se produce en la ubicación de memoria A. Un ciclo de instrucción individual con los pasos siguientes:</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 </a:t>
            </a:r>
          </a:p>
          <a:p>
            <a:r>
              <a:rPr lang="es-ES" sz="1200" kern="1200" dirty="0" smtClean="0">
                <a:solidFill>
                  <a:schemeClr val="tx1"/>
                </a:solidFill>
                <a:latin typeface="+mn-lt"/>
                <a:ea typeface="+mn-ea"/>
                <a:cs typeface="+mn-cs"/>
              </a:rPr>
              <a:t>• Obtener la instrucción ADD.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Leer el contenido de una posición de memoria en 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Lea el contenido de la memoria B ubicación en el procesador. Con el fin de que el contenido de A no se pierda, el procesador debe tener al menos dos registros para almacenar valores de la memoria, en lugar de un único acumulador.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Agregue los dos valores.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Escribir el resultado de que el procesador ubicación de memoria 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8</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Así, el ciclo de ejecución de una instrucción particular puede implicar más de una referencia a la memoria. Además, en lugar de referencias de memoria, una instrucción puede especificar una operación de E/S. Con estas consideraciones en mente, la figura 3.6 proporciona una visión más detallada del ciclo de enseñanza básica de la Figura 3.3. La figura es en forma de un diagrama de estado. Para cualquier ciclo de instrucción dada, algunos estados pueden ser nulos y otros pueden ser visitados más de una vez. Los estados se puede describir como sigue:</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Instrucción de cálculo electrónico (IAC):</a:t>
            </a:r>
            <a:r>
              <a:rPr lang="es-ES" sz="1200" kern="1200" dirty="0" smtClean="0">
                <a:solidFill>
                  <a:schemeClr val="tx1"/>
                </a:solidFill>
                <a:latin typeface="+mn-lt"/>
                <a:ea typeface="+mn-ea"/>
                <a:cs typeface="+mn-cs"/>
              </a:rPr>
              <a:t> Determina la dirección de la próxima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instrucción a ser ejecutado. Generalmente, esto implica la adición de un número fijo a la dirección de la instrucción anterior. Por ejemplo, si cada instrucción es de 16 bits y memoria está organizada en palabras de 16 bits, a continuación, añadir 1 a la dirección anterior. Si, en cambio, la memoria se organiza de forma individual </a:t>
            </a:r>
            <a:r>
              <a:rPr lang="es-ES" sz="1200" kern="1200" dirty="0" err="1" smtClean="0">
                <a:solidFill>
                  <a:schemeClr val="tx1"/>
                </a:solidFill>
                <a:latin typeface="+mn-lt"/>
                <a:ea typeface="+mn-ea"/>
                <a:cs typeface="+mn-cs"/>
              </a:rPr>
              <a:t>direccionable</a:t>
            </a:r>
            <a:r>
              <a:rPr lang="es-ES" sz="1200" kern="1200" dirty="0" smtClean="0">
                <a:solidFill>
                  <a:schemeClr val="tx1"/>
                </a:solidFill>
                <a:latin typeface="+mn-lt"/>
                <a:ea typeface="+mn-ea"/>
                <a:cs typeface="+mn-cs"/>
              </a:rPr>
              <a:t> 8-bit bytes, a continuación, añadir 2 a la dirección anterior.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ES" sz="1200" b="1" kern="1200" dirty="0" smtClean="0">
                <a:solidFill>
                  <a:schemeClr val="tx1"/>
                </a:solidFill>
                <a:latin typeface="+mn-lt"/>
                <a:ea typeface="+mn-ea"/>
                <a:cs typeface="+mn-cs"/>
              </a:rPr>
              <a:t>Instrucción </a:t>
            </a:r>
            <a:r>
              <a:rPr lang="es-ES" sz="1200" b="1" kern="1200" dirty="0" err="1" smtClean="0">
                <a:solidFill>
                  <a:schemeClr val="tx1"/>
                </a:solidFill>
                <a:latin typeface="+mn-lt"/>
                <a:ea typeface="+mn-ea"/>
                <a:cs typeface="+mn-cs"/>
              </a:rPr>
              <a:t>fetch</a:t>
            </a:r>
            <a:r>
              <a:rPr lang="es-ES" sz="1200" b="1" kern="1200" dirty="0" smtClean="0">
                <a:solidFill>
                  <a:schemeClr val="tx1"/>
                </a:solidFill>
                <a:latin typeface="+mn-lt"/>
                <a:ea typeface="+mn-ea"/>
                <a:cs typeface="+mn-cs"/>
              </a:rPr>
              <a:t> (IF):</a:t>
            </a:r>
            <a:r>
              <a:rPr lang="es-ES" sz="1200" kern="1200" dirty="0" smtClean="0">
                <a:solidFill>
                  <a:schemeClr val="tx1"/>
                </a:solidFill>
                <a:latin typeface="+mn-lt"/>
                <a:ea typeface="+mn-ea"/>
                <a:cs typeface="+mn-cs"/>
              </a:rPr>
              <a:t> Lea las instrucciones de su ubicación de memoria en el procesador.</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Instrucciones de operación de decodificación (IOD):</a:t>
            </a:r>
            <a:r>
              <a:rPr lang="es-ES" sz="1200" kern="1200" dirty="0" smtClean="0">
                <a:solidFill>
                  <a:schemeClr val="tx1"/>
                </a:solidFill>
                <a:latin typeface="+mn-lt"/>
                <a:ea typeface="+mn-ea"/>
                <a:cs typeface="+mn-cs"/>
              </a:rPr>
              <a:t> Analizar la instrucción para determinar el tipo de operación a realizar y operando (s) que se utilizarán.</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Cálculo de dirección de operando (</a:t>
            </a:r>
            <a:r>
              <a:rPr lang="es-ES" sz="1200" b="1" kern="1200" dirty="0" err="1" smtClean="0">
                <a:solidFill>
                  <a:schemeClr val="tx1"/>
                </a:solidFill>
                <a:latin typeface="+mn-lt"/>
                <a:ea typeface="+mn-ea"/>
                <a:cs typeface="+mn-cs"/>
              </a:rPr>
              <a:t>OAc</a:t>
            </a:r>
            <a:r>
              <a:rPr lang="es-ES" sz="1200" kern="1200" dirty="0" smtClean="0">
                <a:solidFill>
                  <a:schemeClr val="tx1"/>
                </a:solidFill>
                <a:latin typeface="+mn-lt"/>
                <a:ea typeface="+mn-ea"/>
                <a:cs typeface="+mn-cs"/>
              </a:rPr>
              <a:t>): Si la operación implica referencia a un operando en memoria o disponible a través de E / S, a continuación, determinar la dirección del operando.</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Operando </a:t>
            </a:r>
            <a:r>
              <a:rPr lang="es-ES" sz="1200" b="1" kern="1200" dirty="0" err="1" smtClean="0">
                <a:solidFill>
                  <a:schemeClr val="tx1"/>
                </a:solidFill>
                <a:latin typeface="+mn-lt"/>
                <a:ea typeface="+mn-ea"/>
                <a:cs typeface="+mn-cs"/>
              </a:rPr>
              <a:t>fetch</a:t>
            </a:r>
            <a:r>
              <a:rPr lang="es-ES" sz="1200" b="1" kern="1200" dirty="0" smtClean="0">
                <a:solidFill>
                  <a:schemeClr val="tx1"/>
                </a:solidFill>
                <a:latin typeface="+mn-lt"/>
                <a:ea typeface="+mn-ea"/>
                <a:cs typeface="+mn-cs"/>
              </a:rPr>
              <a:t> (de):</a:t>
            </a:r>
            <a:r>
              <a:rPr lang="es-ES" sz="1200" kern="1200" dirty="0" smtClean="0">
                <a:solidFill>
                  <a:schemeClr val="tx1"/>
                </a:solidFill>
                <a:latin typeface="+mn-lt"/>
                <a:ea typeface="+mn-ea"/>
                <a:cs typeface="+mn-cs"/>
              </a:rPr>
              <a:t> Recuperar el operando de la memoria o leerlo en la I / O.</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Datos de operación (hacer):</a:t>
            </a:r>
            <a:r>
              <a:rPr lang="es-ES" sz="1200" kern="1200" dirty="0" smtClean="0">
                <a:solidFill>
                  <a:schemeClr val="tx1"/>
                </a:solidFill>
                <a:latin typeface="+mn-lt"/>
                <a:ea typeface="+mn-ea"/>
                <a:cs typeface="+mn-cs"/>
              </a:rPr>
              <a:t> Realizar la operación indicada en la instrucción.</a:t>
            </a:r>
            <a:br>
              <a:rPr lang="es-ES" sz="1200" kern="1200" dirty="0" smtClean="0">
                <a:solidFill>
                  <a:schemeClr val="tx1"/>
                </a:solidFill>
                <a:latin typeface="+mn-lt"/>
                <a:ea typeface="+mn-ea"/>
                <a:cs typeface="+mn-cs"/>
              </a:rPr>
            </a:br>
            <a:r>
              <a:rPr lang="es-ES" sz="1200" b="1" kern="1200" dirty="0" smtClean="0">
                <a:solidFill>
                  <a:schemeClr val="tx1"/>
                </a:solidFill>
                <a:latin typeface="+mn-lt"/>
                <a:ea typeface="+mn-ea"/>
                <a:cs typeface="+mn-cs"/>
              </a:rPr>
              <a:t>• Operando tienda (os):</a:t>
            </a:r>
            <a:r>
              <a:rPr lang="es-ES" sz="1200" kern="1200" dirty="0" smtClean="0">
                <a:solidFill>
                  <a:schemeClr val="tx1"/>
                </a:solidFill>
                <a:latin typeface="+mn-lt"/>
                <a:ea typeface="+mn-ea"/>
                <a:cs typeface="+mn-cs"/>
              </a:rPr>
              <a:t> Escriba el resultado en la memoria o para salir de I /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Estados en la parte superior de la Figura 3,6 implican un intercambio entre el procesador y la memoria, ya sea o un módulo de E / S. Estados en la parte inferior del diagrama implicar operaciones del procesador sólo internos. El estado </a:t>
            </a:r>
            <a:r>
              <a:rPr lang="es-ES" sz="1200" kern="1200" dirty="0" err="1" smtClean="0">
                <a:solidFill>
                  <a:schemeClr val="tx1"/>
                </a:solidFill>
                <a:latin typeface="+mn-lt"/>
                <a:ea typeface="+mn-ea"/>
                <a:cs typeface="+mn-cs"/>
              </a:rPr>
              <a:t>oac</a:t>
            </a:r>
            <a:r>
              <a:rPr lang="es-ES" sz="1200" kern="1200" dirty="0" smtClean="0">
                <a:solidFill>
                  <a:schemeClr val="tx1"/>
                </a:solidFill>
                <a:latin typeface="+mn-lt"/>
                <a:ea typeface="+mn-ea"/>
                <a:cs typeface="+mn-cs"/>
              </a:rPr>
              <a:t> aparece dos veces, porque una instrucción puede implicar una lectura, escritura, o ambos. Sin embargo, la acción realizada durante ese estado es fundamentalmente el mismo en ambos casos, y tan sólo un identificador de estado único que se necesita.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También tenga en cuenta que el diagrama permite varios </a:t>
            </a:r>
            <a:r>
              <a:rPr lang="es-ES" sz="1200" kern="1200" dirty="0" err="1" smtClean="0">
                <a:solidFill>
                  <a:schemeClr val="tx1"/>
                </a:solidFill>
                <a:latin typeface="+mn-lt"/>
                <a:ea typeface="+mn-ea"/>
                <a:cs typeface="+mn-cs"/>
              </a:rPr>
              <a:t>operandos</a:t>
            </a:r>
            <a:r>
              <a:rPr lang="es-ES" sz="1200" kern="1200" dirty="0" smtClean="0">
                <a:solidFill>
                  <a:schemeClr val="tx1"/>
                </a:solidFill>
                <a:latin typeface="+mn-lt"/>
                <a:ea typeface="+mn-ea"/>
                <a:cs typeface="+mn-cs"/>
              </a:rPr>
              <a:t> y resultados múltiples, ya que algunas instrucciones acerca de algunas máquinas requieren. Por ejemplo, el PDP-11 instrucción ADD A, B resultados en la siguiente secuencia de estados: IAC, si, </a:t>
            </a:r>
            <a:r>
              <a:rPr lang="es-ES" sz="1200" kern="1200" dirty="0" err="1" smtClean="0">
                <a:solidFill>
                  <a:schemeClr val="tx1"/>
                </a:solidFill>
                <a:latin typeface="+mn-lt"/>
                <a:ea typeface="+mn-ea"/>
                <a:cs typeface="+mn-cs"/>
              </a:rPr>
              <a:t>iod</a:t>
            </a:r>
            <a:r>
              <a:rPr lang="es-ES" sz="1200" kern="1200" dirty="0" smtClean="0">
                <a:solidFill>
                  <a:schemeClr val="tx1"/>
                </a:solidFill>
                <a:latin typeface="+mn-lt"/>
                <a:ea typeface="+mn-ea"/>
                <a:cs typeface="+mn-cs"/>
              </a:rPr>
              <a:t>, OAC, de, </a:t>
            </a:r>
            <a:r>
              <a:rPr lang="es-ES" sz="1200" kern="1200" dirty="0" err="1" smtClean="0">
                <a:solidFill>
                  <a:schemeClr val="tx1"/>
                </a:solidFill>
                <a:latin typeface="+mn-lt"/>
                <a:ea typeface="+mn-ea"/>
                <a:cs typeface="+mn-cs"/>
              </a:rPr>
              <a:t>oac</a:t>
            </a:r>
            <a:r>
              <a:rPr lang="es-ES" sz="1200" kern="1200" dirty="0" smtClean="0">
                <a:solidFill>
                  <a:schemeClr val="tx1"/>
                </a:solidFill>
                <a:latin typeface="+mn-lt"/>
                <a:ea typeface="+mn-ea"/>
                <a:cs typeface="+mn-cs"/>
              </a:rPr>
              <a:t>, de, hacer, </a:t>
            </a:r>
            <a:r>
              <a:rPr lang="es-ES" sz="1200" kern="1200" dirty="0" err="1" smtClean="0">
                <a:solidFill>
                  <a:schemeClr val="tx1"/>
                </a:solidFill>
                <a:latin typeface="+mn-lt"/>
                <a:ea typeface="+mn-ea"/>
                <a:cs typeface="+mn-cs"/>
              </a:rPr>
              <a:t>oac</a:t>
            </a:r>
            <a:r>
              <a:rPr lang="es-ES" sz="1200" kern="1200" dirty="0" smtClean="0">
                <a:solidFill>
                  <a:schemeClr val="tx1"/>
                </a:solidFill>
                <a:latin typeface="+mn-lt"/>
                <a:ea typeface="+mn-ea"/>
                <a:cs typeface="+mn-cs"/>
              </a:rPr>
              <a:t>, 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último, en algunas máquinas, una sola instrucción puede especificar una operación que se per-formado en un vector (matriz unidimensional) de números o una cadena (unidimensional </a:t>
            </a:r>
            <a:r>
              <a:rPr lang="es-ES" sz="1200" kern="1200" dirty="0" err="1" smtClean="0">
                <a:solidFill>
                  <a:schemeClr val="tx1"/>
                </a:solidFill>
                <a:latin typeface="+mn-lt"/>
                <a:ea typeface="+mn-ea"/>
                <a:cs typeface="+mn-cs"/>
              </a:rPr>
              <a:t>array</a:t>
            </a:r>
            <a:r>
              <a:rPr lang="es-ES" sz="1200" kern="1200" dirty="0" smtClean="0">
                <a:solidFill>
                  <a:schemeClr val="tx1"/>
                </a:solidFill>
                <a:latin typeface="+mn-lt"/>
                <a:ea typeface="+mn-ea"/>
                <a:cs typeface="+mn-cs"/>
              </a:rPr>
              <a:t>) de caracteres. Como indica la Figura 3.6, se trataría de buscar operando repetitivos y / o operaciones de la tienda</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A281D4BC-B606-48D6-9F50-7594C5EB0223}" type="slidenum">
              <a:rPr lang="es-PE" smtClean="0"/>
              <a:pPr>
                <a:defRPr/>
              </a:pPr>
              <a:t>9</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s-ES" altLang="ja-JP" smtClean="0"/>
              <a:t>Haga clic para modificar el estilo de título del patrón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pPr>
              <a:defRPr/>
            </a:pPr>
            <a:fld id="{4CB1481F-C397-41E6-A1C5-E9C7CF878EBD}" type="datetime1">
              <a:rPr lang="es-PE" smtClean="0"/>
              <a:pPr>
                <a:defRPr/>
              </a:pPr>
              <a:t>07/05/2015</a:t>
            </a:fld>
            <a:endParaRPr lang="es-PE"/>
          </a:p>
        </p:txBody>
      </p:sp>
      <p:sp>
        <p:nvSpPr>
          <p:cNvPr id="11" name="図形 10"/>
          <p:cNvSpPr>
            <a:spLocks noGrp="1"/>
          </p:cNvSpPr>
          <p:nvPr>
            <p:ph type="ftr" sz="quarter" idx="11"/>
          </p:nvPr>
        </p:nvSpPr>
        <p:spPr>
          <a:xfrm>
            <a:off x="6048000" y="6492875"/>
            <a:ext cx="2394000" cy="365125"/>
          </a:xfrm>
        </p:spPr>
        <p:txBody>
          <a:bodyPr/>
          <a:lstStyle/>
          <a:p>
            <a:pPr>
              <a:defRPr/>
            </a:pPr>
            <a:r>
              <a:rPr lang="es-PE" smtClean="0"/>
              <a:t>Tercera Unidad</a:t>
            </a:r>
            <a:endParaRPr lang="es-PE"/>
          </a:p>
        </p:txBody>
      </p:sp>
      <p:sp>
        <p:nvSpPr>
          <p:cNvPr id="18" name="図形 17"/>
          <p:cNvSpPr>
            <a:spLocks noGrp="1"/>
          </p:cNvSpPr>
          <p:nvPr>
            <p:ph type="sldNum" sz="quarter" idx="12"/>
          </p:nvPr>
        </p:nvSpPr>
        <p:spPr>
          <a:xfrm>
            <a:off x="8499632" y="6492875"/>
            <a:ext cx="644400" cy="365125"/>
          </a:xfrm>
        </p:spPr>
        <p:txBody>
          <a:bodyPr/>
          <a:lstStyle/>
          <a:p>
            <a:pPr>
              <a:defRPr/>
            </a:pPr>
            <a:fld id="{F31309A6-6F6D-4A6D-BEE5-3867B2FC2B3B}" type="slidenum">
              <a:rPr lang="es-PE" smtClean="0"/>
              <a:pPr>
                <a:defRPr/>
              </a:pPr>
              <a:t>‹Nº›</a:t>
            </a:fld>
            <a:endParaRPr lang="es-PE"/>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pPr>
              <a:defRPr/>
            </a:pPr>
            <a:fld id="{DAA7ACD9-8969-476B-9044-C4F081A0CD6A}" type="datetime1">
              <a:rPr lang="es-PE" smtClean="0"/>
              <a:pPr>
                <a:defRPr/>
              </a:pPr>
              <a:t>07/05/2015</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Tercera Unidad</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E48C7FDC-A877-43D2-8780-D39752980A47}" type="slidenum">
              <a:rPr lang="es-PE" smtClean="0"/>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s-ES" altLang="ja-JP" smtClean="0"/>
              <a:t>Haga clic para modificar el estilo de título del patrón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pPr>
              <a:defRPr/>
            </a:pPr>
            <a:fld id="{0F602AF9-EC43-4B2A-B02C-C0EA00B171D0}" type="datetime1">
              <a:rPr lang="es-PE" smtClean="0"/>
              <a:pPr>
                <a:defRPr/>
              </a:pPr>
              <a:t>07/05/2015</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Tercera Unidad</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5B819401-17F6-4BAC-A63A-CABDB4FCE01D}" type="slidenum">
              <a:rPr lang="es-PE" smtClean="0"/>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s-ES" altLang="ja-JP" smtClean="0"/>
              <a:t>Haga clic para modificar el estilo de título del patrón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a:p>
        </p:txBody>
      </p:sp>
      <p:sp>
        <p:nvSpPr>
          <p:cNvPr id="4" name="Date Placeholder 3"/>
          <p:cNvSpPr>
            <a:spLocks noGrp="1"/>
          </p:cNvSpPr>
          <p:nvPr>
            <p:ph type="dt" sz="half" idx="10"/>
          </p:nvPr>
        </p:nvSpPr>
        <p:spPr/>
        <p:txBody>
          <a:bodyPr/>
          <a:lstStyle/>
          <a:p>
            <a:pPr>
              <a:defRPr/>
            </a:pPr>
            <a:fld id="{31930000-4CE4-4364-8DCB-B8E2663E9379}" type="datetime1">
              <a:rPr lang="es-PE" smtClean="0"/>
              <a:pPr>
                <a:defRPr/>
              </a:pPr>
              <a:t>07/05/2015</a:t>
            </a:fld>
            <a:endParaRPr lang="es-PE"/>
          </a:p>
        </p:txBody>
      </p:sp>
      <p:sp>
        <p:nvSpPr>
          <p:cNvPr id="5" name="Footer Placeholder 4"/>
          <p:cNvSpPr>
            <a:spLocks noGrp="1"/>
          </p:cNvSpPr>
          <p:nvPr>
            <p:ph type="ftr" sz="quarter" idx="11"/>
          </p:nvPr>
        </p:nvSpPr>
        <p:spPr/>
        <p:txBody>
          <a:bodyPr/>
          <a:lstStyle/>
          <a:p>
            <a:pPr>
              <a:defRPr/>
            </a:pPr>
            <a:r>
              <a:rPr lang="es-PE" smtClean="0"/>
              <a:t>Tercera Unidad</a:t>
            </a:r>
            <a:endParaRPr lang="es-PE"/>
          </a:p>
        </p:txBody>
      </p:sp>
      <p:sp>
        <p:nvSpPr>
          <p:cNvPr id="6" name="Slide Number Placeholder 5"/>
          <p:cNvSpPr>
            <a:spLocks noGrp="1"/>
          </p:cNvSpPr>
          <p:nvPr>
            <p:ph type="sldNum" sz="quarter" idx="12"/>
          </p:nvPr>
        </p:nvSpPr>
        <p:spPr/>
        <p:txBody>
          <a:bodyPr/>
          <a:lstStyle/>
          <a:p>
            <a:pPr>
              <a:defRPr/>
            </a:pPr>
            <a:fld id="{F7A931A3-F400-44EF-A099-2202CB3A03BF}" type="slidenum">
              <a:rPr lang="es-PE" smtClean="0"/>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p:txBody>
          <a:bodyPr/>
          <a:lstStyle/>
          <a:p>
            <a:pPr>
              <a:defRPr/>
            </a:pPr>
            <a:fld id="{51A4DBBF-902F-4BEF-81AF-DC745DC3782C}" type="datetime1">
              <a:rPr lang="es-PE" smtClean="0"/>
              <a:pPr>
                <a:defRPr/>
              </a:pPr>
              <a:t>07/05/2015</a:t>
            </a:fld>
            <a:endParaRPr lang="es-PE"/>
          </a:p>
        </p:txBody>
      </p:sp>
      <p:sp>
        <p:nvSpPr>
          <p:cNvPr id="5" name="図形 4"/>
          <p:cNvSpPr>
            <a:spLocks noGrp="1"/>
          </p:cNvSpPr>
          <p:nvPr>
            <p:ph type="ftr" sz="quarter" idx="11"/>
          </p:nvPr>
        </p:nvSpPr>
        <p:spPr/>
        <p:txBody>
          <a:bodyPr/>
          <a:lstStyle/>
          <a:p>
            <a:pPr>
              <a:defRPr/>
            </a:pPr>
            <a:r>
              <a:rPr lang="es-PE" smtClean="0"/>
              <a:t>Tercera Unidad</a:t>
            </a:r>
            <a:endParaRPr lang="es-PE"/>
          </a:p>
        </p:txBody>
      </p:sp>
      <p:sp>
        <p:nvSpPr>
          <p:cNvPr id="6" name="図形 5"/>
          <p:cNvSpPr>
            <a:spLocks noGrp="1"/>
          </p:cNvSpPr>
          <p:nvPr>
            <p:ph type="sldNum" sz="quarter" idx="12"/>
          </p:nvPr>
        </p:nvSpPr>
        <p:spPr/>
        <p:txBody>
          <a:bodyPr/>
          <a:lstStyle/>
          <a:p>
            <a:pPr>
              <a:defRPr/>
            </a:pPr>
            <a:fld id="{A9166914-D3DB-4F6A-BD43-78B933B7C85D}" type="slidenum">
              <a:rPr lang="es-PE" smtClean="0"/>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type="dt" sz="half" idx="10"/>
          </p:nvPr>
        </p:nvSpPr>
        <p:spPr>
          <a:xfrm>
            <a:off x="4471200" y="6494400"/>
            <a:ext cx="1530000" cy="365125"/>
          </a:xfrm>
        </p:spPr>
        <p:txBody>
          <a:bodyPr/>
          <a:lstStyle/>
          <a:p>
            <a:pPr>
              <a:defRPr/>
            </a:pPr>
            <a:fld id="{C49FE206-E54E-4CED-8FF3-DF66A30813DC}" type="datetime1">
              <a:rPr lang="es-PE" smtClean="0"/>
              <a:pPr>
                <a:defRPr/>
              </a:pPr>
              <a:t>07/05/2015</a:t>
            </a:fld>
            <a:endParaRPr lang="es-PE"/>
          </a:p>
        </p:txBody>
      </p:sp>
      <p:sp>
        <p:nvSpPr>
          <p:cNvPr id="5" name="図形 4"/>
          <p:cNvSpPr>
            <a:spLocks noGrp="1"/>
          </p:cNvSpPr>
          <p:nvPr>
            <p:ph type="ftr" sz="quarter" idx="11"/>
          </p:nvPr>
        </p:nvSpPr>
        <p:spPr>
          <a:xfrm>
            <a:off x="6048000" y="6492874"/>
            <a:ext cx="2395534" cy="365125"/>
          </a:xfrm>
        </p:spPr>
        <p:txBody>
          <a:bodyPr/>
          <a:lstStyle/>
          <a:p>
            <a:pPr>
              <a:defRPr/>
            </a:pPr>
            <a:r>
              <a:rPr lang="es-PE" smtClean="0"/>
              <a:t>Tercera Unidad</a:t>
            </a:r>
            <a:endParaRPr lang="es-PE"/>
          </a:p>
        </p:txBody>
      </p:sp>
      <p:sp>
        <p:nvSpPr>
          <p:cNvPr id="6" name="図形 5"/>
          <p:cNvSpPr>
            <a:spLocks noGrp="1"/>
          </p:cNvSpPr>
          <p:nvPr>
            <p:ph type="sldNum" sz="quarter" idx="12"/>
          </p:nvPr>
        </p:nvSpPr>
        <p:spPr>
          <a:xfrm>
            <a:off x="8499600" y="6492875"/>
            <a:ext cx="644400" cy="365125"/>
          </a:xfrm>
        </p:spPr>
        <p:txBody>
          <a:bodyPr/>
          <a:lstStyle/>
          <a:p>
            <a:pPr>
              <a:defRPr/>
            </a:pPr>
            <a:fld id="{1BF3DDD6-D488-4368-8525-B3FB37867CEA}" type="slidenum">
              <a:rPr lang="es-PE" smtClean="0"/>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pPr>
              <a:defRPr/>
            </a:pPr>
            <a:fld id="{0694997F-401D-4CB7-B77C-A2BC55279A8A}" type="datetime1">
              <a:rPr lang="es-PE" smtClean="0"/>
              <a:pPr>
                <a:defRPr/>
              </a:pPr>
              <a:t>07/05/2015</a:t>
            </a:fld>
            <a:endParaRPr lang="es-PE"/>
          </a:p>
        </p:txBody>
      </p:sp>
      <p:sp>
        <p:nvSpPr>
          <p:cNvPr id="6" name="図形 5"/>
          <p:cNvSpPr>
            <a:spLocks noGrp="1"/>
          </p:cNvSpPr>
          <p:nvPr>
            <p:ph type="ftr" sz="quarter" idx="11"/>
          </p:nvPr>
        </p:nvSpPr>
        <p:spPr>
          <a:xfrm>
            <a:off x="6048000" y="6494400"/>
            <a:ext cx="2395534" cy="365125"/>
          </a:xfrm>
        </p:spPr>
        <p:txBody>
          <a:bodyPr/>
          <a:lstStyle/>
          <a:p>
            <a:pPr>
              <a:defRPr/>
            </a:pPr>
            <a:r>
              <a:rPr lang="es-PE" smtClean="0"/>
              <a:t>Tercera Unidad</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6E502CF8-769D-47CC-95E5-C14F9B98C623}" type="slidenum">
              <a:rPr lang="es-PE" smtClean="0"/>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pPr>
              <a:defRPr/>
            </a:pPr>
            <a:fld id="{17004F66-0E57-44BA-B3C7-58840EFF51F7}" type="datetime1">
              <a:rPr lang="es-PE" smtClean="0"/>
              <a:pPr>
                <a:defRPr/>
              </a:pPr>
              <a:t>07/05/2015</a:t>
            </a:fld>
            <a:endParaRPr lang="es-PE"/>
          </a:p>
        </p:txBody>
      </p:sp>
      <p:sp>
        <p:nvSpPr>
          <p:cNvPr id="8" name="図形 7"/>
          <p:cNvSpPr>
            <a:spLocks noGrp="1"/>
          </p:cNvSpPr>
          <p:nvPr>
            <p:ph type="ftr" sz="quarter" idx="11"/>
          </p:nvPr>
        </p:nvSpPr>
        <p:spPr>
          <a:xfrm>
            <a:off x="6048000" y="6494400"/>
            <a:ext cx="2394000" cy="365125"/>
          </a:xfrm>
        </p:spPr>
        <p:txBody>
          <a:bodyPr/>
          <a:lstStyle/>
          <a:p>
            <a:pPr>
              <a:defRPr/>
            </a:pPr>
            <a:r>
              <a:rPr lang="es-PE" smtClean="0"/>
              <a:t>Tercera Unidad</a:t>
            </a:r>
            <a:endParaRPr lang="es-PE"/>
          </a:p>
        </p:txBody>
      </p:sp>
      <p:sp>
        <p:nvSpPr>
          <p:cNvPr id="9" name="図形 8"/>
          <p:cNvSpPr>
            <a:spLocks noGrp="1"/>
          </p:cNvSpPr>
          <p:nvPr>
            <p:ph type="sldNum" sz="quarter" idx="12"/>
          </p:nvPr>
        </p:nvSpPr>
        <p:spPr>
          <a:xfrm>
            <a:off x="8499600" y="6494400"/>
            <a:ext cx="644400" cy="365125"/>
          </a:xfrm>
        </p:spPr>
        <p:txBody>
          <a:bodyPr/>
          <a:lstStyle/>
          <a:p>
            <a:pPr>
              <a:defRPr/>
            </a:pPr>
            <a:fld id="{2065D898-59A9-4D47-B11B-109A45CD9145}" type="slidenum">
              <a:rPr lang="es-PE" smtClean="0"/>
              <a:pPr>
                <a:defRPr/>
              </a:pPr>
              <a:t>‹Nº›</a:t>
            </a:fld>
            <a:endParaRPr lang="es-PE"/>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dt" sz="half" idx="10"/>
          </p:nvPr>
        </p:nvSpPr>
        <p:spPr/>
        <p:txBody>
          <a:bodyPr/>
          <a:lstStyle/>
          <a:p>
            <a:pPr>
              <a:defRPr/>
            </a:pPr>
            <a:fld id="{20DDC6D3-09E5-4736-9E26-753DC437B06B}" type="datetime1">
              <a:rPr lang="es-PE" smtClean="0"/>
              <a:pPr>
                <a:defRPr/>
              </a:pPr>
              <a:t>07/05/2015</a:t>
            </a:fld>
            <a:endParaRPr lang="es-PE"/>
          </a:p>
        </p:txBody>
      </p:sp>
      <p:sp>
        <p:nvSpPr>
          <p:cNvPr id="4" name="図形 3"/>
          <p:cNvSpPr>
            <a:spLocks noGrp="1"/>
          </p:cNvSpPr>
          <p:nvPr>
            <p:ph type="ftr" sz="quarter" idx="11"/>
          </p:nvPr>
        </p:nvSpPr>
        <p:spPr/>
        <p:txBody>
          <a:bodyPr/>
          <a:lstStyle/>
          <a:p>
            <a:pPr>
              <a:defRPr/>
            </a:pPr>
            <a:r>
              <a:rPr lang="es-PE" smtClean="0"/>
              <a:t>Tercera Unidad</a:t>
            </a:r>
            <a:endParaRPr lang="es-PE"/>
          </a:p>
        </p:txBody>
      </p:sp>
      <p:sp>
        <p:nvSpPr>
          <p:cNvPr id="5" name="図形 4"/>
          <p:cNvSpPr>
            <a:spLocks noGrp="1"/>
          </p:cNvSpPr>
          <p:nvPr>
            <p:ph type="sldNum" sz="quarter" idx="12"/>
          </p:nvPr>
        </p:nvSpPr>
        <p:spPr/>
        <p:txBody>
          <a:bodyPr/>
          <a:lstStyle/>
          <a:p>
            <a:pPr>
              <a:defRPr/>
            </a:pPr>
            <a:fld id="{A0874C5C-1BB9-4D08-9004-273937C2ACBA}" type="slidenum">
              <a:rPr lang="es-PE" smtClean="0"/>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476132B2-FE8E-4DB4-AF7D-7CC3A6FF2529}" type="datetime1">
              <a:rPr lang="es-PE" smtClean="0"/>
              <a:pPr>
                <a:defRPr/>
              </a:pPr>
              <a:t>07/05/2015</a:t>
            </a:fld>
            <a:endParaRPr lang="es-PE"/>
          </a:p>
        </p:txBody>
      </p:sp>
      <p:sp>
        <p:nvSpPr>
          <p:cNvPr id="3" name="図形 2"/>
          <p:cNvSpPr>
            <a:spLocks noGrp="1"/>
          </p:cNvSpPr>
          <p:nvPr>
            <p:ph type="ftr" sz="quarter" idx="11"/>
          </p:nvPr>
        </p:nvSpPr>
        <p:spPr/>
        <p:txBody>
          <a:bodyPr/>
          <a:lstStyle/>
          <a:p>
            <a:pPr>
              <a:defRPr/>
            </a:pPr>
            <a:r>
              <a:rPr lang="es-PE" smtClean="0"/>
              <a:t>Tercera Unidad</a:t>
            </a:r>
            <a:endParaRPr lang="es-PE"/>
          </a:p>
        </p:txBody>
      </p:sp>
      <p:sp>
        <p:nvSpPr>
          <p:cNvPr id="4" name="図形 3"/>
          <p:cNvSpPr>
            <a:spLocks noGrp="1"/>
          </p:cNvSpPr>
          <p:nvPr>
            <p:ph type="sldNum" sz="quarter" idx="12"/>
          </p:nvPr>
        </p:nvSpPr>
        <p:spPr/>
        <p:txBody>
          <a:bodyPr/>
          <a:lstStyle/>
          <a:p>
            <a:pPr>
              <a:defRPr/>
            </a:pPr>
            <a:fld id="{3E85E537-A71F-4AA1-8402-575687C5D679}" type="slidenum">
              <a:rPr lang="es-PE" smtClean="0"/>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5" name="図形 4"/>
          <p:cNvSpPr>
            <a:spLocks noGrp="1"/>
          </p:cNvSpPr>
          <p:nvPr>
            <p:ph type="dt" sz="half" idx="10"/>
          </p:nvPr>
        </p:nvSpPr>
        <p:spPr>
          <a:xfrm>
            <a:off x="4471200" y="6494400"/>
            <a:ext cx="1530000" cy="365125"/>
          </a:xfrm>
        </p:spPr>
        <p:txBody>
          <a:bodyPr/>
          <a:lstStyle/>
          <a:p>
            <a:pPr>
              <a:defRPr/>
            </a:pPr>
            <a:fld id="{81756A52-D3A8-469E-B40D-CA4436CB40C8}" type="datetime1">
              <a:rPr lang="es-PE" smtClean="0"/>
              <a:pPr>
                <a:defRPr/>
              </a:pPr>
              <a:t>07/05/2015</a:t>
            </a:fld>
            <a:endParaRPr lang="es-PE"/>
          </a:p>
        </p:txBody>
      </p:sp>
      <p:sp>
        <p:nvSpPr>
          <p:cNvPr id="6" name="図形 5"/>
          <p:cNvSpPr>
            <a:spLocks noGrp="1"/>
          </p:cNvSpPr>
          <p:nvPr>
            <p:ph type="ftr" sz="quarter" idx="11"/>
          </p:nvPr>
        </p:nvSpPr>
        <p:spPr>
          <a:xfrm>
            <a:off x="6048000" y="6494400"/>
            <a:ext cx="2394000" cy="365125"/>
          </a:xfrm>
        </p:spPr>
        <p:txBody>
          <a:bodyPr/>
          <a:lstStyle/>
          <a:p>
            <a:pPr>
              <a:defRPr/>
            </a:pPr>
            <a:r>
              <a:rPr lang="es-PE" smtClean="0"/>
              <a:t>Tercera Unidad</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38F87405-1513-4F7A-9816-A41DB13D20D9}" type="slidenum">
              <a:rPr lang="es-PE" smtClean="0"/>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pPr>
              <a:defRPr/>
            </a:pPr>
            <a:fld id="{65FC19CA-A213-48F7-A28F-1E3655F9CC36}" type="datetime1">
              <a:rPr lang="es-PE" smtClean="0"/>
              <a:pPr>
                <a:defRPr/>
              </a:pPr>
              <a:t>07/05/2015</a:t>
            </a:fld>
            <a:endParaRPr lang="es-PE"/>
          </a:p>
        </p:txBody>
      </p:sp>
      <p:sp>
        <p:nvSpPr>
          <p:cNvPr id="10" name="図形 9"/>
          <p:cNvSpPr>
            <a:spLocks noGrp="1"/>
          </p:cNvSpPr>
          <p:nvPr>
            <p:ph type="ftr" sz="quarter" idx="11"/>
          </p:nvPr>
        </p:nvSpPr>
        <p:spPr>
          <a:xfrm>
            <a:off x="6048000" y="6494400"/>
            <a:ext cx="2394000" cy="365125"/>
          </a:xfrm>
        </p:spPr>
        <p:txBody>
          <a:bodyPr/>
          <a:lstStyle/>
          <a:p>
            <a:pPr>
              <a:defRPr/>
            </a:pPr>
            <a:r>
              <a:rPr lang="es-PE" smtClean="0"/>
              <a:t>Tercera Unidad</a:t>
            </a:r>
            <a:endParaRPr lang="es-PE"/>
          </a:p>
        </p:txBody>
      </p:sp>
      <p:sp>
        <p:nvSpPr>
          <p:cNvPr id="11" name="図形 10"/>
          <p:cNvSpPr>
            <a:spLocks noGrp="1"/>
          </p:cNvSpPr>
          <p:nvPr>
            <p:ph type="sldNum" sz="quarter" idx="12"/>
          </p:nvPr>
        </p:nvSpPr>
        <p:spPr>
          <a:xfrm>
            <a:off x="8499600" y="6494400"/>
            <a:ext cx="644400" cy="365125"/>
          </a:xfrm>
        </p:spPr>
        <p:txBody>
          <a:bodyPr/>
          <a:lstStyle/>
          <a:p>
            <a:pPr>
              <a:defRPr/>
            </a:pPr>
            <a:fld id="{D8809FF7-E449-4634-90DF-0B8C0D65A0B7}" type="slidenum">
              <a:rPr lang="es-PE" smtClean="0"/>
              <a:pPr>
                <a:defRPr/>
              </a:pPr>
              <a:t>‹Nº›</a:t>
            </a:fld>
            <a:endParaRPr lang="es-PE"/>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s-ES" altLang="ja-JP" smtClean="0"/>
              <a:t>Haga clic para modificar el estilo de título del patrón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s-ES" altLang="ja-JP" smtClean="0"/>
              <a:t>Haga clic en el icono para agregar una imagen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defRPr/>
            </a:pPr>
            <a:fld id="{52C3C1ED-B1C1-4583-B8C2-D6E8245239BA}" type="datetime1">
              <a:rPr lang="es-PE" smtClean="0"/>
              <a:pPr>
                <a:defRPr/>
              </a:pPr>
              <a:t>07/05/2015</a:t>
            </a:fld>
            <a:endParaRPr lang="es-PE"/>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defRPr/>
            </a:pPr>
            <a:r>
              <a:rPr lang="es-PE" smtClean="0"/>
              <a:t>Tercera Unidad</a:t>
            </a:r>
            <a:endParaRPr lang="es-PE"/>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defRPr/>
            </a:pPr>
            <a:fld id="{F7A931A3-F400-44EF-A099-2202CB3A03BF}" type="slidenum">
              <a:rPr lang="es-PE" smtClean="0"/>
              <a:pPr>
                <a:defRPr/>
              </a:pPr>
              <a:t>‹Nº›</a:t>
            </a:fld>
            <a:endParaRPr lang="es-PE"/>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ntrol" Target="../activeX/activeX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38.png"/><Relationship Id="rId5" Type="http://schemas.openxmlformats.org/officeDocument/2006/relationships/notesSlide" Target="../notesSlides/notesSlide39.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ctrTitle"/>
          </p:nvPr>
        </p:nvSpPr>
        <p:spPr>
          <a:xfrm>
            <a:off x="611188" y="260350"/>
            <a:ext cx="7845425" cy="1685925"/>
          </a:xfrm>
        </p:spPr>
        <p:txBody>
          <a:bodyPr>
            <a:normAutofit fontScale="90000"/>
          </a:bodyPr>
          <a:lstStyle/>
          <a:p>
            <a:pPr eaLnBrk="1" hangingPunct="1"/>
            <a:r>
              <a:rPr lang="es-PE" sz="3600" b="1" dirty="0" smtClean="0"/>
              <a:t>VISION DE NIVEL SUPERIOR DE LAS FUNCIONES DEL COMPUTADOR Y INTERCONECCION</a:t>
            </a:r>
            <a:endParaRPr lang="es-PE" sz="3600" dirty="0" smtClean="0"/>
          </a:p>
        </p:txBody>
      </p:sp>
      <p:sp>
        <p:nvSpPr>
          <p:cNvPr id="3" name="2 Subtítulo"/>
          <p:cNvSpPr>
            <a:spLocks noGrp="1"/>
          </p:cNvSpPr>
          <p:nvPr>
            <p:ph type="subTitle" idx="1"/>
          </p:nvPr>
        </p:nvSpPr>
        <p:spPr>
          <a:xfrm>
            <a:off x="1331913" y="1989138"/>
            <a:ext cx="6400800" cy="935037"/>
          </a:xfrm>
        </p:spPr>
        <p:txBody>
          <a:bodyPr rtlCol="0">
            <a:normAutofit/>
          </a:bodyPr>
          <a:lstStyle/>
          <a:p>
            <a:pPr eaLnBrk="1" fontAlgn="auto" hangingPunct="1">
              <a:spcAft>
                <a:spcPts val="0"/>
              </a:spcAft>
              <a:buFont typeface="Arial" pitchFamily="34" charset="0"/>
              <a:buNone/>
              <a:defRPr/>
            </a:pPr>
            <a:r>
              <a:rPr lang="es-PE" b="1" dirty="0" smtClean="0"/>
              <a:t>TERCERA UNIDAD</a:t>
            </a:r>
            <a:endParaRPr lang="es-PE" dirty="0"/>
          </a:p>
        </p:txBody>
      </p:sp>
      <p:sp>
        <p:nvSpPr>
          <p:cNvPr id="4" name="3 Marcador de pie de página"/>
          <p:cNvSpPr>
            <a:spLocks noGrp="1"/>
          </p:cNvSpPr>
          <p:nvPr>
            <p:ph type="ftr" sz="quarter" idx="11"/>
          </p:nvPr>
        </p:nvSpPr>
        <p:spPr/>
        <p:txBody>
          <a:bodyPr/>
          <a:lstStyle/>
          <a:p>
            <a:pPr algn="r">
              <a:defRPr/>
            </a:pPr>
            <a:r>
              <a:rPr lang="es-PE" b="1" dirty="0" smtClean="0"/>
              <a:t>Tercera Unidad</a:t>
            </a:r>
          </a:p>
        </p:txBody>
      </p:sp>
      <p:pic>
        <p:nvPicPr>
          <p:cNvPr id="3077" name="Picture 2" descr="http://t1.gstatic.com/images?q=tbn:ANd9GcQ5S6MK0pzaPi4LeLv3b8LNcigfaQ1EiHZ1Hw8_C-lKrg98pYPITg"/>
          <p:cNvPicPr>
            <a:picLocks noChangeAspect="1" noChangeArrowheads="1"/>
          </p:cNvPicPr>
          <p:nvPr/>
        </p:nvPicPr>
        <p:blipFill>
          <a:blip r:embed="rId3" cstate="print"/>
          <a:srcRect/>
          <a:stretch>
            <a:fillRect/>
          </a:stretch>
        </p:blipFill>
        <p:spPr bwMode="auto">
          <a:xfrm>
            <a:off x="2700338" y="2924175"/>
            <a:ext cx="3749675" cy="3125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r>
              <a:rPr lang="es-PE" smtClean="0"/>
              <a:t>Tercera Unidad</a:t>
            </a:r>
            <a:endParaRPr lang="es-PE"/>
          </a:p>
        </p:txBody>
      </p:sp>
      <p:sp>
        <p:nvSpPr>
          <p:cNvPr id="3"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sp>
        <p:nvSpPr>
          <p:cNvPr id="54274" name="Text Box 2"/>
          <p:cNvSpPr txBox="1">
            <a:spLocks noChangeArrowheads="1"/>
          </p:cNvSpPr>
          <p:nvPr/>
        </p:nvSpPr>
        <p:spPr bwMode="auto">
          <a:xfrm>
            <a:off x="971600" y="1628800"/>
            <a:ext cx="6022975" cy="2717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Comic Sans MS" pitchFamily="66" charset="0"/>
                <a:cs typeface="Arial" pitchFamily="34" charset="0"/>
              </a:rPr>
              <a:t>Programa:</a:t>
            </a:r>
            <a:r>
              <a:rPr kumimoji="0" lang="es-ES" sz="1100" b="0" i="0" u="none" strike="noStrike" cap="none" normalizeH="0" baseline="0" dirty="0" smtClean="0">
                <a:ln>
                  <a:noFill/>
                </a:ln>
                <a:solidFill>
                  <a:schemeClr val="tx1"/>
                </a:solidFill>
                <a:effectLst/>
                <a:latin typeface="Comic Sans MS" pitchFamily="66" charset="0"/>
                <a:cs typeface="Arial" pitchFamily="34" charset="0"/>
              </a:rPr>
              <a:t> Generado por alguna condición que se produce como resultado de una ejecución de la instrucción, tales como el desbordamiento aritmético, la división por cero, al intentar ejecutar una instrucción de máquina ilegal, o de referencia fuera del espacio de memoria de un usuario permitido.</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0" i="0" u="none" strike="noStrike" cap="none" normalizeH="0" baseline="0" dirty="0" smtClean="0">
                <a:ln>
                  <a:noFill/>
                </a:ln>
                <a:solidFill>
                  <a:schemeClr val="tx1"/>
                </a:solidFill>
                <a:effectLst/>
                <a:latin typeface="Comic Sans MS" pitchFamily="66" charset="0"/>
                <a:cs typeface="Arial" pitchFamily="34" charset="0"/>
              </a:rPr>
              <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1" i="0" u="none" strike="noStrike" cap="none" normalizeH="0" baseline="0" dirty="0" smtClean="0">
                <a:ln>
                  <a:noFill/>
                </a:ln>
                <a:solidFill>
                  <a:schemeClr val="tx1"/>
                </a:solidFill>
                <a:effectLst/>
                <a:latin typeface="Comic Sans MS" pitchFamily="66" charset="0"/>
                <a:cs typeface="Arial" pitchFamily="34" charset="0"/>
              </a:rPr>
              <a:t>Temporizador:</a:t>
            </a:r>
            <a:r>
              <a:rPr kumimoji="0" lang="es-ES" sz="1100" b="0" i="0" u="none" strike="noStrike" cap="none" normalizeH="0" baseline="0" dirty="0" smtClean="0">
                <a:ln>
                  <a:noFill/>
                </a:ln>
                <a:solidFill>
                  <a:schemeClr val="tx1"/>
                </a:solidFill>
                <a:effectLst/>
                <a:latin typeface="Comic Sans MS" pitchFamily="66" charset="0"/>
                <a:cs typeface="Arial" pitchFamily="34" charset="0"/>
              </a:rPr>
              <a:t> Generado por un temporizador dentro del procesador. Esto permite que el sistema operativo para realizar ciertas funciones en una base regular.</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0" i="0" u="none" strike="noStrike" cap="none" normalizeH="0" baseline="0" dirty="0" smtClean="0">
                <a:ln>
                  <a:noFill/>
                </a:ln>
                <a:solidFill>
                  <a:schemeClr val="tx1"/>
                </a:solidFill>
                <a:effectLst/>
                <a:latin typeface="Comic Sans MS" pitchFamily="66" charset="0"/>
                <a:cs typeface="Arial" pitchFamily="34" charset="0"/>
              </a:rPr>
              <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1" i="0" u="none" strike="noStrike" cap="none" normalizeH="0" baseline="0" dirty="0" smtClean="0">
                <a:ln>
                  <a:noFill/>
                </a:ln>
                <a:solidFill>
                  <a:schemeClr val="tx1"/>
                </a:solidFill>
                <a:effectLst/>
                <a:latin typeface="Comic Sans MS" pitchFamily="66" charset="0"/>
                <a:cs typeface="Arial" pitchFamily="34" charset="0"/>
              </a:rPr>
              <a:t>E/S: </a:t>
            </a:r>
            <a:r>
              <a:rPr kumimoji="0" lang="es-ES" sz="1100" b="0" i="0" u="none" strike="noStrike" cap="none" normalizeH="0" baseline="0" dirty="0" smtClean="0">
                <a:ln>
                  <a:noFill/>
                </a:ln>
                <a:solidFill>
                  <a:schemeClr val="tx1"/>
                </a:solidFill>
                <a:effectLst/>
                <a:latin typeface="Comic Sans MS" pitchFamily="66" charset="0"/>
                <a:cs typeface="Arial" pitchFamily="34" charset="0"/>
              </a:rPr>
              <a:t>Generado por un controlador de E/S, para indicar la terminación normal de una operación o para indicar una variedad de condiciones de error.</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0" i="0" u="none" strike="noStrike" cap="none" normalizeH="0" baseline="0" dirty="0" smtClean="0">
                <a:ln>
                  <a:noFill/>
                </a:ln>
                <a:solidFill>
                  <a:schemeClr val="tx1"/>
                </a:solidFill>
                <a:effectLst/>
                <a:latin typeface="Comic Sans MS" pitchFamily="66" charset="0"/>
                <a:cs typeface="Arial" pitchFamily="34" charset="0"/>
              </a:rPr>
              <a:t/>
            </a:r>
            <a:br>
              <a:rPr kumimoji="0" lang="es-ES" sz="1100" b="0" i="0" u="none" strike="noStrike" cap="none" normalizeH="0" baseline="0" dirty="0" smtClean="0">
                <a:ln>
                  <a:noFill/>
                </a:ln>
                <a:solidFill>
                  <a:schemeClr val="tx1"/>
                </a:solidFill>
                <a:effectLst/>
                <a:latin typeface="Comic Sans MS" pitchFamily="66" charset="0"/>
                <a:cs typeface="Arial" pitchFamily="34" charset="0"/>
              </a:rPr>
            </a:br>
            <a:r>
              <a:rPr kumimoji="0" lang="es-ES" sz="1100" b="1" i="0" u="none" strike="noStrike" cap="none" normalizeH="0" baseline="0" dirty="0" smtClean="0">
                <a:ln>
                  <a:noFill/>
                </a:ln>
                <a:solidFill>
                  <a:schemeClr val="tx1"/>
                </a:solidFill>
                <a:effectLst/>
                <a:latin typeface="Comic Sans MS" pitchFamily="66" charset="0"/>
                <a:cs typeface="Arial" pitchFamily="34" charset="0"/>
              </a:rPr>
              <a:t>Error de hardware:</a:t>
            </a:r>
            <a:r>
              <a:rPr kumimoji="0" lang="es-ES" sz="1100" b="0" i="0" u="none" strike="noStrike" cap="none" normalizeH="0" baseline="0" dirty="0" smtClean="0">
                <a:ln>
                  <a:noFill/>
                </a:ln>
                <a:solidFill>
                  <a:schemeClr val="tx1"/>
                </a:solidFill>
                <a:effectLst/>
                <a:latin typeface="Comic Sans MS" pitchFamily="66" charset="0"/>
                <a:cs typeface="Arial" pitchFamily="34" charset="0"/>
              </a:rPr>
              <a:t> Elaboración de un fracaso, como corte de energía o un error de paridad de memoria.</a:t>
            </a:r>
            <a:endParaRPr kumimoji="0" lang="es-PE" sz="1100" b="0" i="0" u="none" strike="noStrike" cap="none" normalizeH="0" baseline="0" dirty="0" smtClean="0">
              <a:ln>
                <a:noFill/>
              </a:ln>
              <a:solidFill>
                <a:schemeClr val="tx1"/>
              </a:solidFill>
              <a:effectLst/>
              <a:latin typeface="Comic Sans MS" pitchFamily="66"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100" b="0" i="0" u="none" strike="noStrike" cap="none" normalizeH="0" baseline="0" dirty="0" smtClean="0">
              <a:ln>
                <a:noFill/>
              </a:ln>
              <a:solidFill>
                <a:schemeClr val="tx1"/>
              </a:solidFill>
              <a:effectLst/>
              <a:latin typeface="Comic Sans MS" pitchFamily="66"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sp>
        <p:nvSpPr>
          <p:cNvPr id="11268" name="Rectangle 5"/>
          <p:cNvSpPr>
            <a:spLocks noChangeArrowheads="1"/>
          </p:cNvSpPr>
          <p:nvPr/>
        </p:nvSpPr>
        <p:spPr bwMode="auto">
          <a:xfrm>
            <a:off x="250825" y="1125538"/>
            <a:ext cx="8424863" cy="641350"/>
          </a:xfrm>
          <a:prstGeom prst="rect">
            <a:avLst/>
          </a:prstGeom>
          <a:noFill/>
          <a:ln w="9525">
            <a:noFill/>
            <a:miter lim="800000"/>
            <a:headEnd/>
            <a:tailEnd/>
          </a:ln>
          <a:effectLst/>
        </p:spPr>
        <p:txBody>
          <a:bodyPr anchor="ctr">
            <a:spAutoFit/>
          </a:bodyPr>
          <a:lstStyle/>
          <a:p>
            <a:r>
              <a:rPr lang="es-PE"/>
              <a:t>El mecanismo por el cual otros módulos (E/S, MEMORY) interrumpen el procesamiento.</a:t>
            </a:r>
          </a:p>
          <a:p>
            <a:r>
              <a:rPr lang="es-PE"/>
              <a:t>Mejorar la eficiencia de procesamiento.</a:t>
            </a:r>
          </a:p>
        </p:txBody>
      </p:sp>
      <p:pic>
        <p:nvPicPr>
          <p:cNvPr id="11269" name="Picture 6"/>
          <p:cNvPicPr>
            <a:picLocks noChangeAspect="1" noChangeArrowheads="1"/>
          </p:cNvPicPr>
          <p:nvPr/>
        </p:nvPicPr>
        <p:blipFill>
          <a:blip r:embed="rId3" cstate="print"/>
          <a:srcRect/>
          <a:stretch>
            <a:fillRect/>
          </a:stretch>
        </p:blipFill>
        <p:spPr bwMode="auto">
          <a:xfrm>
            <a:off x="900113" y="1700213"/>
            <a:ext cx="7345362" cy="449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sp>
        <p:nvSpPr>
          <p:cNvPr id="12292" name="Rectangle 4"/>
          <p:cNvSpPr>
            <a:spLocks noChangeArrowheads="1"/>
          </p:cNvSpPr>
          <p:nvPr/>
        </p:nvSpPr>
        <p:spPr bwMode="auto">
          <a:xfrm>
            <a:off x="179388" y="1125538"/>
            <a:ext cx="8424862" cy="1739900"/>
          </a:xfrm>
          <a:prstGeom prst="rect">
            <a:avLst/>
          </a:prstGeom>
          <a:noFill/>
          <a:ln w="9525">
            <a:noFill/>
            <a:miter lim="800000"/>
            <a:headEnd/>
            <a:tailEnd/>
          </a:ln>
          <a:effectLst/>
        </p:spPr>
        <p:txBody>
          <a:bodyPr anchor="ctr">
            <a:spAutoFit/>
          </a:bodyPr>
          <a:lstStyle/>
          <a:p>
            <a:r>
              <a:rPr lang="es-PE"/>
              <a:t>Interrupciones y el ciclo de la instrucción</a:t>
            </a:r>
          </a:p>
          <a:p>
            <a:pPr>
              <a:buFontTx/>
              <a:buChar char="•"/>
            </a:pPr>
            <a:r>
              <a:rPr lang="es-ES"/>
              <a:t>El procesador se dedica a la ejecución instrucciones mientras una operación de E / S está en curso.</a:t>
            </a:r>
          </a:p>
          <a:p>
            <a:pPr>
              <a:buFontTx/>
              <a:buChar char="•"/>
            </a:pPr>
            <a:r>
              <a:rPr lang="es-ES"/>
              <a:t>Cuando el dispositivo externo esta dispuestos a aceptar más datos desde el procesador, el módulo de E / S envía una señal de petición de interrupción al procesador. </a:t>
            </a:r>
          </a:p>
        </p:txBody>
      </p:sp>
      <p:pic>
        <p:nvPicPr>
          <p:cNvPr id="12293" name="Picture 5"/>
          <p:cNvPicPr>
            <a:picLocks noChangeAspect="1" noChangeArrowheads="1"/>
          </p:cNvPicPr>
          <p:nvPr/>
        </p:nvPicPr>
        <p:blipFill>
          <a:blip r:embed="rId3" cstate="print"/>
          <a:srcRect/>
          <a:stretch>
            <a:fillRect/>
          </a:stretch>
        </p:blipFill>
        <p:spPr bwMode="auto">
          <a:xfrm>
            <a:off x="2195513" y="2924175"/>
            <a:ext cx="4743450" cy="3305175"/>
          </a:xfrm>
          <a:prstGeom prst="rect">
            <a:avLst/>
          </a:prstGeom>
          <a:noFill/>
          <a:ln w="9525">
            <a:noFill/>
            <a:miter lim="800000"/>
            <a:headEnd/>
            <a:tailEnd/>
          </a:ln>
          <a:effectLst/>
        </p:spPr>
      </p:pic>
      <p:sp>
        <p:nvSpPr>
          <p:cNvPr id="6" name="5 Marcador de pie de página"/>
          <p:cNvSpPr>
            <a:spLocks noGrp="1"/>
          </p:cNvSpPr>
          <p:nvPr>
            <p:ph type="ftr" sz="quarter" idx="11"/>
          </p:nvPr>
        </p:nvSpPr>
        <p:spPr/>
        <p:txBody>
          <a:bodyPr/>
          <a:lstStyle/>
          <a:p>
            <a:pPr>
              <a:defRPr/>
            </a:pPr>
            <a:r>
              <a:rPr lang="es-PE" smtClean="0"/>
              <a:t>Tercera Unidad</a:t>
            </a:r>
            <a:endParaRPr lang="es-P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pic>
        <p:nvPicPr>
          <p:cNvPr id="13316" name="Picture 4"/>
          <p:cNvPicPr>
            <a:picLocks noChangeAspect="1" noChangeArrowheads="1"/>
          </p:cNvPicPr>
          <p:nvPr/>
        </p:nvPicPr>
        <p:blipFill>
          <a:blip r:embed="rId3" cstate="print"/>
          <a:srcRect/>
          <a:stretch>
            <a:fillRect/>
          </a:stretch>
        </p:blipFill>
        <p:spPr bwMode="auto">
          <a:xfrm>
            <a:off x="1604963" y="3617913"/>
            <a:ext cx="5991225" cy="2619375"/>
          </a:xfrm>
          <a:prstGeom prst="rect">
            <a:avLst/>
          </a:prstGeom>
          <a:noFill/>
          <a:ln w="9525">
            <a:noFill/>
            <a:miter lim="800000"/>
            <a:headEnd/>
            <a:tailEnd/>
          </a:ln>
          <a:effectLst/>
        </p:spPr>
      </p:pic>
      <p:sp>
        <p:nvSpPr>
          <p:cNvPr id="13317" name="Rectangle 6"/>
          <p:cNvSpPr>
            <a:spLocks noChangeArrowheads="1"/>
          </p:cNvSpPr>
          <p:nvPr/>
        </p:nvSpPr>
        <p:spPr bwMode="auto">
          <a:xfrm>
            <a:off x="179388" y="1447800"/>
            <a:ext cx="8274050" cy="2047875"/>
          </a:xfrm>
          <a:prstGeom prst="rect">
            <a:avLst/>
          </a:prstGeom>
          <a:noFill/>
          <a:ln w="9525">
            <a:noFill/>
            <a:miter lim="800000"/>
            <a:headEnd/>
            <a:tailEnd/>
          </a:ln>
          <a:effectLst/>
        </p:spPr>
        <p:txBody>
          <a:bodyPr wrap="none" anchor="ctr">
            <a:spAutoFit/>
          </a:bodyPr>
          <a:lstStyle/>
          <a:p>
            <a:pPr marL="342900" indent="-342900"/>
            <a:r>
              <a:rPr lang="es-ES" sz="1600"/>
              <a:t>Tipos de Interrupciones</a:t>
            </a:r>
          </a:p>
          <a:p>
            <a:pPr marL="342900" indent="-342900">
              <a:buFontTx/>
              <a:buAutoNum type="arabicPeriod"/>
            </a:pPr>
            <a:r>
              <a:rPr lang="es-ES" sz="1600"/>
              <a:t>Programa.- generado por alguna condición que se produce como resultado de una instrucción</a:t>
            </a:r>
            <a:br>
              <a:rPr lang="es-ES" sz="1600"/>
            </a:br>
            <a:r>
              <a:rPr lang="es-ES" sz="1600"/>
              <a:t>ejecución.</a:t>
            </a:r>
          </a:p>
          <a:p>
            <a:pPr marL="342900" indent="-342900">
              <a:buFontTx/>
              <a:buAutoNum type="arabicPeriod"/>
            </a:pPr>
            <a:r>
              <a:rPr lang="es-ES" sz="1600"/>
              <a:t>Temporizador.- generada por un temporizador dentro del procesador.(funciones periódicas)</a:t>
            </a:r>
          </a:p>
          <a:p>
            <a:pPr marL="342900" indent="-342900">
              <a:buFontTx/>
              <a:buAutoNum type="arabicPeriod"/>
            </a:pPr>
            <a:r>
              <a:rPr lang="es-ES" sz="1600"/>
              <a:t>E/S.- generada por un controlador de E / S, para indicar la terminación normal de un</a:t>
            </a:r>
            <a:br>
              <a:rPr lang="es-ES" sz="1600"/>
            </a:br>
            <a:r>
              <a:rPr lang="es-ES" sz="1600"/>
              <a:t>operación o para señalar una variedad de condiciones de error.</a:t>
            </a:r>
          </a:p>
          <a:p>
            <a:pPr marL="342900" indent="-342900">
              <a:buFontTx/>
              <a:buAutoNum type="arabicPeriod"/>
            </a:pPr>
            <a:r>
              <a:rPr lang="es-ES" sz="1600"/>
              <a:t>Error de hardware.- generado por una falla. (energía o un error de paridad de memoria)</a:t>
            </a:r>
            <a:endParaRPr lang="es-PE" sz="1600"/>
          </a:p>
          <a:p>
            <a:pPr marL="342900" indent="-342900" eaLnBrk="0" hangingPunct="0"/>
            <a:endParaRPr lang="es-PE" sz="1600"/>
          </a:p>
        </p:txBody>
      </p:sp>
      <p:sp>
        <p:nvSpPr>
          <p:cNvPr id="6" name="5 Marcador de pie de página"/>
          <p:cNvSpPr>
            <a:spLocks noGrp="1"/>
          </p:cNvSpPr>
          <p:nvPr>
            <p:ph type="ftr" sz="quarter" idx="11"/>
          </p:nvPr>
        </p:nvSpPr>
        <p:spPr/>
        <p:txBody>
          <a:bodyPr/>
          <a:lstStyle/>
          <a:p>
            <a:pPr>
              <a:defRPr/>
            </a:pPr>
            <a:r>
              <a:rPr lang="es-PE" smtClean="0"/>
              <a:t>Tercera Unidad</a:t>
            </a:r>
            <a:endParaRPr lang="es-P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r>
              <a:rPr lang="es-PE" smtClean="0"/>
              <a:t>Tercera Unidad</a:t>
            </a:r>
            <a:endParaRPr lang="es-PE"/>
          </a:p>
        </p:txBody>
      </p:sp>
      <p:pic>
        <p:nvPicPr>
          <p:cNvPr id="55298" name="Picture 2"/>
          <p:cNvPicPr>
            <a:picLocks noChangeAspect="1" noChangeArrowheads="1"/>
          </p:cNvPicPr>
          <p:nvPr/>
        </p:nvPicPr>
        <p:blipFill>
          <a:blip r:embed="rId3" cstate="print"/>
          <a:srcRect/>
          <a:stretch>
            <a:fillRect/>
          </a:stretch>
        </p:blipFill>
        <p:spPr bwMode="auto">
          <a:xfrm>
            <a:off x="2411760" y="1124744"/>
            <a:ext cx="4803684" cy="5112568"/>
          </a:xfrm>
          <a:prstGeom prst="rect">
            <a:avLst/>
          </a:prstGeom>
          <a:noFill/>
          <a:ln w="9525">
            <a:noFill/>
            <a:miter lim="800000"/>
            <a:headEnd/>
            <a:tailEnd/>
          </a:ln>
        </p:spPr>
      </p:pic>
      <p:sp>
        <p:nvSpPr>
          <p:cNvPr id="4"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2.2  Interrupciones .-</a:t>
            </a:r>
          </a:p>
        </p:txBody>
      </p:sp>
      <p:pic>
        <p:nvPicPr>
          <p:cNvPr id="14340" name="Picture 5"/>
          <p:cNvPicPr>
            <a:picLocks noChangeAspect="1" noChangeArrowheads="1"/>
          </p:cNvPicPr>
          <p:nvPr/>
        </p:nvPicPr>
        <p:blipFill>
          <a:blip r:embed="rId3" cstate="print"/>
          <a:srcRect/>
          <a:stretch>
            <a:fillRect/>
          </a:stretch>
        </p:blipFill>
        <p:spPr bwMode="auto">
          <a:xfrm>
            <a:off x="1476375" y="1773238"/>
            <a:ext cx="6172200" cy="4495800"/>
          </a:xfrm>
          <a:prstGeom prst="rect">
            <a:avLst/>
          </a:prstGeom>
          <a:noFill/>
          <a:ln w="9525">
            <a:noFill/>
            <a:miter lim="800000"/>
            <a:headEnd/>
            <a:tailEnd/>
          </a:ln>
          <a:effectLst/>
        </p:spPr>
      </p:pic>
      <p:sp>
        <p:nvSpPr>
          <p:cNvPr id="14341" name="Rectangle 6"/>
          <p:cNvSpPr>
            <a:spLocks noChangeArrowheads="1"/>
          </p:cNvSpPr>
          <p:nvPr/>
        </p:nvSpPr>
        <p:spPr bwMode="auto">
          <a:xfrm>
            <a:off x="395288" y="1268413"/>
            <a:ext cx="2208212" cy="581025"/>
          </a:xfrm>
          <a:prstGeom prst="rect">
            <a:avLst/>
          </a:prstGeom>
          <a:noFill/>
          <a:ln w="9525">
            <a:noFill/>
            <a:miter lim="800000"/>
            <a:headEnd/>
            <a:tailEnd/>
          </a:ln>
          <a:effectLst/>
        </p:spPr>
        <p:txBody>
          <a:bodyPr wrap="none" anchor="ctr">
            <a:spAutoFit/>
          </a:bodyPr>
          <a:lstStyle/>
          <a:p>
            <a:pPr marL="342900" indent="-342900"/>
            <a:r>
              <a:rPr lang="es-ES" sz="1600"/>
              <a:t>Múltiples interrupciones</a:t>
            </a:r>
            <a:endParaRPr lang="es-PE" sz="1600"/>
          </a:p>
          <a:p>
            <a:pPr marL="342900" indent="-342900" eaLnBrk="0" hangingPunct="0"/>
            <a:endParaRPr lang="es-PE" sz="1600"/>
          </a:p>
        </p:txBody>
      </p:sp>
      <p:sp>
        <p:nvSpPr>
          <p:cNvPr id="6" name="5 Marcador de pie de página"/>
          <p:cNvSpPr>
            <a:spLocks noGrp="1"/>
          </p:cNvSpPr>
          <p:nvPr>
            <p:ph type="ftr" sz="quarter" idx="11"/>
          </p:nvPr>
        </p:nvSpPr>
        <p:spPr/>
        <p:txBody>
          <a:bodyPr/>
          <a:lstStyle/>
          <a:p>
            <a:pPr>
              <a:defRPr/>
            </a:pPr>
            <a:r>
              <a:rPr lang="es-PE" smtClean="0"/>
              <a:t>Tercera Unidad</a:t>
            </a:r>
            <a:endParaRPr lang="es-P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a:p>
            <a:pPr marL="571500" indent="-571500" fontAlgn="auto">
              <a:spcAft>
                <a:spcPts val="0"/>
              </a:spcAft>
              <a:defRPr/>
            </a:pPr>
            <a:r>
              <a:rPr lang="es-PE" sz="3100" dirty="0">
                <a:latin typeface="+mj-lt"/>
                <a:ea typeface="+mj-ea"/>
                <a:cs typeface="+mj-cs"/>
              </a:rPr>
              <a:t>	</a:t>
            </a:r>
            <a:r>
              <a:rPr lang="es-PE" sz="3200" dirty="0">
                <a:latin typeface="+mj-lt"/>
                <a:ea typeface="+mj-ea"/>
                <a:cs typeface="+mj-cs"/>
              </a:rPr>
              <a:t>2.3  Funciones de I/O .-</a:t>
            </a:r>
          </a:p>
        </p:txBody>
      </p:sp>
      <p:sp>
        <p:nvSpPr>
          <p:cNvPr id="15364" name="Rectangle 5"/>
          <p:cNvSpPr>
            <a:spLocks noChangeArrowheads="1"/>
          </p:cNvSpPr>
          <p:nvPr/>
        </p:nvSpPr>
        <p:spPr bwMode="auto">
          <a:xfrm>
            <a:off x="288925" y="1124744"/>
            <a:ext cx="8459788" cy="1739900"/>
          </a:xfrm>
          <a:prstGeom prst="rect">
            <a:avLst/>
          </a:prstGeom>
          <a:noFill/>
          <a:ln w="9525">
            <a:noFill/>
            <a:miter lim="800000"/>
            <a:headEnd/>
            <a:tailEnd/>
          </a:ln>
          <a:effectLst/>
        </p:spPr>
        <p:txBody>
          <a:bodyPr anchor="ctr">
            <a:spAutoFit/>
          </a:bodyPr>
          <a:lstStyle/>
          <a:p>
            <a:r>
              <a:rPr lang="es-PE" dirty="0"/>
              <a:t>Un módulo de I/O (un lector de disco) puede intercambiar datos directamente con el procesador. Iniciar una lectura o escritura con la memoria, la designación de la dirección de una ubicación específica. </a:t>
            </a:r>
          </a:p>
          <a:p>
            <a:r>
              <a:rPr lang="es-PE" dirty="0"/>
              <a:t>Algunos casos, es deseable permitir a I / O que produzca el intercambio directamente con memoria.</a:t>
            </a:r>
          </a:p>
          <a:p>
            <a:r>
              <a:rPr lang="es-PE" dirty="0"/>
              <a:t>Esta operación es conocida como acceso directo a memoria (DMA). </a:t>
            </a:r>
          </a:p>
        </p:txBody>
      </p:sp>
      <p:pic>
        <p:nvPicPr>
          <p:cNvPr id="44034" name="Picture 2" descr="http://4.bp.blogspot.com/_2wPNDZzrIBY/TMepMcowHGI/AAAAAAAAAEw/_5EO9n8bCxg/s1600/la-computadora-perifericos-de-entrada-y-salida.jpg"/>
          <p:cNvPicPr>
            <a:picLocks noChangeAspect="1" noChangeArrowheads="1"/>
          </p:cNvPicPr>
          <p:nvPr/>
        </p:nvPicPr>
        <p:blipFill>
          <a:blip r:embed="rId3" cstate="print"/>
          <a:srcRect/>
          <a:stretch>
            <a:fillRect/>
          </a:stretch>
        </p:blipFill>
        <p:spPr bwMode="auto">
          <a:xfrm>
            <a:off x="2689448" y="2852936"/>
            <a:ext cx="3394720" cy="35676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1638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a:t>3.- Estructuras de Interconexión</a:t>
            </a:r>
            <a:endParaRPr lang="es-PE" sz="3100"/>
          </a:p>
        </p:txBody>
      </p:sp>
      <p:sp>
        <p:nvSpPr>
          <p:cNvPr id="16388" name="Rectangle 5"/>
          <p:cNvSpPr>
            <a:spLocks noChangeArrowheads="1"/>
          </p:cNvSpPr>
          <p:nvPr/>
        </p:nvSpPr>
        <p:spPr bwMode="auto">
          <a:xfrm>
            <a:off x="250825" y="908720"/>
            <a:ext cx="8642350" cy="3970318"/>
          </a:xfrm>
          <a:prstGeom prst="rect">
            <a:avLst/>
          </a:prstGeom>
          <a:noFill/>
          <a:ln w="9525">
            <a:noFill/>
            <a:miter lim="800000"/>
            <a:headEnd/>
            <a:tailEnd/>
          </a:ln>
          <a:effectLst/>
        </p:spPr>
        <p:txBody>
          <a:bodyPr anchor="ctr">
            <a:spAutoFit/>
          </a:bodyPr>
          <a:lstStyle/>
          <a:p>
            <a:r>
              <a:rPr lang="es-ES" dirty="0"/>
              <a:t>Un computador </a:t>
            </a:r>
            <a:r>
              <a:rPr lang="es-ES" dirty="0" smtClean="0"/>
              <a:t>(</a:t>
            </a:r>
            <a:r>
              <a:rPr lang="es-ES" dirty="0"/>
              <a:t>procesador, memoria, I / O) que se comunican unos con otros.</a:t>
            </a:r>
          </a:p>
          <a:p>
            <a:r>
              <a:rPr lang="es-ES" dirty="0"/>
              <a:t>Un computador es una red de trabajo de los módulos básicos. Con caminos para la conexión de los módulos.</a:t>
            </a:r>
            <a:br>
              <a:rPr lang="es-ES" dirty="0"/>
            </a:br>
            <a:r>
              <a:rPr lang="es-ES" dirty="0"/>
              <a:t>La colección de rutas que conectan los distintos módulos que se llama estructuras de interconexión y el diseño dependerá del flujo entre los módulos.</a:t>
            </a:r>
            <a:br>
              <a:rPr lang="es-ES" dirty="0"/>
            </a:br>
            <a:r>
              <a:rPr lang="es-ES" dirty="0"/>
              <a:t>• Memoria: Consta de N palabras de igual longitud y se le asigna una dirección única </a:t>
            </a:r>
            <a:r>
              <a:rPr lang="es-ES" dirty="0" smtClean="0"/>
              <a:t>numérica. </a:t>
            </a:r>
            <a:r>
              <a:rPr lang="es-ES" dirty="0"/>
              <a:t>Una palabra de los datos se pueden leer o escribir en la memoria. La naturaleza de la operación se indica por leer y escribir las señales de control. La ubicación de la operación es especificada por una dirección.</a:t>
            </a:r>
            <a:br>
              <a:rPr lang="es-ES" dirty="0"/>
            </a:br>
            <a:r>
              <a:rPr lang="es-ES" dirty="0"/>
              <a:t>• Módulo I / O: </a:t>
            </a:r>
            <a:r>
              <a:rPr lang="es-ES" dirty="0" smtClean="0"/>
              <a:t>Hay </a:t>
            </a:r>
            <a:r>
              <a:rPr lang="es-ES" dirty="0"/>
              <a:t>dos operaciones, leer y escribir, </a:t>
            </a:r>
            <a:r>
              <a:rPr lang="es-ES" dirty="0" smtClean="0"/>
              <a:t> controla </a:t>
            </a:r>
            <a:r>
              <a:rPr lang="es-ES" dirty="0"/>
              <a:t>más de un dispositivo externo. Cada </a:t>
            </a:r>
            <a:r>
              <a:rPr lang="es-ES" dirty="0" smtClean="0"/>
              <a:t>interfaces </a:t>
            </a:r>
            <a:r>
              <a:rPr lang="es-ES" dirty="0"/>
              <a:t>de un dispositivo externo </a:t>
            </a:r>
            <a:r>
              <a:rPr lang="es-ES" dirty="0" smtClean="0"/>
              <a:t>tiene </a:t>
            </a:r>
            <a:r>
              <a:rPr lang="es-ES" dirty="0"/>
              <a:t>una </a:t>
            </a:r>
            <a:r>
              <a:rPr lang="es-ES" dirty="0" smtClean="0"/>
              <a:t>única dirección. </a:t>
            </a:r>
            <a:r>
              <a:rPr lang="es-ES" dirty="0"/>
              <a:t/>
            </a:r>
            <a:br>
              <a:rPr lang="es-ES" dirty="0"/>
            </a:br>
            <a:r>
              <a:rPr lang="es-ES" dirty="0"/>
              <a:t>• Procesador: Lee las instrucciones y los datos, escribe los datos después de</a:t>
            </a:r>
            <a:br>
              <a:rPr lang="es-ES" dirty="0"/>
            </a:br>
            <a:r>
              <a:rPr lang="es-ES" dirty="0"/>
              <a:t>procesamiento, y utiliza las señales de control para controlar el funcionamiento global del sistema. También recibe señales de interrupción </a:t>
            </a:r>
            <a:endParaRPr lang="es-PE" dirty="0"/>
          </a:p>
        </p:txBody>
      </p:sp>
      <p:pic>
        <p:nvPicPr>
          <p:cNvPr id="41986" name="Picture 2" descr="http://t2.gstatic.com/images?q=tbn:ANd9GcTNcfN5bNq8FBtZLKmIsh-aLNneg8lqq9OSdVqX1bdRqcGPW8Yp"/>
          <p:cNvPicPr>
            <a:picLocks noChangeAspect="1" noChangeArrowheads="1"/>
          </p:cNvPicPr>
          <p:nvPr/>
        </p:nvPicPr>
        <p:blipFill>
          <a:blip r:embed="rId3" cstate="print"/>
          <a:srcRect/>
          <a:stretch>
            <a:fillRect/>
          </a:stretch>
        </p:blipFill>
        <p:spPr bwMode="auto">
          <a:xfrm>
            <a:off x="3242758" y="4862414"/>
            <a:ext cx="2590800" cy="17621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1741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a:t>3.- Estructuras de Interconexión</a:t>
            </a:r>
            <a:endParaRPr lang="es-PE" sz="3100"/>
          </a:p>
        </p:txBody>
      </p:sp>
      <p:pic>
        <p:nvPicPr>
          <p:cNvPr id="17412" name="Picture 5"/>
          <p:cNvPicPr>
            <a:picLocks noChangeAspect="1" noChangeArrowheads="1"/>
          </p:cNvPicPr>
          <p:nvPr/>
        </p:nvPicPr>
        <p:blipFill>
          <a:blip r:embed="rId3" cstate="print"/>
          <a:srcRect/>
          <a:stretch>
            <a:fillRect/>
          </a:stretch>
        </p:blipFill>
        <p:spPr bwMode="auto">
          <a:xfrm>
            <a:off x="467544" y="769938"/>
            <a:ext cx="3381375" cy="5467350"/>
          </a:xfrm>
          <a:prstGeom prst="rect">
            <a:avLst/>
          </a:prstGeom>
          <a:noFill/>
          <a:ln w="9525">
            <a:noFill/>
            <a:miter lim="800000"/>
            <a:headEnd/>
            <a:tailEnd/>
          </a:ln>
          <a:effectLst/>
        </p:spPr>
      </p:pic>
      <p:sp>
        <p:nvSpPr>
          <p:cNvPr id="5" name="4 Marcador de pie de página"/>
          <p:cNvSpPr>
            <a:spLocks noGrp="1"/>
          </p:cNvSpPr>
          <p:nvPr>
            <p:ph type="ftr" sz="quarter" idx="11"/>
          </p:nvPr>
        </p:nvSpPr>
        <p:spPr/>
        <p:txBody>
          <a:bodyPr/>
          <a:lstStyle/>
          <a:p>
            <a:pPr>
              <a:defRPr/>
            </a:pPr>
            <a:r>
              <a:rPr lang="es-PE" smtClean="0"/>
              <a:t>Tercera Unidad</a:t>
            </a:r>
            <a:endParaRPr lang="es-PE"/>
          </a:p>
        </p:txBody>
      </p:sp>
      <p:pic>
        <p:nvPicPr>
          <p:cNvPr id="39938" name="Picture 2" descr="http://e.elcomercio.pe/66/ima/0/0/3/6/6/366179.jpg"/>
          <p:cNvPicPr>
            <a:picLocks noChangeAspect="1" noChangeArrowheads="1"/>
          </p:cNvPicPr>
          <p:nvPr/>
        </p:nvPicPr>
        <p:blipFill>
          <a:blip r:embed="rId4" cstate="print"/>
          <a:srcRect/>
          <a:stretch>
            <a:fillRect/>
          </a:stretch>
        </p:blipFill>
        <p:spPr bwMode="auto">
          <a:xfrm>
            <a:off x="4150065" y="2035581"/>
            <a:ext cx="4857750" cy="27146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1843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p:txBody>
      </p:sp>
      <p:sp>
        <p:nvSpPr>
          <p:cNvPr id="2" name="1 Rectángulo"/>
          <p:cNvSpPr/>
          <p:nvPr/>
        </p:nvSpPr>
        <p:spPr>
          <a:xfrm>
            <a:off x="395288" y="980728"/>
            <a:ext cx="8156575" cy="3170238"/>
          </a:xfrm>
          <a:prstGeom prst="rect">
            <a:avLst/>
          </a:prstGeom>
        </p:spPr>
        <p:txBody>
          <a:bodyPr>
            <a:spAutoFit/>
          </a:bodyPr>
          <a:lstStyle/>
          <a:p>
            <a:pPr marL="285750" indent="-285750" algn="just">
              <a:buFont typeface="Arial" pitchFamily="34" charset="0"/>
              <a:buChar char="•"/>
              <a:defRPr/>
            </a:pPr>
            <a:r>
              <a:rPr lang="es-PE" sz="2000" dirty="0"/>
              <a:t>Un bus es una vía de comunicación que conecta dos o más unidades.</a:t>
            </a:r>
          </a:p>
          <a:p>
            <a:pPr marL="285750" indent="-285750" algn="just">
              <a:buFont typeface="Arial" pitchFamily="34" charset="0"/>
              <a:buChar char="•"/>
              <a:defRPr/>
            </a:pPr>
            <a:r>
              <a:rPr lang="es-PE" sz="2000" dirty="0"/>
              <a:t>Una característica clave es de que es un medio compartido; una señal transmitida por el un dispositivo está disponible para su recepción por todos los demás dispositivos conectado al bus. </a:t>
            </a:r>
          </a:p>
          <a:p>
            <a:pPr marL="285750" indent="-285750" algn="just">
              <a:buFont typeface="Arial" pitchFamily="34" charset="0"/>
              <a:buChar char="•"/>
              <a:defRPr/>
            </a:pPr>
            <a:r>
              <a:rPr lang="es-PE" sz="2000" dirty="0"/>
              <a:t>Si dos dispositivos transmiten continuamente el período similares, sus señales se superponen y se convierten en ilegibles.</a:t>
            </a:r>
          </a:p>
          <a:p>
            <a:pPr marL="285750" indent="-285750" algn="just">
              <a:buFont typeface="Arial" pitchFamily="34" charset="0"/>
              <a:buChar char="•"/>
              <a:defRPr/>
            </a:pPr>
            <a:r>
              <a:rPr lang="es-PE" sz="2000" dirty="0"/>
              <a:t>Se puede usar varias líneas del bus para transmitir dígitos binarios simultáneamente (en paralelo).</a:t>
            </a:r>
          </a:p>
          <a:p>
            <a:pPr algn="just">
              <a:defRPr/>
            </a:pPr>
            <a:r>
              <a:rPr lang="es-PE" sz="2000" dirty="0"/>
              <a:t> </a:t>
            </a:r>
            <a:br>
              <a:rPr lang="es-PE" sz="2000" dirty="0"/>
            </a:br>
            <a:endParaRPr lang="es-PE" sz="2000" dirty="0"/>
          </a:p>
        </p:txBody>
      </p:sp>
      <p:sp>
        <p:nvSpPr>
          <p:cNvPr id="5" name="4 Marcador de pie de página"/>
          <p:cNvSpPr>
            <a:spLocks noGrp="1"/>
          </p:cNvSpPr>
          <p:nvPr>
            <p:ph type="ftr" sz="quarter" idx="11"/>
          </p:nvPr>
        </p:nvSpPr>
        <p:spPr/>
        <p:txBody>
          <a:bodyPr/>
          <a:lstStyle/>
          <a:p>
            <a:pPr>
              <a:defRPr/>
            </a:pPr>
            <a:r>
              <a:rPr lang="es-PE" smtClean="0"/>
              <a:t>Tercera Unidad</a:t>
            </a:r>
            <a:endParaRPr lang="es-PE"/>
          </a:p>
        </p:txBody>
      </p:sp>
      <p:pic>
        <p:nvPicPr>
          <p:cNvPr id="37890" name="Picture 2" descr="http://t3.gstatic.com/images?q=tbn:ANd9GcT5BCBKokAhLB_y8I6XS62KQpZmIKWrup-0oDHTnQFNuWIxfl6Leg"/>
          <p:cNvPicPr>
            <a:picLocks noChangeAspect="1" noChangeArrowheads="1"/>
          </p:cNvPicPr>
          <p:nvPr/>
        </p:nvPicPr>
        <p:blipFill>
          <a:blip r:embed="rId3" cstate="print"/>
          <a:srcRect/>
          <a:stretch>
            <a:fillRect/>
          </a:stretch>
        </p:blipFill>
        <p:spPr bwMode="auto">
          <a:xfrm>
            <a:off x="2339752" y="3645023"/>
            <a:ext cx="4608512" cy="258076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468313" y="0"/>
            <a:ext cx="8229600" cy="1143000"/>
          </a:xfrm>
        </p:spPr>
        <p:txBody>
          <a:bodyPr/>
          <a:lstStyle/>
          <a:p>
            <a:pPr eaLnBrk="1" hangingPunct="1"/>
            <a:r>
              <a:rPr lang="es-PE" smtClean="0"/>
              <a:t>Sumario</a:t>
            </a:r>
          </a:p>
        </p:txBody>
      </p:sp>
      <p:sp>
        <p:nvSpPr>
          <p:cNvPr id="3" name="2 Marcador de contenido"/>
          <p:cNvSpPr>
            <a:spLocks noGrp="1"/>
          </p:cNvSpPr>
          <p:nvPr>
            <p:ph idx="1"/>
          </p:nvPr>
        </p:nvSpPr>
        <p:spPr>
          <a:xfrm>
            <a:off x="395288" y="1125538"/>
            <a:ext cx="8291512" cy="5111750"/>
          </a:xfrm>
        </p:spPr>
        <p:txBody>
          <a:bodyPr rtlCol="0">
            <a:normAutofit fontScale="70000" lnSpcReduction="20000"/>
          </a:bodyPr>
          <a:lstStyle/>
          <a:p>
            <a:pPr marL="571500" indent="-571500" eaLnBrk="1" fontAlgn="auto" hangingPunct="1">
              <a:spcAft>
                <a:spcPts val="0"/>
              </a:spcAft>
              <a:buFont typeface="+mj-lt"/>
              <a:buAutoNum type="romanUcPeriod"/>
              <a:defRPr/>
            </a:pPr>
            <a:r>
              <a:rPr lang="es-PE" dirty="0" smtClean="0"/>
              <a:t>Componentes del Computador</a:t>
            </a:r>
          </a:p>
          <a:p>
            <a:pPr marL="571500" indent="-571500" eaLnBrk="1" fontAlgn="auto" hangingPunct="1">
              <a:spcAft>
                <a:spcPts val="0"/>
              </a:spcAft>
              <a:buFont typeface="+mj-lt"/>
              <a:buAutoNum type="romanUcPeriod"/>
              <a:defRPr/>
            </a:pPr>
            <a:r>
              <a:rPr lang="es-PE" dirty="0" smtClean="0"/>
              <a:t>Funciones del Computador</a:t>
            </a:r>
          </a:p>
          <a:p>
            <a:pPr marL="971550" lvl="1" indent="-571500" eaLnBrk="1" fontAlgn="auto" hangingPunct="1">
              <a:spcAft>
                <a:spcPts val="0"/>
              </a:spcAft>
              <a:buFont typeface="+mj-lt"/>
              <a:buAutoNum type="romanLcPeriod"/>
              <a:defRPr/>
            </a:pPr>
            <a:r>
              <a:rPr lang="es-PE" dirty="0" smtClean="0"/>
              <a:t>Instrucciones de recolección y ejecución.-</a:t>
            </a:r>
          </a:p>
          <a:p>
            <a:pPr marL="971550" lvl="1" indent="-571500" eaLnBrk="1" fontAlgn="auto" hangingPunct="1">
              <a:spcAft>
                <a:spcPts val="0"/>
              </a:spcAft>
              <a:buFont typeface="+mj-lt"/>
              <a:buAutoNum type="romanLcPeriod"/>
              <a:defRPr/>
            </a:pPr>
            <a:r>
              <a:rPr lang="es-PE" dirty="0" smtClean="0"/>
              <a:t>Interrupciones</a:t>
            </a:r>
          </a:p>
          <a:p>
            <a:pPr marL="971550" lvl="1" indent="-571500" eaLnBrk="1" fontAlgn="auto" hangingPunct="1">
              <a:spcAft>
                <a:spcPts val="0"/>
              </a:spcAft>
              <a:buFont typeface="+mj-lt"/>
              <a:buAutoNum type="romanLcPeriod"/>
              <a:defRPr/>
            </a:pPr>
            <a:r>
              <a:rPr lang="es-PE" dirty="0" smtClean="0"/>
              <a:t>Funciones de I/O</a:t>
            </a:r>
          </a:p>
          <a:p>
            <a:pPr marL="571500" indent="-571500" eaLnBrk="1" fontAlgn="auto" hangingPunct="1">
              <a:spcAft>
                <a:spcPts val="0"/>
              </a:spcAft>
              <a:buFont typeface="+mj-lt"/>
              <a:buAutoNum type="romanUcPeriod"/>
              <a:defRPr/>
            </a:pPr>
            <a:r>
              <a:rPr lang="es-PE" dirty="0" smtClean="0"/>
              <a:t>Estructuras de Interconexión.</a:t>
            </a:r>
          </a:p>
          <a:p>
            <a:pPr marL="571500" indent="-571500" eaLnBrk="1" fontAlgn="auto" hangingPunct="1">
              <a:spcAft>
                <a:spcPts val="0"/>
              </a:spcAft>
              <a:buFont typeface="+mj-lt"/>
              <a:buAutoNum type="romanUcPeriod"/>
              <a:defRPr/>
            </a:pPr>
            <a:r>
              <a:rPr lang="es-PE" dirty="0" smtClean="0"/>
              <a:t>Bus de Interconexión.</a:t>
            </a:r>
          </a:p>
          <a:p>
            <a:pPr marL="971550" lvl="1" indent="-571500" eaLnBrk="1" fontAlgn="auto" hangingPunct="1">
              <a:spcAft>
                <a:spcPts val="0"/>
              </a:spcAft>
              <a:buFont typeface="+mj-lt"/>
              <a:buAutoNum type="romanLcPeriod"/>
              <a:defRPr/>
            </a:pPr>
            <a:r>
              <a:rPr lang="es-PE" dirty="0" smtClean="0"/>
              <a:t>Estructura del Bus</a:t>
            </a:r>
          </a:p>
          <a:p>
            <a:pPr marL="971550" lvl="1" indent="-571500" eaLnBrk="1" fontAlgn="auto" hangingPunct="1">
              <a:spcAft>
                <a:spcPts val="0"/>
              </a:spcAft>
              <a:buFont typeface="+mj-lt"/>
              <a:buAutoNum type="romanLcPeriod"/>
              <a:defRPr/>
            </a:pPr>
            <a:r>
              <a:rPr lang="es-PE" dirty="0" smtClean="0"/>
              <a:t>Buses de múltiples jerarquías</a:t>
            </a:r>
          </a:p>
          <a:p>
            <a:pPr marL="971550" lvl="1" indent="-571500" eaLnBrk="1" fontAlgn="auto" hangingPunct="1">
              <a:spcAft>
                <a:spcPts val="0"/>
              </a:spcAft>
              <a:buFont typeface="+mj-lt"/>
              <a:buAutoNum type="romanLcPeriod"/>
              <a:defRPr/>
            </a:pPr>
            <a:r>
              <a:rPr lang="es-PE" dirty="0" smtClean="0"/>
              <a:t>Elementos de diseño del bus</a:t>
            </a:r>
          </a:p>
          <a:p>
            <a:pPr marL="571500" indent="-571500" eaLnBrk="1" fontAlgn="auto" hangingPunct="1">
              <a:spcAft>
                <a:spcPts val="0"/>
              </a:spcAft>
              <a:buFont typeface="+mj-lt"/>
              <a:buAutoNum type="romanUcPeriod"/>
              <a:defRPr/>
            </a:pPr>
            <a:r>
              <a:rPr lang="es-PE" dirty="0" smtClean="0"/>
              <a:t>PCI</a:t>
            </a:r>
          </a:p>
          <a:p>
            <a:pPr marL="971550" lvl="1" indent="-571500" eaLnBrk="1" fontAlgn="auto" hangingPunct="1">
              <a:spcAft>
                <a:spcPts val="0"/>
              </a:spcAft>
              <a:buFont typeface="+mj-lt"/>
              <a:buAutoNum type="romanLcPeriod"/>
              <a:defRPr/>
            </a:pPr>
            <a:r>
              <a:rPr lang="es-PE" dirty="0" smtClean="0"/>
              <a:t>Estructura del Bus</a:t>
            </a:r>
          </a:p>
          <a:p>
            <a:pPr marL="971550" lvl="1" indent="-571500" eaLnBrk="1" fontAlgn="auto" hangingPunct="1">
              <a:spcAft>
                <a:spcPts val="0"/>
              </a:spcAft>
              <a:buFont typeface="+mj-lt"/>
              <a:buAutoNum type="romanLcPeriod"/>
              <a:defRPr/>
            </a:pPr>
            <a:r>
              <a:rPr lang="es-PE" dirty="0" smtClean="0"/>
              <a:t>Comandos PCI</a:t>
            </a:r>
          </a:p>
          <a:p>
            <a:pPr marL="971550" lvl="1" indent="-571500" eaLnBrk="1" fontAlgn="auto" hangingPunct="1">
              <a:spcAft>
                <a:spcPts val="0"/>
              </a:spcAft>
              <a:buFont typeface="+mj-lt"/>
              <a:buAutoNum type="romanLcPeriod"/>
              <a:defRPr/>
            </a:pPr>
            <a:r>
              <a:rPr lang="es-PE" dirty="0" smtClean="0"/>
              <a:t>Transferencia de Datos</a:t>
            </a:r>
          </a:p>
          <a:p>
            <a:pPr marL="971550" lvl="1" indent="-571500" eaLnBrk="1" fontAlgn="auto" hangingPunct="1">
              <a:spcAft>
                <a:spcPts val="0"/>
              </a:spcAft>
              <a:buFont typeface="+mj-lt"/>
              <a:buAutoNum type="romanLcPeriod"/>
              <a:defRPr/>
            </a:pPr>
            <a:r>
              <a:rPr lang="es-PE" dirty="0" smtClean="0"/>
              <a:t>Arbitraje</a:t>
            </a:r>
          </a:p>
          <a:p>
            <a:pPr eaLnBrk="1" fontAlgn="auto" hangingPunct="1">
              <a:spcAft>
                <a:spcPts val="0"/>
              </a:spcAft>
              <a:buFont typeface="Arial" pitchFamily="34" charset="0"/>
              <a:buChar char="•"/>
              <a:defRPr/>
            </a:pPr>
            <a:endParaRPr lang="es-PE" dirty="0"/>
          </a:p>
        </p:txBody>
      </p:sp>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19459"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4.1</a:t>
            </a:r>
            <a:r>
              <a:rPr lang="es-PE" sz="3100" dirty="0" smtClean="0"/>
              <a:t>  </a:t>
            </a:r>
            <a:r>
              <a:rPr lang="es-PE" sz="3100" dirty="0"/>
              <a:t>Estructura del Bus .-</a:t>
            </a:r>
          </a:p>
        </p:txBody>
      </p:sp>
      <p:pic>
        <p:nvPicPr>
          <p:cNvPr id="19460" name="Picture 2"/>
          <p:cNvPicPr>
            <a:picLocks noChangeAspect="1" noChangeArrowheads="1"/>
          </p:cNvPicPr>
          <p:nvPr/>
        </p:nvPicPr>
        <p:blipFill>
          <a:blip r:embed="rId3" cstate="print"/>
          <a:srcRect/>
          <a:stretch>
            <a:fillRect/>
          </a:stretch>
        </p:blipFill>
        <p:spPr bwMode="auto">
          <a:xfrm>
            <a:off x="709613" y="4149725"/>
            <a:ext cx="7600950" cy="2087563"/>
          </a:xfrm>
          <a:prstGeom prst="rect">
            <a:avLst/>
          </a:prstGeom>
          <a:noFill/>
          <a:ln w="9525">
            <a:noFill/>
            <a:miter lim="800000"/>
            <a:headEnd/>
            <a:tailEnd/>
          </a:ln>
          <a:effectLst/>
        </p:spPr>
      </p:pic>
      <p:sp>
        <p:nvSpPr>
          <p:cNvPr id="2" name="1 Rectángulo"/>
          <p:cNvSpPr/>
          <p:nvPr/>
        </p:nvSpPr>
        <p:spPr>
          <a:xfrm>
            <a:off x="323528" y="1196752"/>
            <a:ext cx="8477572" cy="2554545"/>
          </a:xfrm>
          <a:prstGeom prst="rect">
            <a:avLst/>
          </a:prstGeom>
        </p:spPr>
        <p:txBody>
          <a:bodyPr wrap="square">
            <a:spAutoFit/>
          </a:bodyPr>
          <a:lstStyle/>
          <a:p>
            <a:pPr marL="285750" indent="-285750" algn="just">
              <a:buFont typeface="Arial" pitchFamily="34" charset="0"/>
              <a:buChar char="•"/>
              <a:defRPr/>
            </a:pPr>
            <a:r>
              <a:rPr lang="es-PE" sz="2000" dirty="0"/>
              <a:t>Un bus de sistema </a:t>
            </a:r>
            <a:r>
              <a:rPr lang="es-PE" sz="2000" dirty="0" smtClean="0"/>
              <a:t>tiene de </a:t>
            </a:r>
            <a:r>
              <a:rPr lang="es-PE" sz="2000" dirty="0"/>
              <a:t>50 a cientos o líneas separadas.</a:t>
            </a:r>
          </a:p>
          <a:p>
            <a:pPr marL="285750" indent="-285750" algn="just">
              <a:buFont typeface="Arial" pitchFamily="34" charset="0"/>
              <a:buChar char="•"/>
              <a:defRPr/>
            </a:pPr>
            <a:r>
              <a:rPr lang="es-PE" sz="2000" dirty="0" smtClean="0"/>
              <a:t>Tres </a:t>
            </a:r>
            <a:r>
              <a:rPr lang="es-PE" sz="2000" dirty="0"/>
              <a:t>grupos </a:t>
            </a:r>
            <a:r>
              <a:rPr lang="es-PE" sz="2000" dirty="0" smtClean="0"/>
              <a:t>funcionales de líneas: </a:t>
            </a:r>
            <a:r>
              <a:rPr lang="es-PE" sz="2000" dirty="0"/>
              <a:t>datos, direcciones y líneas de control.</a:t>
            </a:r>
          </a:p>
          <a:p>
            <a:pPr algn="just">
              <a:defRPr/>
            </a:pPr>
            <a:endParaRPr lang="es-PE" sz="2000" b="1" u="sng" dirty="0" smtClean="0"/>
          </a:p>
          <a:p>
            <a:pPr algn="just">
              <a:defRPr/>
            </a:pPr>
            <a:r>
              <a:rPr lang="es-PE" sz="2000" b="1" u="sng" dirty="0" smtClean="0"/>
              <a:t>La </a:t>
            </a:r>
            <a:r>
              <a:rPr lang="es-PE" sz="2000" b="1" u="sng" dirty="0"/>
              <a:t>Línea de Datos</a:t>
            </a:r>
            <a:r>
              <a:rPr lang="es-PE" sz="2000" dirty="0"/>
              <a:t>.- </a:t>
            </a:r>
            <a:endParaRPr lang="es-PE" sz="2000" dirty="0" smtClean="0"/>
          </a:p>
          <a:p>
            <a:pPr algn="just">
              <a:buFont typeface="Arial" pitchFamily="34" charset="0"/>
              <a:buChar char="•"/>
              <a:defRPr/>
            </a:pPr>
            <a:r>
              <a:rPr lang="es-PE" sz="2000" dirty="0" smtClean="0"/>
              <a:t>Provee </a:t>
            </a:r>
            <a:r>
              <a:rPr lang="es-PE" sz="2000" dirty="0"/>
              <a:t>de un camino para mover datos entre los módulos del sistema. </a:t>
            </a:r>
            <a:endParaRPr lang="es-PE" sz="2000" dirty="0" smtClean="0"/>
          </a:p>
          <a:p>
            <a:pPr algn="just">
              <a:buFont typeface="Arial" pitchFamily="34" charset="0"/>
              <a:buChar char="•"/>
              <a:defRPr/>
            </a:pPr>
            <a:r>
              <a:rPr lang="es-PE" sz="2000" dirty="0" smtClean="0"/>
              <a:t>El </a:t>
            </a:r>
            <a:r>
              <a:rPr lang="es-PE" sz="2000" dirty="0"/>
              <a:t>bus de datos puede consistir en 32, 64, 128, o incluso más líneas </a:t>
            </a:r>
            <a:r>
              <a:rPr lang="es-PE" sz="2000" dirty="0" smtClean="0"/>
              <a:t>separadas</a:t>
            </a:r>
          </a:p>
          <a:p>
            <a:pPr algn="just">
              <a:buFont typeface="Arial" pitchFamily="34" charset="0"/>
              <a:buChar char="•"/>
              <a:defRPr/>
            </a:pPr>
            <a:r>
              <a:rPr lang="es-PE" sz="2000" dirty="0" smtClean="0"/>
              <a:t>El </a:t>
            </a:r>
            <a:r>
              <a:rPr lang="es-PE" sz="2000" dirty="0"/>
              <a:t>número de líneas hace referencia a que la anchura del bus de datos. </a:t>
            </a:r>
            <a:endParaRPr lang="es-PE" sz="2000" dirty="0" smtClean="0"/>
          </a:p>
          <a:p>
            <a:pPr algn="just">
              <a:buFont typeface="Arial" pitchFamily="34" charset="0"/>
              <a:buChar char="•"/>
              <a:defRPr/>
            </a:pPr>
            <a:r>
              <a:rPr lang="es-PE" sz="2000" dirty="0" smtClean="0"/>
              <a:t>El </a:t>
            </a:r>
            <a:r>
              <a:rPr lang="es-PE" sz="2000" dirty="0"/>
              <a:t>número de líneas </a:t>
            </a:r>
            <a:r>
              <a:rPr lang="es-PE" sz="2000" dirty="0" smtClean="0"/>
              <a:t>determina </a:t>
            </a:r>
            <a:r>
              <a:rPr lang="es-PE" sz="2000" dirty="0"/>
              <a:t>la cantidad de bits se pueden transferir a la vez</a:t>
            </a:r>
            <a:r>
              <a:rPr lang="es-PE" dirty="0"/>
              <a:t>.</a:t>
            </a:r>
          </a:p>
        </p:txBody>
      </p:sp>
      <p:sp>
        <p:nvSpPr>
          <p:cNvPr id="6" name="5 Marcador de pie de página"/>
          <p:cNvSpPr>
            <a:spLocks noGrp="1"/>
          </p:cNvSpPr>
          <p:nvPr>
            <p:ph type="ftr" sz="quarter" idx="11"/>
          </p:nvPr>
        </p:nvSpPr>
        <p:spPr/>
        <p:txBody>
          <a:bodyPr/>
          <a:lstStyle/>
          <a:p>
            <a:pPr>
              <a:defRPr/>
            </a:pPr>
            <a:r>
              <a:rPr lang="es-PE" smtClean="0"/>
              <a:t>Tercera Unidad</a:t>
            </a:r>
            <a:endParaRPr lang="es-P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2048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4.1</a:t>
            </a:r>
            <a:r>
              <a:rPr lang="es-PE" sz="3100" dirty="0" smtClean="0"/>
              <a:t>  </a:t>
            </a:r>
            <a:r>
              <a:rPr lang="es-PE" sz="3100" dirty="0"/>
              <a:t>Estructura del Bus .-</a:t>
            </a:r>
          </a:p>
        </p:txBody>
      </p:sp>
      <p:sp>
        <p:nvSpPr>
          <p:cNvPr id="20484" name="1 Rectángulo"/>
          <p:cNvSpPr>
            <a:spLocks noChangeArrowheads="1"/>
          </p:cNvSpPr>
          <p:nvPr/>
        </p:nvSpPr>
        <p:spPr bwMode="auto">
          <a:xfrm>
            <a:off x="342900" y="1009650"/>
            <a:ext cx="8281988" cy="1754188"/>
          </a:xfrm>
          <a:prstGeom prst="rect">
            <a:avLst/>
          </a:prstGeom>
          <a:noFill/>
          <a:ln w="9525">
            <a:noFill/>
            <a:miter lim="800000"/>
            <a:headEnd/>
            <a:tailEnd/>
          </a:ln>
        </p:spPr>
        <p:txBody>
          <a:bodyPr>
            <a:spAutoFit/>
          </a:bodyPr>
          <a:lstStyle/>
          <a:p>
            <a:r>
              <a:rPr lang="es-PE" b="1" u="sng"/>
              <a:t>Las líneas de dirección</a:t>
            </a:r>
            <a:r>
              <a:rPr lang="es-PE"/>
              <a:t>.- Son usados para indicar la fuente o destino de los datos en el bus de datos. La anchura del bus de direcciones determina la capacidad de memoria máxima del sistema. Por lo general, los bits de orden superior son usados ​​en exceso para seleccionar un módulo especial en el bús, y los bits de orden inferior son usados para una ubicación de memoria o E / S del puerto.</a:t>
            </a:r>
          </a:p>
          <a:p>
            <a:endParaRPr lang="es-PE"/>
          </a:p>
        </p:txBody>
      </p:sp>
      <p:pic>
        <p:nvPicPr>
          <p:cNvPr id="20485" name="Picture 2"/>
          <p:cNvPicPr>
            <a:picLocks noChangeAspect="1" noChangeArrowheads="1"/>
          </p:cNvPicPr>
          <p:nvPr/>
        </p:nvPicPr>
        <p:blipFill>
          <a:blip r:embed="rId3" cstate="print"/>
          <a:srcRect/>
          <a:stretch>
            <a:fillRect/>
          </a:stretch>
        </p:blipFill>
        <p:spPr bwMode="auto">
          <a:xfrm>
            <a:off x="5214689" y="2492896"/>
            <a:ext cx="3533775" cy="3581400"/>
          </a:xfrm>
          <a:prstGeom prst="rect">
            <a:avLst/>
          </a:prstGeom>
          <a:noFill/>
          <a:ln w="9525">
            <a:noFill/>
            <a:miter lim="800000"/>
            <a:headEnd/>
            <a:tailEnd/>
          </a:ln>
          <a:effectLst/>
        </p:spPr>
      </p:pic>
      <p:sp>
        <p:nvSpPr>
          <p:cNvPr id="6" name="5 Marcador de pie de página"/>
          <p:cNvSpPr>
            <a:spLocks noGrp="1"/>
          </p:cNvSpPr>
          <p:nvPr>
            <p:ph type="ftr" sz="quarter" idx="11"/>
          </p:nvPr>
        </p:nvSpPr>
        <p:spPr/>
        <p:txBody>
          <a:bodyPr/>
          <a:lstStyle/>
          <a:p>
            <a:pPr>
              <a:defRPr/>
            </a:pPr>
            <a:r>
              <a:rPr lang="es-PE" smtClean="0"/>
              <a:t>Tercera Unidad</a:t>
            </a:r>
            <a:endParaRPr lang="es-PE"/>
          </a:p>
        </p:txBody>
      </p:sp>
      <p:pic>
        <p:nvPicPr>
          <p:cNvPr id="33794" name="Picture 2" descr="http://farm5.static.flickr.com/4019/4716254531_b19b373d07_o.jpg"/>
          <p:cNvPicPr>
            <a:picLocks noChangeAspect="1" noChangeArrowheads="1"/>
          </p:cNvPicPr>
          <p:nvPr/>
        </p:nvPicPr>
        <p:blipFill>
          <a:blip r:embed="rId4" cstate="print"/>
          <a:srcRect/>
          <a:stretch>
            <a:fillRect/>
          </a:stretch>
        </p:blipFill>
        <p:spPr bwMode="auto">
          <a:xfrm>
            <a:off x="251520" y="2636912"/>
            <a:ext cx="4583832" cy="343787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2150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4.1</a:t>
            </a:r>
            <a:r>
              <a:rPr lang="es-PE" sz="3100" dirty="0" smtClean="0"/>
              <a:t>  </a:t>
            </a:r>
            <a:r>
              <a:rPr lang="es-PE" sz="3100" dirty="0"/>
              <a:t>Estructura del Bus .-</a:t>
            </a:r>
          </a:p>
        </p:txBody>
      </p:sp>
      <p:sp>
        <p:nvSpPr>
          <p:cNvPr id="2" name="1 Rectángulo"/>
          <p:cNvSpPr/>
          <p:nvPr/>
        </p:nvSpPr>
        <p:spPr>
          <a:xfrm>
            <a:off x="342900" y="1009650"/>
            <a:ext cx="8281988" cy="4802188"/>
          </a:xfrm>
          <a:prstGeom prst="rect">
            <a:avLst/>
          </a:prstGeom>
        </p:spPr>
        <p:txBody>
          <a:bodyPr>
            <a:spAutoFit/>
          </a:bodyPr>
          <a:lstStyle/>
          <a:p>
            <a:pPr>
              <a:defRPr/>
            </a:pPr>
            <a:r>
              <a:rPr lang="es-PE" b="1" u="sng" dirty="0"/>
              <a:t>Las líneas de control</a:t>
            </a:r>
            <a:r>
              <a:rPr lang="es-PE" dirty="0"/>
              <a:t>.- Son usadas para controlar el acceso y el uso de las líneas de datos y de direcciones. Debido a que las líneas de datos y de direcciones son compartidos por todos los componentes, debe existir un medio de controlar su uso. Las líneas de control típicas incluyen:</a:t>
            </a:r>
          </a:p>
          <a:p>
            <a:pPr marL="285750" indent="-285750">
              <a:buFont typeface="Arial" pitchFamily="34" charset="0"/>
              <a:buChar char="•"/>
              <a:defRPr/>
            </a:pPr>
            <a:r>
              <a:rPr lang="es-PE" dirty="0"/>
              <a:t>Escritura de la memoria</a:t>
            </a:r>
          </a:p>
          <a:p>
            <a:pPr marL="285750" indent="-285750">
              <a:buFont typeface="Arial" pitchFamily="34" charset="0"/>
              <a:buChar char="•"/>
              <a:defRPr/>
            </a:pPr>
            <a:r>
              <a:rPr lang="es-PE" dirty="0"/>
              <a:t>Lectura de memoria</a:t>
            </a:r>
          </a:p>
          <a:p>
            <a:pPr marL="285750" indent="-285750">
              <a:buFont typeface="Arial" pitchFamily="34" charset="0"/>
              <a:buChar char="•"/>
              <a:defRPr/>
            </a:pPr>
            <a:r>
              <a:rPr lang="es-PE" dirty="0"/>
              <a:t>E / S de escritura</a:t>
            </a:r>
          </a:p>
          <a:p>
            <a:pPr marL="285750" indent="-285750">
              <a:buFont typeface="Arial" pitchFamily="34" charset="0"/>
              <a:buChar char="•"/>
              <a:defRPr/>
            </a:pPr>
            <a:r>
              <a:rPr lang="es-PE" dirty="0"/>
              <a:t>E / S de lectura</a:t>
            </a:r>
          </a:p>
          <a:p>
            <a:pPr marL="285750" indent="-285750">
              <a:buFont typeface="Arial" pitchFamily="34" charset="0"/>
              <a:buChar char="•"/>
              <a:defRPr/>
            </a:pPr>
            <a:r>
              <a:rPr lang="es-PE" dirty="0"/>
              <a:t>Traslado ACK</a:t>
            </a:r>
          </a:p>
          <a:p>
            <a:pPr marL="285750" indent="-285750">
              <a:buFont typeface="Arial" pitchFamily="34" charset="0"/>
              <a:buChar char="•"/>
              <a:defRPr/>
            </a:pPr>
            <a:r>
              <a:rPr lang="es-PE" dirty="0"/>
              <a:t>Solicitud de bus </a:t>
            </a:r>
          </a:p>
          <a:p>
            <a:pPr marL="285750" indent="-285750">
              <a:buFont typeface="Arial" pitchFamily="34" charset="0"/>
              <a:buChar char="•"/>
              <a:defRPr/>
            </a:pPr>
            <a:r>
              <a:rPr lang="es-PE" dirty="0"/>
              <a:t>Concesión de bus</a:t>
            </a:r>
          </a:p>
          <a:p>
            <a:pPr marL="285750" indent="-285750">
              <a:buFont typeface="Arial" pitchFamily="34" charset="0"/>
              <a:buChar char="•"/>
              <a:defRPr/>
            </a:pPr>
            <a:r>
              <a:rPr lang="es-PE" dirty="0"/>
              <a:t>Solicitud de interrupción</a:t>
            </a:r>
          </a:p>
          <a:p>
            <a:pPr marL="285750" indent="-285750">
              <a:buFont typeface="Arial" pitchFamily="34" charset="0"/>
              <a:buChar char="•"/>
              <a:defRPr/>
            </a:pPr>
            <a:r>
              <a:rPr lang="es-PE" dirty="0"/>
              <a:t>Interrumpir ACK</a:t>
            </a:r>
          </a:p>
          <a:p>
            <a:pPr marL="285750" indent="-285750">
              <a:buFont typeface="Arial" pitchFamily="34" charset="0"/>
              <a:buChar char="•"/>
              <a:defRPr/>
            </a:pPr>
            <a:r>
              <a:rPr lang="es-PE" dirty="0"/>
              <a:t>Reloj</a:t>
            </a:r>
          </a:p>
          <a:p>
            <a:pPr marL="285750" indent="-285750">
              <a:buFont typeface="Arial" pitchFamily="34" charset="0"/>
              <a:buChar char="•"/>
              <a:defRPr/>
            </a:pPr>
            <a:r>
              <a:rPr lang="es-PE" dirty="0" err="1"/>
              <a:t>Reset</a:t>
            </a:r>
            <a:endParaRPr lang="es-PE" dirty="0"/>
          </a:p>
          <a:p>
            <a:pPr>
              <a:defRPr/>
            </a:pPr>
            <a:endParaRPr lang="es-PE" dirty="0"/>
          </a:p>
          <a:p>
            <a:pPr>
              <a:defRPr/>
            </a:pPr>
            <a:endParaRPr lang="es-PE" dirty="0"/>
          </a:p>
        </p:txBody>
      </p:sp>
      <p:sp>
        <p:nvSpPr>
          <p:cNvPr id="5" name="4 Marcador de pie de página"/>
          <p:cNvSpPr>
            <a:spLocks noGrp="1"/>
          </p:cNvSpPr>
          <p:nvPr>
            <p:ph type="ftr" sz="quarter" idx="11"/>
          </p:nvPr>
        </p:nvSpPr>
        <p:spPr/>
        <p:txBody>
          <a:bodyPr/>
          <a:lstStyle/>
          <a:p>
            <a:pPr>
              <a:defRPr/>
            </a:pPr>
            <a:r>
              <a:rPr lang="es-PE" smtClean="0"/>
              <a:t>Tercera Unidad</a:t>
            </a:r>
            <a:endParaRPr lang="es-PE"/>
          </a:p>
        </p:txBody>
      </p:sp>
      <p:pic>
        <p:nvPicPr>
          <p:cNvPr id="31746" name="Picture 2" descr="http://t1.gstatic.com/images?q=tbn:ANd9GcT9uQC7qTMahKJzg-grwtbckdmVXik_9tGe7D_qCtsa0jrTVoQbqA"/>
          <p:cNvPicPr>
            <a:picLocks noChangeAspect="1" noChangeArrowheads="1"/>
          </p:cNvPicPr>
          <p:nvPr/>
        </p:nvPicPr>
        <p:blipFill>
          <a:blip r:embed="rId3" cstate="print"/>
          <a:srcRect/>
          <a:stretch>
            <a:fillRect/>
          </a:stretch>
        </p:blipFill>
        <p:spPr bwMode="auto">
          <a:xfrm>
            <a:off x="5652120" y="2996952"/>
            <a:ext cx="1876425" cy="2438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253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4.2</a:t>
            </a:r>
            <a:r>
              <a:rPr lang="es-PE" sz="3100" dirty="0" smtClean="0"/>
              <a:t>  </a:t>
            </a:r>
            <a:r>
              <a:rPr lang="es-PE" sz="3100" dirty="0"/>
              <a:t>Buses de Múltiples Jerarquías.-</a:t>
            </a:r>
          </a:p>
        </p:txBody>
      </p:sp>
      <p:sp>
        <p:nvSpPr>
          <p:cNvPr id="22532" name="4 Rectángulo"/>
          <p:cNvSpPr>
            <a:spLocks noChangeArrowheads="1"/>
          </p:cNvSpPr>
          <p:nvPr/>
        </p:nvSpPr>
        <p:spPr bwMode="auto">
          <a:xfrm>
            <a:off x="250825" y="1171575"/>
            <a:ext cx="8374063" cy="2584450"/>
          </a:xfrm>
          <a:prstGeom prst="rect">
            <a:avLst/>
          </a:prstGeom>
          <a:noFill/>
          <a:ln w="9525">
            <a:noFill/>
            <a:miter lim="800000"/>
            <a:headEnd/>
            <a:tailEnd/>
          </a:ln>
        </p:spPr>
        <p:txBody>
          <a:bodyPr>
            <a:spAutoFit/>
          </a:bodyPr>
          <a:lstStyle/>
          <a:p>
            <a:r>
              <a:rPr lang="es-PE"/>
              <a:t>Si un gran número de dispositivos están conectados al bus, el rendimiento se verá afectada por dos causas principales:</a:t>
            </a:r>
            <a:br>
              <a:rPr lang="es-PE"/>
            </a:br>
            <a:r>
              <a:rPr lang="es-PE"/>
              <a:t>1. Cuando los dispositivos están conectados al bus, la longitud del bus causa un retardo en la propagación. Este retardo determina el tiempo que será necesario para que los dispositivos coordinen el uso del autobús.</a:t>
            </a:r>
          </a:p>
          <a:p>
            <a:r>
              <a:rPr lang="es-PE"/>
              <a:t>2. El bus puede convertirse en un cuello de botella ya que la demanda de transferencia de datos se aproxima a la capacidad del bus. Este problema puede ser contrarrestado en cierta  manera con el uso de buses mas amplios.</a:t>
            </a:r>
          </a:p>
          <a:p>
            <a:endParaRPr lang="es-PE"/>
          </a:p>
        </p:txBody>
      </p:sp>
      <p:pic>
        <p:nvPicPr>
          <p:cNvPr id="29698" name="Picture 2" descr="http://1.bp.blogspot.com/_jBUqazbzf4E/TJivOTpREaI/AAAAAAAAE1I/c9txrypWTtc/s1600/Congesti%C3%B3n+vehicular+en+retorno+de+miles+de+turistas+a+la+capital.jpg"/>
          <p:cNvPicPr>
            <a:picLocks noChangeAspect="1" noChangeArrowheads="1"/>
          </p:cNvPicPr>
          <p:nvPr/>
        </p:nvPicPr>
        <p:blipFill>
          <a:blip r:embed="rId3" cstate="print"/>
          <a:srcRect/>
          <a:stretch>
            <a:fillRect/>
          </a:stretch>
        </p:blipFill>
        <p:spPr bwMode="auto">
          <a:xfrm>
            <a:off x="2411760" y="3573016"/>
            <a:ext cx="4267200" cy="28575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pic>
        <p:nvPicPr>
          <p:cNvPr id="23556" name="Picture 2"/>
          <p:cNvPicPr>
            <a:picLocks noChangeAspect="1" noChangeArrowheads="1"/>
          </p:cNvPicPr>
          <p:nvPr/>
        </p:nvPicPr>
        <p:blipFill>
          <a:blip r:embed="rId3" cstate="print"/>
          <a:srcRect/>
          <a:stretch>
            <a:fillRect/>
          </a:stretch>
        </p:blipFill>
        <p:spPr bwMode="auto">
          <a:xfrm>
            <a:off x="1752600" y="1800225"/>
            <a:ext cx="5638800" cy="3257550"/>
          </a:xfrm>
          <a:prstGeom prst="rect">
            <a:avLst/>
          </a:prstGeom>
          <a:noFill/>
          <a:ln w="9525">
            <a:noFill/>
            <a:miter lim="800000"/>
            <a:headEnd/>
            <a:tailEnd/>
          </a:ln>
          <a:effectLst/>
        </p:spPr>
      </p:pic>
      <p:sp>
        <p:nvSpPr>
          <p:cNvPr id="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4.2</a:t>
            </a:r>
            <a:r>
              <a:rPr lang="es-PE" sz="3100" dirty="0" smtClean="0"/>
              <a:t>  </a:t>
            </a:r>
            <a:r>
              <a:rPr lang="es-PE" sz="3100" dirty="0"/>
              <a:t>Buses de Múltiples Jerarquías.-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pic>
        <p:nvPicPr>
          <p:cNvPr id="24580" name="Picture 2"/>
          <p:cNvPicPr>
            <a:picLocks noChangeAspect="1" noChangeArrowheads="1"/>
          </p:cNvPicPr>
          <p:nvPr/>
        </p:nvPicPr>
        <p:blipFill>
          <a:blip r:embed="rId3" cstate="print"/>
          <a:srcRect/>
          <a:stretch>
            <a:fillRect/>
          </a:stretch>
        </p:blipFill>
        <p:spPr bwMode="auto">
          <a:xfrm>
            <a:off x="1704975" y="1476375"/>
            <a:ext cx="5734050" cy="3905250"/>
          </a:xfrm>
          <a:prstGeom prst="rect">
            <a:avLst/>
          </a:prstGeom>
          <a:noFill/>
          <a:ln w="9525">
            <a:noFill/>
            <a:miter lim="800000"/>
            <a:headEnd/>
            <a:tailEnd/>
          </a:ln>
          <a:effectLst/>
        </p:spPr>
      </p:pic>
      <p:sp>
        <p:nvSpPr>
          <p:cNvPr id="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r>
              <a:rPr lang="es-PE" sz="3000" dirty="0"/>
              <a:t>	</a:t>
            </a:r>
            <a:r>
              <a:rPr lang="es-PE" sz="3000" dirty="0" smtClean="0"/>
              <a:t>4.2</a:t>
            </a:r>
            <a:r>
              <a:rPr lang="es-PE" sz="3100" dirty="0" smtClean="0"/>
              <a:t>  </a:t>
            </a:r>
            <a:r>
              <a:rPr lang="es-PE" sz="3100" dirty="0"/>
              <a:t>Buses de Múltiples Jerarquías.-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560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pPr marL="571500" lvl="1" indent="-571500"/>
            <a:r>
              <a:rPr lang="es-PE" sz="3000" dirty="0"/>
              <a:t>	</a:t>
            </a:r>
            <a:r>
              <a:rPr lang="es-PE" sz="3000" dirty="0" smtClean="0"/>
              <a:t>4.3</a:t>
            </a:r>
            <a:r>
              <a:rPr lang="es-PE" sz="3100" dirty="0" smtClean="0"/>
              <a:t>  </a:t>
            </a:r>
            <a:r>
              <a:rPr lang="es-PE" sz="3000" dirty="0"/>
              <a:t>Elementos de Diseño del Bus</a:t>
            </a:r>
            <a:r>
              <a:rPr lang="es-PE" sz="3100" dirty="0"/>
              <a:t>.-</a:t>
            </a:r>
          </a:p>
        </p:txBody>
      </p:sp>
      <p:sp>
        <p:nvSpPr>
          <p:cNvPr id="25605" name="2 Rectángulo"/>
          <p:cNvSpPr>
            <a:spLocks noChangeArrowheads="1"/>
          </p:cNvSpPr>
          <p:nvPr/>
        </p:nvSpPr>
        <p:spPr bwMode="auto">
          <a:xfrm>
            <a:off x="611188" y="1484313"/>
            <a:ext cx="8013700" cy="646112"/>
          </a:xfrm>
          <a:prstGeom prst="rect">
            <a:avLst/>
          </a:prstGeom>
          <a:noFill/>
          <a:ln w="9525">
            <a:noFill/>
            <a:miter lim="800000"/>
            <a:headEnd/>
            <a:tailEnd/>
          </a:ln>
        </p:spPr>
        <p:txBody>
          <a:bodyPr>
            <a:spAutoFit/>
          </a:bodyPr>
          <a:lstStyle/>
          <a:p>
            <a:r>
              <a:rPr lang="es-PE"/>
              <a:t>Aunque existen diferentes implementaciones de buses, hay algunos parámetros básicos o elementos de diseño que sirven para clasificar y diferencias los buses. </a:t>
            </a:r>
          </a:p>
        </p:txBody>
      </p:sp>
      <p:sp>
        <p:nvSpPr>
          <p:cNvPr id="24577" name="Text Box 1"/>
          <p:cNvSpPr txBox="1">
            <a:spLocks noChangeArrowheads="1"/>
          </p:cNvSpPr>
          <p:nvPr/>
        </p:nvSpPr>
        <p:spPr bwMode="auto">
          <a:xfrm>
            <a:off x="2843808" y="2204864"/>
            <a:ext cx="5040560" cy="38164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1" i="0" u="none" strike="noStrike" cap="none" normalizeH="0" baseline="0" dirty="0" smtClean="0">
                <a:ln>
                  <a:noFill/>
                </a:ln>
                <a:solidFill>
                  <a:schemeClr val="tx1"/>
                </a:solidFill>
                <a:effectLst/>
                <a:latin typeface="Calibri" pitchFamily="34" charset="0"/>
                <a:cs typeface="Arial" pitchFamily="34" charset="0"/>
              </a:rPr>
              <a:t>Tipo		</a:t>
            </a:r>
            <a:r>
              <a:rPr kumimoji="0" lang="es-PE" sz="1600" b="1" i="0" u="none" strike="noStrike" cap="none" normalizeH="0" baseline="0" dirty="0" smtClean="0">
                <a:ln>
                  <a:noFill/>
                </a:ln>
                <a:solidFill>
                  <a:schemeClr val="tx1"/>
                </a:solidFill>
                <a:effectLst/>
                <a:latin typeface="Times New Roman" pitchFamily="18" charset="0"/>
                <a:cs typeface="Arial" pitchFamily="34" charset="0"/>
              </a:rPr>
              <a:t>	</a:t>
            </a:r>
            <a:r>
              <a:rPr kumimoji="0" lang="es-PE" sz="1600" b="1" i="0" u="none" strike="noStrike" cap="none" normalizeH="0" baseline="0" dirty="0" smtClean="0">
                <a:ln>
                  <a:noFill/>
                </a:ln>
                <a:solidFill>
                  <a:schemeClr val="tx1"/>
                </a:solidFill>
                <a:effectLst/>
                <a:latin typeface="Calibri" pitchFamily="34" charset="0"/>
                <a:cs typeface="Arial" pitchFamily="34" charset="0"/>
              </a:rPr>
              <a:t>ancho de bus</a:t>
            </a:r>
            <a:endParaRPr kumimoji="0" lang="es-PE" sz="1600" b="1"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Dedicada			dirección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Multiplexado		datos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1" i="0" u="none" strike="noStrike" cap="none" normalizeH="0" baseline="0" dirty="0" smtClean="0">
                <a:ln>
                  <a:noFill/>
                </a:ln>
                <a:solidFill>
                  <a:schemeClr val="tx1"/>
                </a:solidFill>
                <a:effectLst/>
                <a:latin typeface="Calibri" pitchFamily="34" charset="0"/>
                <a:cs typeface="Arial" pitchFamily="34" charset="0"/>
              </a:rPr>
              <a:t>Método de arbitraje</a:t>
            </a:r>
            <a:r>
              <a:rPr kumimoji="0" lang="es-PE" sz="1600" b="0" i="0" u="none" strike="noStrike" cap="none" normalizeH="0" baseline="0" dirty="0" smtClean="0">
                <a:ln>
                  <a:noFill/>
                </a:ln>
                <a:solidFill>
                  <a:schemeClr val="tx1"/>
                </a:solidFill>
                <a:effectLst/>
                <a:latin typeface="Times New Roman" pitchFamily="18" charset="0"/>
                <a:cs typeface="Arial" pitchFamily="34" charset="0"/>
              </a:rPr>
              <a:t>	          </a:t>
            </a:r>
            <a:r>
              <a:rPr kumimoji="0" lang="es-PE" sz="1600" b="1" i="0" u="none" strike="noStrike" cap="none" normalizeH="0" baseline="0" dirty="0" smtClean="0">
                <a:ln>
                  <a:noFill/>
                </a:ln>
                <a:solidFill>
                  <a:schemeClr val="tx1"/>
                </a:solidFill>
                <a:effectLst/>
                <a:latin typeface="Calibri" pitchFamily="34" charset="0"/>
                <a:cs typeface="Arial" pitchFamily="34" charset="0"/>
              </a:rPr>
              <a:t>tipo de datos de transferencia</a:t>
            </a:r>
            <a:endParaRPr kumimoji="0" lang="es-PE" sz="16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Centralizado	leer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Distribuido		escribir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1" i="0" u="none" strike="noStrike" cap="none" normalizeH="0" baseline="0" dirty="0" smtClean="0">
                <a:ln>
                  <a:noFill/>
                </a:ln>
                <a:solidFill>
                  <a:schemeClr val="tx1"/>
                </a:solidFill>
                <a:effectLst/>
                <a:latin typeface="Calibri" pitchFamily="34" charset="0"/>
                <a:cs typeface="Arial" pitchFamily="34" charset="0"/>
              </a:rPr>
              <a:t>Sincronización</a:t>
            </a:r>
            <a:r>
              <a:rPr kumimoji="0" lang="es-PE" sz="1600" b="0" i="0" u="none" strike="noStrike" cap="none" normalizeH="0" baseline="0" dirty="0" smtClean="0">
                <a:ln>
                  <a:noFill/>
                </a:ln>
                <a:solidFill>
                  <a:schemeClr val="tx1"/>
                </a:solidFill>
                <a:effectLst/>
                <a:latin typeface="Calibri" pitchFamily="34" charset="0"/>
                <a:cs typeface="Arial" pitchFamily="34" charset="0"/>
              </a:rPr>
              <a:t>		leer-modificar-escribir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Sincrónico		leer-después-escribir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s-PE" sz="1600" b="0" i="0" u="none" strike="noStrike" cap="none" normalizeH="0" baseline="0" dirty="0" smtClean="0">
                <a:ln>
                  <a:noFill/>
                </a:ln>
                <a:solidFill>
                  <a:schemeClr val="tx1"/>
                </a:solidFill>
                <a:effectLst/>
                <a:latin typeface="Calibri" pitchFamily="34" charset="0"/>
                <a:cs typeface="Arial" pitchFamily="34" charset="0"/>
              </a:rPr>
              <a:t>	Asincrónico	bloquear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662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pPr marL="571500" lvl="1" indent="-571500"/>
            <a:r>
              <a:rPr lang="es-PE" sz="3000" dirty="0"/>
              <a:t>	</a:t>
            </a:r>
            <a:r>
              <a:rPr lang="es-PE" sz="3000" dirty="0" smtClean="0"/>
              <a:t>4.3</a:t>
            </a:r>
            <a:r>
              <a:rPr lang="es-PE" sz="3100" dirty="0" smtClean="0"/>
              <a:t>  </a:t>
            </a:r>
            <a:r>
              <a:rPr lang="es-PE" sz="3000" dirty="0"/>
              <a:t>Elementos de Diseño del Bus</a:t>
            </a:r>
            <a:r>
              <a:rPr lang="es-PE" sz="3100" dirty="0"/>
              <a:t>.-</a:t>
            </a:r>
          </a:p>
        </p:txBody>
      </p:sp>
      <p:sp>
        <p:nvSpPr>
          <p:cNvPr id="26628" name="8 Rectángulo"/>
          <p:cNvSpPr>
            <a:spLocks noChangeArrowheads="1"/>
          </p:cNvSpPr>
          <p:nvPr/>
        </p:nvSpPr>
        <p:spPr bwMode="auto">
          <a:xfrm>
            <a:off x="171450" y="1341438"/>
            <a:ext cx="8721725" cy="2030412"/>
          </a:xfrm>
          <a:prstGeom prst="rect">
            <a:avLst/>
          </a:prstGeom>
          <a:noFill/>
          <a:ln w="9525">
            <a:noFill/>
            <a:miter lim="800000"/>
            <a:headEnd/>
            <a:tailEnd/>
          </a:ln>
        </p:spPr>
        <p:txBody>
          <a:bodyPr>
            <a:spAutoFit/>
          </a:bodyPr>
          <a:lstStyle/>
          <a:p>
            <a:r>
              <a:rPr lang="es-PE" b="1"/>
              <a:t>TIPOS  BUS</a:t>
            </a:r>
            <a:r>
              <a:rPr lang="es-PE"/>
              <a:t>.- Se puede separar en dos tipos genéricos: dedicadas y multiplexadas.</a:t>
            </a:r>
          </a:p>
          <a:p>
            <a:r>
              <a:rPr lang="es-PE"/>
              <a:t>Una </a:t>
            </a:r>
            <a:r>
              <a:rPr lang="es-PE" b="1"/>
              <a:t>línea de bus dedicada </a:t>
            </a:r>
            <a:r>
              <a:rPr lang="es-PE"/>
              <a:t>esta  de forma permanente asignado a una función o a un subconjunto de componentes físicos del ordenador.</a:t>
            </a:r>
            <a:br>
              <a:rPr lang="es-PE"/>
            </a:br>
            <a:r>
              <a:rPr lang="es-PE"/>
              <a:t>Una </a:t>
            </a:r>
            <a:r>
              <a:rPr lang="es-PE" b="1"/>
              <a:t>línea multiplexada  </a:t>
            </a:r>
            <a:r>
              <a:rPr lang="es-PE"/>
              <a:t>se conoce como multiplexado por división de tiempo usa un menor número de líneas, todo lo que ahorra espacio le  cuesta en una  compleja circuitería.Hay un potencial de reducción en el rendimiento porque ciertos eventos que comparten la misma línea no puede tener lugar en paralelo.</a:t>
            </a:r>
          </a:p>
        </p:txBody>
      </p:sp>
      <p:pic>
        <p:nvPicPr>
          <p:cNvPr id="22530" name="Picture 2" descr="http://t2.gstatic.com/images?q=tbn:ANd9GcQk8l5V2-M7GF8obMWgOOdHM1tS9gkGQYKlT8MynLW-usyFajB8"/>
          <p:cNvPicPr>
            <a:picLocks noChangeAspect="1" noChangeArrowheads="1"/>
          </p:cNvPicPr>
          <p:nvPr/>
        </p:nvPicPr>
        <p:blipFill>
          <a:blip r:embed="rId3" cstate="print"/>
          <a:srcRect/>
          <a:stretch>
            <a:fillRect/>
          </a:stretch>
        </p:blipFill>
        <p:spPr bwMode="auto">
          <a:xfrm>
            <a:off x="683568" y="3645024"/>
            <a:ext cx="3570886" cy="2376264"/>
          </a:xfrm>
          <a:prstGeom prst="rect">
            <a:avLst/>
          </a:prstGeom>
          <a:noFill/>
        </p:spPr>
      </p:pic>
      <p:pic>
        <p:nvPicPr>
          <p:cNvPr id="22532" name="Picture 4" descr="http://t3.gstatic.com/images?q=tbn:ANd9GcQczHCNsJMuEkOvibKPvStUIn2hhG5WEw3UzCyuBFGHi1F5iukjLg"/>
          <p:cNvPicPr>
            <a:picLocks noChangeAspect="1" noChangeArrowheads="1"/>
          </p:cNvPicPr>
          <p:nvPr/>
        </p:nvPicPr>
        <p:blipFill>
          <a:blip r:embed="rId4" cstate="print"/>
          <a:srcRect/>
          <a:stretch>
            <a:fillRect/>
          </a:stretch>
        </p:blipFill>
        <p:spPr bwMode="auto">
          <a:xfrm>
            <a:off x="4788024" y="3645024"/>
            <a:ext cx="3840424" cy="230425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765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pPr marL="571500" lvl="1" indent="-571500"/>
            <a:r>
              <a:rPr lang="es-PE" sz="3000" dirty="0"/>
              <a:t>	</a:t>
            </a:r>
            <a:r>
              <a:rPr lang="es-PE" sz="3000" dirty="0" smtClean="0"/>
              <a:t>4.3</a:t>
            </a:r>
            <a:r>
              <a:rPr lang="es-PE" sz="3100" dirty="0" smtClean="0"/>
              <a:t>  </a:t>
            </a:r>
            <a:r>
              <a:rPr lang="es-PE" sz="3000" dirty="0"/>
              <a:t>Elementos de Diseño del Bus</a:t>
            </a:r>
            <a:r>
              <a:rPr lang="es-PE" sz="3100" dirty="0"/>
              <a:t>.-</a:t>
            </a:r>
          </a:p>
        </p:txBody>
      </p:sp>
      <p:sp>
        <p:nvSpPr>
          <p:cNvPr id="3" name="2 Rectángulo"/>
          <p:cNvSpPr/>
          <p:nvPr/>
        </p:nvSpPr>
        <p:spPr>
          <a:xfrm>
            <a:off x="409575" y="1143000"/>
            <a:ext cx="8229600" cy="2308225"/>
          </a:xfrm>
          <a:prstGeom prst="rect">
            <a:avLst/>
          </a:prstGeom>
        </p:spPr>
        <p:txBody>
          <a:bodyPr>
            <a:spAutoFit/>
          </a:bodyPr>
          <a:lstStyle/>
          <a:p>
            <a:pPr>
              <a:defRPr/>
            </a:pPr>
            <a:r>
              <a:rPr lang="es-PE" b="1" dirty="0"/>
              <a:t>Método de arbitraje</a:t>
            </a:r>
            <a:r>
              <a:rPr lang="es-PE" dirty="0"/>
              <a:t>.- En los sistemas más sencillos, más de un módulo necesita el control del bus. </a:t>
            </a:r>
          </a:p>
          <a:p>
            <a:pPr>
              <a:defRPr/>
            </a:pPr>
            <a:r>
              <a:rPr lang="es-PE" dirty="0"/>
              <a:t>Los métodos se pueden clasificar como sea centralizado o distribuido. </a:t>
            </a:r>
          </a:p>
          <a:p>
            <a:pPr marL="285750" indent="-285750">
              <a:buFont typeface="Arial" pitchFamily="34" charset="0"/>
              <a:buChar char="•"/>
              <a:defRPr/>
            </a:pPr>
            <a:r>
              <a:rPr lang="es-PE" dirty="0"/>
              <a:t>En un esquema centralizado, un único dispositivo físico como un controlador de bus o árbitro responsable de asignar el tiempo en el bus.</a:t>
            </a:r>
          </a:p>
          <a:p>
            <a:pPr marL="285750" indent="-285750">
              <a:buFont typeface="Arial" pitchFamily="34" charset="0"/>
              <a:buChar char="•"/>
              <a:defRPr/>
            </a:pPr>
            <a:r>
              <a:rPr lang="es-PE" dirty="0"/>
              <a:t>En un esquema de distribución, no hay un controlador central. Por el contrario, cada módulo contiene la lógica de control de acceso y los módulos de actuar en conjunto para compartir el bus.</a:t>
            </a:r>
          </a:p>
        </p:txBody>
      </p:sp>
      <p:pic>
        <p:nvPicPr>
          <p:cNvPr id="20482" name="Picture 2" descr="http://t2.gstatic.com/images?q=tbn:ANd9GcSvXEqBp2szlC4z4Iy13eVkki9vxDwK-JXXiJlTwKuP-BqSUyNJ"/>
          <p:cNvPicPr>
            <a:picLocks noChangeAspect="1" noChangeArrowheads="1"/>
          </p:cNvPicPr>
          <p:nvPr/>
        </p:nvPicPr>
        <p:blipFill>
          <a:blip r:embed="rId3" cstate="print"/>
          <a:srcRect/>
          <a:stretch>
            <a:fillRect/>
          </a:stretch>
        </p:blipFill>
        <p:spPr bwMode="auto">
          <a:xfrm>
            <a:off x="3419872" y="3573015"/>
            <a:ext cx="2448272" cy="272413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867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pPr marL="571500" lvl="1" indent="-571500"/>
            <a:r>
              <a:rPr lang="es-PE" sz="3000" dirty="0"/>
              <a:t>	</a:t>
            </a:r>
            <a:r>
              <a:rPr lang="es-PE" sz="3000" dirty="0" smtClean="0"/>
              <a:t>4.3</a:t>
            </a:r>
            <a:r>
              <a:rPr lang="es-PE" sz="3100" dirty="0" smtClean="0"/>
              <a:t>  </a:t>
            </a:r>
            <a:r>
              <a:rPr lang="es-PE" sz="3000" dirty="0"/>
              <a:t>Elementos de Diseño del Bus</a:t>
            </a:r>
            <a:r>
              <a:rPr lang="es-PE" sz="3100" dirty="0"/>
              <a:t>.-</a:t>
            </a:r>
          </a:p>
        </p:txBody>
      </p:sp>
      <p:sp>
        <p:nvSpPr>
          <p:cNvPr id="28676" name="2 Rectángulo"/>
          <p:cNvSpPr>
            <a:spLocks noChangeArrowheads="1"/>
          </p:cNvSpPr>
          <p:nvPr/>
        </p:nvSpPr>
        <p:spPr bwMode="auto">
          <a:xfrm>
            <a:off x="409575" y="1143000"/>
            <a:ext cx="8229600" cy="1200150"/>
          </a:xfrm>
          <a:prstGeom prst="rect">
            <a:avLst/>
          </a:prstGeom>
          <a:noFill/>
          <a:ln w="9525">
            <a:noFill/>
            <a:miter lim="800000"/>
            <a:headEnd/>
            <a:tailEnd/>
          </a:ln>
        </p:spPr>
        <p:txBody>
          <a:bodyPr>
            <a:spAutoFit/>
          </a:bodyPr>
          <a:lstStyle/>
          <a:p>
            <a:r>
              <a:rPr lang="es-PE" b="1"/>
              <a:t>Tiempo</a:t>
            </a:r>
            <a:r>
              <a:rPr lang="es-PE"/>
              <a:t>.- El tiempo se refiere a la forma en que los eventos son coordinados en el bus. Los buses usan el tiempo de modo síncrono o asíncrono.</a:t>
            </a:r>
            <a:br>
              <a:rPr lang="es-PE"/>
            </a:br>
            <a:r>
              <a:rPr lang="es-PE"/>
              <a:t>Sincrónico.- La ocurrencia de eventos en el bus se determina el reloj. El bus incluye una línea de reloj (transmite una secuencia regular de alterna 1 y 0 de igual duración)</a:t>
            </a:r>
          </a:p>
        </p:txBody>
      </p:sp>
      <p:pic>
        <p:nvPicPr>
          <p:cNvPr id="28677" name="Picture 2"/>
          <p:cNvPicPr>
            <a:picLocks noChangeAspect="1" noChangeArrowheads="1"/>
          </p:cNvPicPr>
          <p:nvPr/>
        </p:nvPicPr>
        <p:blipFill>
          <a:blip r:embed="rId3" cstate="print"/>
          <a:srcRect/>
          <a:stretch>
            <a:fillRect/>
          </a:stretch>
        </p:blipFill>
        <p:spPr bwMode="auto">
          <a:xfrm>
            <a:off x="2503488" y="2363788"/>
            <a:ext cx="4013200" cy="392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Introducción.-</a:t>
            </a:r>
          </a:p>
        </p:txBody>
      </p:sp>
      <p:sp>
        <p:nvSpPr>
          <p:cNvPr id="5124" name="4 CuadroTexto"/>
          <p:cNvSpPr txBox="1">
            <a:spLocks noChangeArrowheads="1"/>
          </p:cNvSpPr>
          <p:nvPr/>
        </p:nvSpPr>
        <p:spPr bwMode="auto">
          <a:xfrm>
            <a:off x="395288" y="1143000"/>
            <a:ext cx="8424862" cy="369332"/>
          </a:xfrm>
          <a:prstGeom prst="rect">
            <a:avLst/>
          </a:prstGeom>
          <a:noFill/>
          <a:ln w="9525">
            <a:noFill/>
            <a:miter lim="800000"/>
            <a:headEnd/>
            <a:tailEnd/>
          </a:ln>
        </p:spPr>
        <p:txBody>
          <a:bodyPr>
            <a:spAutoFit/>
          </a:bodyPr>
          <a:lstStyle/>
          <a:p>
            <a:pPr>
              <a:buFont typeface="Arial" pitchFamily="34" charset="0"/>
              <a:buChar char="•"/>
            </a:pPr>
            <a:r>
              <a:rPr lang="es-PE" dirty="0" smtClean="0"/>
              <a:t>Un ordenador consta de:</a:t>
            </a:r>
            <a:endParaRPr lang="es-PE" dirty="0"/>
          </a:p>
        </p:txBody>
      </p:sp>
      <p:sp>
        <p:nvSpPr>
          <p:cNvPr id="5" name="4 Rectángulo redondeado"/>
          <p:cNvSpPr/>
          <p:nvPr/>
        </p:nvSpPr>
        <p:spPr>
          <a:xfrm>
            <a:off x="3059832" y="2492896"/>
            <a:ext cx="2808312" cy="3456384"/>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smtClean="0"/>
          </a:p>
          <a:p>
            <a:pPr algn="ctr"/>
            <a:r>
              <a:rPr lang="es-PE" dirty="0" smtClean="0"/>
              <a:t>Ordenador</a:t>
            </a:r>
          </a:p>
          <a:p>
            <a:pPr algn="ctr"/>
            <a:endParaRPr lang="es-PE" dirty="0"/>
          </a:p>
          <a:p>
            <a:pPr algn="ctr"/>
            <a:endParaRPr lang="es-PE" dirty="0" smtClean="0"/>
          </a:p>
          <a:p>
            <a:pPr algn="ctr"/>
            <a:endParaRPr lang="es-PE" dirty="0"/>
          </a:p>
          <a:p>
            <a:pPr algn="ctr"/>
            <a:endParaRPr lang="es-PE" dirty="0" smtClean="0"/>
          </a:p>
          <a:p>
            <a:pPr algn="ctr"/>
            <a:endParaRPr lang="es-PE" dirty="0"/>
          </a:p>
          <a:p>
            <a:pPr algn="ctr"/>
            <a:endParaRPr lang="es-PE" dirty="0" smtClean="0"/>
          </a:p>
          <a:p>
            <a:pPr algn="ctr"/>
            <a:endParaRPr lang="es-PE" dirty="0"/>
          </a:p>
          <a:p>
            <a:pPr algn="ctr"/>
            <a:endParaRPr lang="es-PE" dirty="0" smtClean="0"/>
          </a:p>
          <a:p>
            <a:pPr algn="ctr"/>
            <a:endParaRPr lang="es-PE" dirty="0"/>
          </a:p>
          <a:p>
            <a:pPr algn="ctr"/>
            <a:endParaRPr lang="es-PE" dirty="0" smtClean="0"/>
          </a:p>
          <a:p>
            <a:pPr algn="ctr"/>
            <a:endParaRPr lang="es-PE" dirty="0"/>
          </a:p>
          <a:p>
            <a:pPr algn="ctr"/>
            <a:endParaRPr lang="es-PE" dirty="0"/>
          </a:p>
        </p:txBody>
      </p:sp>
      <p:sp>
        <p:nvSpPr>
          <p:cNvPr id="6" name="5 Proceso"/>
          <p:cNvSpPr/>
          <p:nvPr/>
        </p:nvSpPr>
        <p:spPr>
          <a:xfrm>
            <a:off x="3971552" y="3212976"/>
            <a:ext cx="1152128" cy="648072"/>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CPU</a:t>
            </a:r>
            <a:endParaRPr lang="es-PE" dirty="0"/>
          </a:p>
        </p:txBody>
      </p:sp>
      <p:sp>
        <p:nvSpPr>
          <p:cNvPr id="8" name="7 Disco magnético"/>
          <p:cNvSpPr/>
          <p:nvPr/>
        </p:nvSpPr>
        <p:spPr>
          <a:xfrm>
            <a:off x="3251472" y="4365104"/>
            <a:ext cx="864096" cy="1008112"/>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t>Memoria</a:t>
            </a:r>
            <a:endParaRPr lang="es-PE" sz="1200" dirty="0"/>
          </a:p>
        </p:txBody>
      </p:sp>
      <p:sp>
        <p:nvSpPr>
          <p:cNvPr id="9" name="8 Flecha izquierda y derecha"/>
          <p:cNvSpPr/>
          <p:nvPr/>
        </p:nvSpPr>
        <p:spPr>
          <a:xfrm>
            <a:off x="4835648" y="4581128"/>
            <a:ext cx="936104" cy="576064"/>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I/O</a:t>
            </a:r>
            <a:endParaRPr lang="es-PE" dirty="0"/>
          </a:p>
        </p:txBody>
      </p:sp>
      <p:sp>
        <p:nvSpPr>
          <p:cNvPr id="10" name="9 Flecha izquierda, derecha y arriba"/>
          <p:cNvSpPr/>
          <p:nvPr/>
        </p:nvSpPr>
        <p:spPr>
          <a:xfrm>
            <a:off x="4187576" y="4005064"/>
            <a:ext cx="576064" cy="1008112"/>
          </a:xfrm>
          <a:prstGeom prst="leftRightUpArrow">
            <a:avLst>
              <a:gd name="adj1" fmla="val 16931"/>
              <a:gd name="adj2" fmla="val 25000"/>
              <a:gd name="adj3" fmla="val 2500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29699"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4.- </a:t>
            </a:r>
            <a:r>
              <a:rPr lang="es-PE" sz="3500" dirty="0"/>
              <a:t>Buses de Interconexión</a:t>
            </a:r>
          </a:p>
          <a:p>
            <a:pPr marL="571500" lvl="1" indent="-571500"/>
            <a:r>
              <a:rPr lang="es-PE" sz="3000" dirty="0"/>
              <a:t>	</a:t>
            </a:r>
            <a:r>
              <a:rPr lang="es-PE" sz="3000" dirty="0" smtClean="0"/>
              <a:t>4.3</a:t>
            </a:r>
            <a:r>
              <a:rPr lang="es-PE" sz="3100" dirty="0" smtClean="0"/>
              <a:t>  </a:t>
            </a:r>
            <a:r>
              <a:rPr lang="es-PE" sz="3000" dirty="0"/>
              <a:t>Elementos de Diseño del Bus</a:t>
            </a:r>
            <a:r>
              <a:rPr lang="es-PE" sz="3100" dirty="0"/>
              <a:t>.-</a:t>
            </a:r>
          </a:p>
        </p:txBody>
      </p:sp>
      <p:sp>
        <p:nvSpPr>
          <p:cNvPr id="29700" name="1 Rectángulo"/>
          <p:cNvSpPr>
            <a:spLocks noChangeArrowheads="1"/>
          </p:cNvSpPr>
          <p:nvPr/>
        </p:nvSpPr>
        <p:spPr bwMode="auto">
          <a:xfrm>
            <a:off x="250825" y="1214438"/>
            <a:ext cx="8893175" cy="646112"/>
          </a:xfrm>
          <a:prstGeom prst="rect">
            <a:avLst/>
          </a:prstGeom>
          <a:noFill/>
          <a:ln w="9525">
            <a:noFill/>
            <a:miter lim="800000"/>
            <a:headEnd/>
            <a:tailEnd/>
          </a:ln>
        </p:spPr>
        <p:txBody>
          <a:bodyPr>
            <a:spAutoFit/>
          </a:bodyPr>
          <a:lstStyle/>
          <a:p>
            <a:r>
              <a:rPr lang="es-PE"/>
              <a:t>Sincronización asíncrona.- La ocurrencia de un evento en un bus depende de la ocurrencia de un evento anterior. </a:t>
            </a:r>
          </a:p>
        </p:txBody>
      </p:sp>
      <p:pic>
        <p:nvPicPr>
          <p:cNvPr id="29701" name="Picture 2"/>
          <p:cNvPicPr>
            <a:picLocks noChangeAspect="1" noChangeArrowheads="1"/>
          </p:cNvPicPr>
          <p:nvPr/>
        </p:nvPicPr>
        <p:blipFill>
          <a:blip r:embed="rId3" cstate="print"/>
          <a:srcRect/>
          <a:stretch>
            <a:fillRect/>
          </a:stretch>
        </p:blipFill>
        <p:spPr bwMode="auto">
          <a:xfrm>
            <a:off x="323850" y="2852738"/>
            <a:ext cx="3848100" cy="2160587"/>
          </a:xfrm>
          <a:prstGeom prst="rect">
            <a:avLst/>
          </a:prstGeom>
          <a:noFill/>
          <a:ln w="9525">
            <a:noFill/>
            <a:miter lim="800000"/>
            <a:headEnd/>
            <a:tailEnd/>
          </a:ln>
          <a:effectLst/>
        </p:spPr>
      </p:pic>
      <p:pic>
        <p:nvPicPr>
          <p:cNvPr id="29702" name="Picture 3"/>
          <p:cNvPicPr>
            <a:picLocks noChangeAspect="1" noChangeArrowheads="1"/>
          </p:cNvPicPr>
          <p:nvPr/>
        </p:nvPicPr>
        <p:blipFill>
          <a:blip r:embed="rId4" cstate="print"/>
          <a:srcRect/>
          <a:stretch>
            <a:fillRect/>
          </a:stretch>
        </p:blipFill>
        <p:spPr bwMode="auto">
          <a:xfrm>
            <a:off x="4670425" y="2832100"/>
            <a:ext cx="3984625" cy="2201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3072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p:txBody>
      </p:sp>
      <p:sp>
        <p:nvSpPr>
          <p:cNvPr id="30724" name="1 Rectángulo"/>
          <p:cNvSpPr>
            <a:spLocks noChangeArrowheads="1"/>
          </p:cNvSpPr>
          <p:nvPr/>
        </p:nvSpPr>
        <p:spPr bwMode="auto">
          <a:xfrm>
            <a:off x="539750" y="876796"/>
            <a:ext cx="8135938" cy="2585323"/>
          </a:xfrm>
          <a:prstGeom prst="rect">
            <a:avLst/>
          </a:prstGeom>
          <a:noFill/>
          <a:ln w="9525">
            <a:noFill/>
            <a:miter lim="800000"/>
            <a:headEnd/>
            <a:tailEnd/>
          </a:ln>
        </p:spPr>
        <p:txBody>
          <a:bodyPr>
            <a:spAutoFit/>
          </a:bodyPr>
          <a:lstStyle/>
          <a:p>
            <a:r>
              <a:rPr lang="es-PE" dirty="0"/>
              <a:t>La interconexión de componentes periféricos (PCI) es una popular banda ancha,</a:t>
            </a:r>
            <a:br>
              <a:rPr lang="es-PE" dirty="0"/>
            </a:br>
            <a:r>
              <a:rPr lang="es-PE" dirty="0"/>
              <a:t>independiente del bus del procesador que puede funcionar como un bus periférico.</a:t>
            </a:r>
            <a:br>
              <a:rPr lang="es-PE" dirty="0"/>
            </a:br>
            <a:r>
              <a:rPr lang="es-PE" dirty="0"/>
              <a:t>PCI ofrece un mejor rendimiento del sistema de alta - velocidad de E / S subsistemas El estándar actual permite el uso de un máximo de 64 líneas de datos a 66 MHz, con una tasa de transferencia en bruto de 528 </a:t>
            </a:r>
            <a:r>
              <a:rPr lang="es-PE" dirty="0" err="1"/>
              <a:t>MBytes</a:t>
            </a:r>
            <a:r>
              <a:rPr lang="es-PE" dirty="0"/>
              <a:t> / s o 4,224 </a:t>
            </a:r>
            <a:r>
              <a:rPr lang="es-PE" dirty="0" err="1"/>
              <a:t>Gbps.</a:t>
            </a:r>
            <a:endParaRPr lang="es-PE" dirty="0"/>
          </a:p>
          <a:p>
            <a:r>
              <a:rPr lang="es-PE" dirty="0"/>
              <a:t>El resultado es que PCI ha sido ampliamente adoptado y está encontrando un uso cada vez mayor en el ordenador personal, estación de trabajo y sistemas de servidores.</a:t>
            </a:r>
          </a:p>
          <a:p>
            <a:r>
              <a:rPr lang="es-PE" dirty="0" smtClean="0"/>
              <a:t>Se </a:t>
            </a:r>
            <a:r>
              <a:rPr lang="es-PE" dirty="0"/>
              <a:t>hace uso de temporización síncrona y un esquema de arbitraje centralizado.</a:t>
            </a:r>
          </a:p>
        </p:txBody>
      </p:sp>
      <p:pic>
        <p:nvPicPr>
          <p:cNvPr id="15362" name="Picture 2" descr="http://t0.gstatic.com/images?q=tbn:ANd9GcRTg-dQOYVvlmwGPk6sBeFk0-m2O5YlpGQyTakatKjxuXo5WAVq"/>
          <p:cNvPicPr>
            <a:picLocks noChangeAspect="1" noChangeArrowheads="1"/>
          </p:cNvPicPr>
          <p:nvPr/>
        </p:nvPicPr>
        <p:blipFill>
          <a:blip r:embed="rId3" cstate="print"/>
          <a:srcRect/>
          <a:stretch>
            <a:fillRect/>
          </a:stretch>
        </p:blipFill>
        <p:spPr bwMode="auto">
          <a:xfrm>
            <a:off x="5292080" y="3573016"/>
            <a:ext cx="2880320" cy="2658758"/>
          </a:xfrm>
          <a:prstGeom prst="rect">
            <a:avLst/>
          </a:prstGeom>
          <a:noFill/>
        </p:spPr>
      </p:pic>
      <p:pic>
        <p:nvPicPr>
          <p:cNvPr id="15366" name="Picture 6" descr="http://t1.gstatic.com/images?q=tbn:ANd9GcSwGM87eWJC0EVnPh0e6EhywqHlV7RLwWpLvSccM6SWHoe1ftFgcA"/>
          <p:cNvPicPr>
            <a:picLocks noChangeAspect="1" noChangeArrowheads="1"/>
          </p:cNvPicPr>
          <p:nvPr/>
        </p:nvPicPr>
        <p:blipFill>
          <a:blip r:embed="rId4" cstate="print"/>
          <a:srcRect/>
          <a:stretch>
            <a:fillRect/>
          </a:stretch>
        </p:blipFill>
        <p:spPr bwMode="auto">
          <a:xfrm>
            <a:off x="755576" y="3861048"/>
            <a:ext cx="3593592" cy="228104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3174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a:p>
            <a:pPr marL="571500" lvl="1" indent="-571500"/>
            <a:r>
              <a:rPr lang="es-PE" sz="3000" dirty="0"/>
              <a:t>	</a:t>
            </a:r>
            <a:r>
              <a:rPr lang="es-PE" sz="3000" dirty="0" smtClean="0"/>
              <a:t>5.1</a:t>
            </a:r>
            <a:r>
              <a:rPr lang="es-PE" sz="3100" dirty="0" smtClean="0"/>
              <a:t> </a:t>
            </a:r>
            <a:r>
              <a:rPr lang="es-PE" sz="3100" dirty="0"/>
              <a:t>Estructura del Bus.-</a:t>
            </a:r>
          </a:p>
        </p:txBody>
      </p:sp>
      <p:sp>
        <p:nvSpPr>
          <p:cNvPr id="2" name="1 Rectángulo"/>
          <p:cNvSpPr/>
          <p:nvPr/>
        </p:nvSpPr>
        <p:spPr>
          <a:xfrm>
            <a:off x="539750" y="1125538"/>
            <a:ext cx="8135938" cy="5354637"/>
          </a:xfrm>
          <a:prstGeom prst="rect">
            <a:avLst/>
          </a:prstGeom>
        </p:spPr>
        <p:txBody>
          <a:bodyPr>
            <a:spAutoFit/>
          </a:bodyPr>
          <a:lstStyle/>
          <a:p>
            <a:pPr>
              <a:defRPr/>
            </a:pPr>
            <a:r>
              <a:rPr lang="es-PE" dirty="0"/>
              <a:t>PCI </a:t>
            </a:r>
            <a:r>
              <a:rPr lang="es-PE" dirty="0" smtClean="0"/>
              <a:t>configurable </a:t>
            </a:r>
            <a:r>
              <a:rPr lang="es-PE" dirty="0"/>
              <a:t>como un bus de 32 o 64 bits. Que define las 49 líneas de señal obligatorias para PCI. Se dividen en los siguientes grupos funcionales:</a:t>
            </a:r>
            <a:br>
              <a:rPr lang="es-PE" dirty="0"/>
            </a:br>
            <a:r>
              <a:rPr lang="es-PE" dirty="0"/>
              <a:t>• Las patillas del sistema: Incluye el reloj y contactos de reajuste.</a:t>
            </a:r>
            <a:br>
              <a:rPr lang="es-PE" dirty="0"/>
            </a:br>
            <a:r>
              <a:rPr lang="es-PE" dirty="0"/>
              <a:t>• Dirección y pines de datos: Incluye 32 líneas que son el tiempo multiplexadas para direcciones y datos. Las otras líneas en este grupo se utilizan para interpretar y validar las líneas de señal que llevan las direcciones y datos.</a:t>
            </a:r>
            <a:br>
              <a:rPr lang="es-PE" dirty="0"/>
            </a:br>
            <a:r>
              <a:rPr lang="es-PE" dirty="0"/>
              <a:t>• Los pines de control de la interfaz: Controlar el tiempo de las transacciones y facilitar la coordinación entre los iniciadores y destinos.</a:t>
            </a:r>
          </a:p>
          <a:p>
            <a:pPr marL="285750" indent="-285750">
              <a:buFont typeface="Arial" pitchFamily="34" charset="0"/>
              <a:buChar char="•"/>
              <a:defRPr/>
            </a:pPr>
            <a:r>
              <a:rPr lang="es-PE" dirty="0"/>
              <a:t>Pines de Arbitraje: A diferencia de las líneas de señal PCI , estas no son líneas compartidas. Más bien, cada maestro PCI tiene su propio par de líneas de arbitraje que se conectan directamente al árbitro de bus PCI.</a:t>
            </a:r>
          </a:p>
          <a:p>
            <a:pPr>
              <a:defRPr/>
            </a:pPr>
            <a:r>
              <a:rPr lang="es-PE" dirty="0"/>
              <a:t> • Las patillas de presentación de informes de error: Se utiliza para informar de la paridad y los errores de otros. Además, la especificación PCI define 51 líneas de señales opcionales (Tabla 3.4), divididas en los siguientes grupos funcionales:</a:t>
            </a:r>
          </a:p>
          <a:p>
            <a:pPr>
              <a:defRPr/>
            </a:pPr>
            <a:r>
              <a:rPr lang="es-PE" dirty="0"/>
              <a:t> • Las patillas de interrupción: Estos se proporcionan para los dispositivos PCI que deben generar las solicitudes de servicio. Al igual que con los pasadores de arbitraje, no son líneas compartidas.</a:t>
            </a:r>
          </a:p>
          <a:p>
            <a:pPr>
              <a:defRPr/>
            </a:pPr>
            <a:r>
              <a:rPr lang="es-PE" dirty="0"/>
              <a:t> Por el contrario, cada dispositivo PCI tiene su propia línea de interrupción o de líneas a una interrupción  controlador.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32772" name="1 Rectángulo"/>
          <p:cNvSpPr>
            <a:spLocks noChangeArrowheads="1"/>
          </p:cNvSpPr>
          <p:nvPr/>
        </p:nvSpPr>
        <p:spPr bwMode="auto">
          <a:xfrm>
            <a:off x="539750" y="1125538"/>
            <a:ext cx="8135938" cy="4800600"/>
          </a:xfrm>
          <a:prstGeom prst="rect">
            <a:avLst/>
          </a:prstGeom>
          <a:noFill/>
          <a:ln w="9525">
            <a:noFill/>
            <a:miter lim="800000"/>
            <a:headEnd/>
            <a:tailEnd/>
          </a:ln>
        </p:spPr>
        <p:txBody>
          <a:bodyPr>
            <a:spAutoFit/>
          </a:bodyPr>
          <a:lstStyle/>
          <a:p>
            <a:r>
              <a:rPr lang="es-PE"/>
              <a:t>• Las patillas de caché de apoyo: Estos pines son necesarios para apoyar una memoria en PCI que</a:t>
            </a:r>
          </a:p>
          <a:p>
            <a:r>
              <a:rPr lang="es-PE"/>
              <a:t> pueden almacenar en caché en el procesador u otro dispositivo. Estos pines apoyar a snoopy</a:t>
            </a:r>
          </a:p>
          <a:p>
            <a:r>
              <a:rPr lang="es-PE"/>
              <a:t> protocolos de caché (véase el Capítulo 18 para una discusión de los protocolos de este tipo).</a:t>
            </a:r>
          </a:p>
          <a:p>
            <a:r>
              <a:rPr lang="es-PE"/>
              <a:t> • Los pasadores de 64 bits de extensión del bus: Incluye 32 líneas que son el tiempo multiplexadas para direcciones y datos y que se combinan con las obligatorias dirección / datos en líneas</a:t>
            </a:r>
          </a:p>
          <a:p>
            <a:r>
              <a:rPr lang="es-PE"/>
              <a:t> para formar una dirección de 64 bits / líneas de datos bus.Other en este grupo se utilizan para interpretar</a:t>
            </a:r>
          </a:p>
          <a:p>
            <a:r>
              <a:rPr lang="es-PE"/>
              <a:t> y validar las líneas de señal que llevan las direcciones y datos. Por último, hay</a:t>
            </a:r>
          </a:p>
          <a:p>
            <a:r>
              <a:rPr lang="es-PE"/>
              <a:t> dos líneas que permiten que dos dispositivos PCI de acuerdo a la utilización de la capacidad de 64 bits.</a:t>
            </a:r>
          </a:p>
          <a:p>
            <a:r>
              <a:rPr lang="es-PE"/>
              <a:t> • JTAG / límite pasadores de análisis: Estas líneas de señal de apoyo a los procedimientos de prueba de los</a:t>
            </a:r>
          </a:p>
          <a:p>
            <a:r>
              <a:rPr lang="es-PE"/>
              <a:t> una multa en el estándar IEEE 1149.1.</a:t>
            </a:r>
          </a:p>
        </p:txBody>
      </p:sp>
      <p:sp>
        <p:nvSpPr>
          <p:cNvPr id="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a:p>
            <a:pPr marL="571500" lvl="1" indent="-571500"/>
            <a:r>
              <a:rPr lang="es-PE" sz="3000" dirty="0"/>
              <a:t>	</a:t>
            </a:r>
            <a:r>
              <a:rPr lang="es-PE" sz="3000" dirty="0" smtClean="0"/>
              <a:t>5.1</a:t>
            </a:r>
            <a:r>
              <a:rPr lang="es-PE" sz="3100" dirty="0" smtClean="0"/>
              <a:t> </a:t>
            </a:r>
            <a:r>
              <a:rPr lang="es-PE" sz="3100" dirty="0"/>
              <a:t>Estructura del Bus.-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pic>
        <p:nvPicPr>
          <p:cNvPr id="33795" name="Picture 2"/>
          <p:cNvPicPr>
            <a:picLocks noChangeAspect="1" noChangeArrowheads="1"/>
          </p:cNvPicPr>
          <p:nvPr/>
        </p:nvPicPr>
        <p:blipFill>
          <a:blip r:embed="rId3" cstate="print"/>
          <a:srcRect/>
          <a:stretch>
            <a:fillRect/>
          </a:stretch>
        </p:blipFill>
        <p:spPr bwMode="auto">
          <a:xfrm>
            <a:off x="1376363" y="1490663"/>
            <a:ext cx="6391275" cy="3876675"/>
          </a:xfrm>
          <a:prstGeom prst="rect">
            <a:avLst/>
          </a:prstGeom>
          <a:noFill/>
          <a:ln w="9525">
            <a:noFill/>
            <a:miter lim="800000"/>
            <a:headEnd/>
            <a:tailEnd/>
          </a:ln>
          <a:effectLst/>
        </p:spPr>
      </p:pic>
      <p:sp>
        <p:nvSpPr>
          <p:cNvPr id="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a:p>
            <a:pPr marL="571500" lvl="1" indent="-571500"/>
            <a:r>
              <a:rPr lang="es-PE" sz="3000" dirty="0"/>
              <a:t>	</a:t>
            </a:r>
            <a:r>
              <a:rPr lang="es-PE" sz="3000" dirty="0" smtClean="0"/>
              <a:t>5.1</a:t>
            </a:r>
            <a:r>
              <a:rPr lang="es-PE" sz="3100" dirty="0" smtClean="0"/>
              <a:t> </a:t>
            </a:r>
            <a:r>
              <a:rPr lang="es-PE" sz="3100" dirty="0"/>
              <a:t>Estructura del Bus.-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pic>
        <p:nvPicPr>
          <p:cNvPr id="34820" name="Picture 2"/>
          <p:cNvPicPr>
            <a:picLocks noChangeAspect="1" noChangeArrowheads="1"/>
          </p:cNvPicPr>
          <p:nvPr/>
        </p:nvPicPr>
        <p:blipFill>
          <a:blip r:embed="rId3" cstate="print"/>
          <a:srcRect/>
          <a:stretch>
            <a:fillRect/>
          </a:stretch>
        </p:blipFill>
        <p:spPr bwMode="auto">
          <a:xfrm>
            <a:off x="755650" y="1268413"/>
            <a:ext cx="8013700" cy="4681537"/>
          </a:xfrm>
          <a:prstGeom prst="rect">
            <a:avLst/>
          </a:prstGeom>
          <a:noFill/>
          <a:ln w="9525">
            <a:noFill/>
            <a:miter lim="800000"/>
            <a:headEnd/>
            <a:tailEnd/>
          </a:ln>
          <a:effectLst/>
        </p:spPr>
      </p:pic>
      <p:sp>
        <p:nvSpPr>
          <p:cNvPr id="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a:p>
            <a:pPr marL="571500" lvl="1" indent="-571500"/>
            <a:r>
              <a:rPr lang="es-PE" sz="3000" dirty="0"/>
              <a:t>	</a:t>
            </a:r>
            <a:r>
              <a:rPr lang="es-PE" sz="3000" dirty="0" smtClean="0"/>
              <a:t>5.1</a:t>
            </a:r>
            <a:r>
              <a:rPr lang="es-PE" sz="3100" dirty="0" smtClean="0"/>
              <a:t> </a:t>
            </a:r>
            <a:r>
              <a:rPr lang="es-PE" sz="3100" dirty="0"/>
              <a:t>Estructura del Bus.-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3584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smtClean="0"/>
              <a:t>5.- </a:t>
            </a:r>
            <a:r>
              <a:rPr lang="es-PE" sz="3500" dirty="0"/>
              <a:t>PCI</a:t>
            </a:r>
          </a:p>
          <a:p>
            <a:pPr marL="571500" lvl="1" indent="-571500"/>
            <a:r>
              <a:rPr lang="es-PE" sz="3000" dirty="0"/>
              <a:t>	</a:t>
            </a:r>
            <a:r>
              <a:rPr lang="es-PE" sz="3000" dirty="0" smtClean="0"/>
              <a:t>5.2</a:t>
            </a:r>
            <a:r>
              <a:rPr lang="es-PE" sz="3100" dirty="0" smtClean="0"/>
              <a:t> </a:t>
            </a:r>
            <a:r>
              <a:rPr lang="es-PE" sz="3100" dirty="0"/>
              <a:t>Comandos PCI.-</a:t>
            </a:r>
          </a:p>
        </p:txBody>
      </p:sp>
      <p:sp>
        <p:nvSpPr>
          <p:cNvPr id="35844" name="1 Rectángulo"/>
          <p:cNvSpPr>
            <a:spLocks noChangeArrowheads="1"/>
          </p:cNvSpPr>
          <p:nvPr/>
        </p:nvSpPr>
        <p:spPr bwMode="auto">
          <a:xfrm>
            <a:off x="395288" y="1158875"/>
            <a:ext cx="8229600" cy="4524375"/>
          </a:xfrm>
          <a:prstGeom prst="rect">
            <a:avLst/>
          </a:prstGeom>
          <a:noFill/>
          <a:ln w="9525">
            <a:noFill/>
            <a:miter lim="800000"/>
            <a:headEnd/>
            <a:tailEnd/>
          </a:ln>
        </p:spPr>
        <p:txBody>
          <a:bodyPr>
            <a:spAutoFit/>
          </a:bodyPr>
          <a:lstStyle/>
          <a:p>
            <a:r>
              <a:rPr lang="es-PE"/>
              <a:t>Actividad del bus se produce en forma de transacciones entre un iniciador o maestro y un objetivo. Cuando un maestro del bus adquiere el control del bus, que determina el tipo de transacción que se producirá siguiente. Durante la fase de direccionsmiento de la operación, las líneas C / BE se utilizan para indicar el tipo de transacción:</a:t>
            </a:r>
            <a:br>
              <a:rPr lang="es-PE"/>
            </a:br>
            <a:r>
              <a:rPr lang="es-PE"/>
              <a:t>• Reconocimiento de interrupción</a:t>
            </a:r>
            <a:br>
              <a:rPr lang="es-PE"/>
            </a:br>
            <a:r>
              <a:rPr lang="es-PE"/>
              <a:t>• Ciclo Especial</a:t>
            </a:r>
            <a:br>
              <a:rPr lang="es-PE"/>
            </a:br>
            <a:r>
              <a:rPr lang="es-PE"/>
              <a:t>• E / S de lectura</a:t>
            </a:r>
            <a:br>
              <a:rPr lang="es-PE"/>
            </a:br>
            <a:r>
              <a:rPr lang="es-PE"/>
              <a:t>• E / S de escritura</a:t>
            </a:r>
            <a:br>
              <a:rPr lang="es-PE"/>
            </a:br>
            <a:r>
              <a:rPr lang="es-PE"/>
              <a:t>• Lectura de memoria</a:t>
            </a:r>
            <a:br>
              <a:rPr lang="es-PE"/>
            </a:br>
            <a:r>
              <a:rPr lang="es-PE"/>
              <a:t>• Lectura de memoria de línea</a:t>
            </a:r>
            <a:br>
              <a:rPr lang="es-PE"/>
            </a:br>
            <a:r>
              <a:rPr lang="es-PE"/>
              <a:t> • Lectura múltiple</a:t>
            </a:r>
            <a:br>
              <a:rPr lang="es-PE"/>
            </a:br>
            <a:r>
              <a:rPr lang="es-PE"/>
              <a:t>• Escritura de memoria</a:t>
            </a:r>
            <a:br>
              <a:rPr lang="es-PE"/>
            </a:br>
            <a:r>
              <a:rPr lang="es-PE"/>
              <a:t>• Memoria Escribir e invalidar</a:t>
            </a:r>
            <a:br>
              <a:rPr lang="es-PE"/>
            </a:br>
            <a:r>
              <a:rPr lang="es-PE"/>
              <a:t>• Configuración de lectura</a:t>
            </a:r>
            <a:br>
              <a:rPr lang="es-PE"/>
            </a:br>
            <a:r>
              <a:rPr lang="es-PE"/>
              <a:t>• Configuración de escritura</a:t>
            </a:r>
            <a:br>
              <a:rPr lang="es-PE"/>
            </a:br>
            <a:r>
              <a:rPr lang="es-PE"/>
              <a:t>• Ciclo de doble dirección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smtClean="0">
                <a:latin typeface="+mn-lt"/>
                <a:cs typeface="+mn-cs"/>
              </a:rPr>
              <a:t>5.- </a:t>
            </a:r>
            <a:r>
              <a:rPr lang="es-PE" sz="3600" dirty="0">
                <a:latin typeface="+mn-lt"/>
                <a:cs typeface="+mn-cs"/>
              </a:rPr>
              <a:t>PCI</a:t>
            </a:r>
          </a:p>
          <a:p>
            <a:pPr marL="571500" lvl="1" indent="-571500" fontAlgn="auto">
              <a:spcAft>
                <a:spcPts val="0"/>
              </a:spcAft>
              <a:defRPr/>
            </a:pPr>
            <a:r>
              <a:rPr lang="es-PE" sz="3100" dirty="0">
                <a:latin typeface="+mj-lt"/>
                <a:ea typeface="+mj-ea"/>
                <a:cs typeface="+mj-cs"/>
              </a:rPr>
              <a:t>	</a:t>
            </a:r>
            <a:r>
              <a:rPr lang="es-PE" sz="3100" dirty="0" smtClean="0">
                <a:latin typeface="+mj-lt"/>
                <a:ea typeface="+mj-ea"/>
                <a:cs typeface="+mj-cs"/>
              </a:rPr>
              <a:t>5.3</a:t>
            </a:r>
            <a:r>
              <a:rPr lang="es-PE" sz="3200" dirty="0" smtClean="0">
                <a:latin typeface="+mj-lt"/>
                <a:ea typeface="+mj-ea"/>
                <a:cs typeface="+mj-cs"/>
              </a:rPr>
              <a:t> </a:t>
            </a:r>
            <a:r>
              <a:rPr lang="es-PE" sz="3200" dirty="0">
                <a:latin typeface="+mn-lt"/>
                <a:cs typeface="+mn-cs"/>
              </a:rPr>
              <a:t>Transferencia de Datos</a:t>
            </a:r>
            <a:r>
              <a:rPr lang="es-PE" sz="3200" dirty="0">
                <a:latin typeface="+mj-lt"/>
                <a:ea typeface="+mj-ea"/>
                <a:cs typeface="+mj-cs"/>
              </a:rPr>
              <a:t>.-</a:t>
            </a:r>
          </a:p>
        </p:txBody>
      </p:sp>
      <p:sp>
        <p:nvSpPr>
          <p:cNvPr id="36868" name="Rectangle 7"/>
          <p:cNvSpPr>
            <a:spLocks noChangeArrowheads="1"/>
          </p:cNvSpPr>
          <p:nvPr/>
        </p:nvSpPr>
        <p:spPr bwMode="auto">
          <a:xfrm>
            <a:off x="152400" y="152400"/>
            <a:ext cx="9144000" cy="0"/>
          </a:xfrm>
          <a:prstGeom prst="rect">
            <a:avLst/>
          </a:prstGeom>
          <a:solidFill>
            <a:srgbClr val="2A2A2A"/>
          </a:solidFill>
          <a:ln w="9525">
            <a:noFill/>
            <a:miter lim="800000"/>
            <a:headEnd/>
            <a:tailEnd/>
          </a:ln>
          <a:effectLst/>
        </p:spPr>
        <p:txBody>
          <a:bodyPr wrap="none" anchor="ctr">
            <a:spAutoFit/>
          </a:bodyPr>
          <a:lstStyle/>
          <a:p>
            <a:endParaRPr lang="es-PE"/>
          </a:p>
        </p:txBody>
      </p:sp>
      <p:sp>
        <p:nvSpPr>
          <p:cNvPr id="36869" name="4 Rectángulo"/>
          <p:cNvSpPr>
            <a:spLocks noChangeArrowheads="1"/>
          </p:cNvSpPr>
          <p:nvPr/>
        </p:nvSpPr>
        <p:spPr bwMode="auto">
          <a:xfrm>
            <a:off x="223838" y="1196975"/>
            <a:ext cx="8740775" cy="4800600"/>
          </a:xfrm>
          <a:prstGeom prst="rect">
            <a:avLst/>
          </a:prstGeom>
          <a:noFill/>
          <a:ln w="9525">
            <a:noFill/>
            <a:miter lim="800000"/>
            <a:headEnd/>
            <a:tailEnd/>
          </a:ln>
        </p:spPr>
        <p:txBody>
          <a:bodyPr>
            <a:spAutoFit/>
          </a:bodyPr>
          <a:lstStyle/>
          <a:p>
            <a:pPr eaLnBrk="0" fontAlgn="t" hangingPunct="0"/>
            <a:r>
              <a:rPr lang="es-ES" dirty="0"/>
              <a:t>Cada transferencia de datos en el bus PCI es una transacción que consiste en una línea de dirección y una o más líneas de datos. </a:t>
            </a:r>
          </a:p>
          <a:p>
            <a:pPr algn="just" eaLnBrk="0" fontAlgn="t" hangingPunct="0"/>
            <a:r>
              <a:rPr lang="es-ES" dirty="0"/>
              <a:t>a.- </a:t>
            </a:r>
            <a:r>
              <a:rPr lang="es-ES" dirty="0" smtClean="0"/>
              <a:t>Un </a:t>
            </a:r>
            <a:r>
              <a:rPr lang="es-ES" dirty="0" err="1"/>
              <a:t>Master</a:t>
            </a:r>
            <a:r>
              <a:rPr lang="es-ES" dirty="0"/>
              <a:t> bus se ha ganado el control del bus, se puede iniciar la transacción de la TRAMA asegurada. Se mantiene asegurada hasta completar la trasferencia de la trama.  El iniciador pone la dirección de inicio en la dirección del bus y lo lee con el comando en la líneas  C / BE.</a:t>
            </a:r>
          </a:p>
          <a:p>
            <a:pPr algn="just" eaLnBrk="0" fontAlgn="t" hangingPunct="0"/>
            <a:r>
              <a:rPr lang="es-ES" dirty="0"/>
              <a:t>b. Al comienzo del reloj 2, el dispositivo de destino reconocerá su dirección en las líneas de AD.</a:t>
            </a:r>
          </a:p>
          <a:p>
            <a:pPr algn="just" eaLnBrk="0" fontAlgn="t" hangingPunct="0"/>
            <a:r>
              <a:rPr lang="es-ES" dirty="0"/>
              <a:t>c. El iniciador deja de conducir el bus AD. A giro (indicado por el dos flechas circulares) es necesario en todas las líneas de señal que puede ser accionado por más de un dispositivo, de modo que la caída de la señal de dirección </a:t>
            </a:r>
            <a:r>
              <a:rPr lang="es-ES" u="sng" dirty="0"/>
              <a:t>preparará el bus para su uso por el iniciador dispositivo.</a:t>
            </a:r>
            <a:r>
              <a:rPr lang="es-ES" dirty="0"/>
              <a:t> El objetivo cambia la información sobre la relación C / BE líneas para designar las líneas AD se van a utilizar para la transferencia de la actualidad los datos tratados (de 1 a 4 bytes). El iniciador también afirma IRDY para indicar que está listo para el primer elemento de datos.</a:t>
            </a:r>
          </a:p>
          <a:p>
            <a:pPr algn="just" eaLnBrk="0" fontAlgn="t" hangingPunct="0"/>
            <a:r>
              <a:rPr lang="es-ES" dirty="0"/>
              <a:t/>
            </a:r>
            <a:br>
              <a:rPr lang="es-ES" dirty="0"/>
            </a:br>
            <a:endParaRPr lang="es-P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37892" name="Rectangle 7"/>
          <p:cNvSpPr>
            <a:spLocks noChangeArrowheads="1"/>
          </p:cNvSpPr>
          <p:nvPr/>
        </p:nvSpPr>
        <p:spPr bwMode="auto">
          <a:xfrm>
            <a:off x="152400" y="152400"/>
            <a:ext cx="9144000" cy="0"/>
          </a:xfrm>
          <a:prstGeom prst="rect">
            <a:avLst/>
          </a:prstGeom>
          <a:solidFill>
            <a:srgbClr val="2A2A2A"/>
          </a:solidFill>
          <a:ln w="9525">
            <a:noFill/>
            <a:miter lim="800000"/>
            <a:headEnd/>
            <a:tailEnd/>
          </a:ln>
          <a:effectLst/>
        </p:spPr>
        <p:txBody>
          <a:bodyPr wrap="none" anchor="ctr">
            <a:spAutoFit/>
          </a:bodyPr>
          <a:lstStyle/>
          <a:p>
            <a:endParaRPr lang="es-PE"/>
          </a:p>
        </p:txBody>
      </p:sp>
      <p:sp>
        <p:nvSpPr>
          <p:cNvPr id="37893" name="4 Rectángulo"/>
          <p:cNvSpPr>
            <a:spLocks noChangeArrowheads="1"/>
          </p:cNvSpPr>
          <p:nvPr/>
        </p:nvSpPr>
        <p:spPr bwMode="auto">
          <a:xfrm>
            <a:off x="223838" y="1196975"/>
            <a:ext cx="8740775" cy="2862263"/>
          </a:xfrm>
          <a:prstGeom prst="rect">
            <a:avLst/>
          </a:prstGeom>
          <a:noFill/>
          <a:ln w="9525">
            <a:noFill/>
            <a:miter lim="800000"/>
            <a:headEnd/>
            <a:tailEnd/>
          </a:ln>
        </p:spPr>
        <p:txBody>
          <a:bodyPr>
            <a:spAutoFit/>
          </a:bodyPr>
          <a:lstStyle/>
          <a:p>
            <a:pPr algn="just" eaLnBrk="0" fontAlgn="t" hangingPunct="0"/>
            <a:r>
              <a:rPr lang="es-ES"/>
              <a:t>d. El objetivo seleccionado afirma DEVSEL para indicar que se ha reconocido su ad-</a:t>
            </a:r>
            <a:br>
              <a:rPr lang="es-ES"/>
            </a:br>
            <a:r>
              <a:rPr lang="es-ES"/>
              <a:t>vestir y responderá. Coloca los datos que se solicitan en las líneas AD y, como Sert TRDY para indicar que los datos válidos están presentes en el bus.</a:t>
            </a:r>
            <a:br>
              <a:rPr lang="es-ES"/>
            </a:br>
            <a:r>
              <a:rPr lang="es-ES"/>
              <a:t>e. El iniciador lee los datos al comienzo de reloj 4 y cambia el byte habilitar líneas como sea necesario en la preparación para la próxima lectura.</a:t>
            </a:r>
            <a:br>
              <a:rPr lang="es-ES"/>
            </a:br>
            <a:r>
              <a:rPr lang="es-ES"/>
              <a:t>f. En este ejemplo, la meta necesita algún tiempo para preparar el segundo bloque de datos</a:t>
            </a:r>
            <a:br>
              <a:rPr lang="es-ES"/>
            </a:br>
            <a:r>
              <a:rPr lang="es-ES"/>
              <a:t>para transmission.Therefore, se deasserts TRDY para señalar el iniciador que hay</a:t>
            </a:r>
            <a:br>
              <a:rPr lang="es-ES"/>
            </a:br>
            <a:r>
              <a:rPr lang="es-ES"/>
              <a:t>No habrán nuevos datos durante el cycle.Accordingly que viene, el iniciador no</a:t>
            </a:r>
            <a:br>
              <a:rPr lang="es-ES"/>
            </a:br>
            <a:r>
              <a:rPr lang="es-ES"/>
              <a:t>leer las líneas de datos al comienzo del ciclo de reloj quinta y no cambia</a:t>
            </a:r>
            <a:br>
              <a:rPr lang="es-ES"/>
            </a:br>
            <a:r>
              <a:rPr lang="es-ES"/>
              <a:t>byte de permitir que durante bloque cycle.The de datos se lee al comienzo del reloj 6.</a:t>
            </a:r>
            <a:endParaRPr lang="es-PE"/>
          </a:p>
        </p:txBody>
      </p:sp>
      <p:sp>
        <p:nvSpPr>
          <p:cNvPr id="6"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smtClean="0">
                <a:latin typeface="+mn-lt"/>
                <a:cs typeface="+mn-cs"/>
              </a:rPr>
              <a:t>5.- </a:t>
            </a:r>
            <a:r>
              <a:rPr lang="es-PE" sz="3600" dirty="0">
                <a:latin typeface="+mn-lt"/>
                <a:cs typeface="+mn-cs"/>
              </a:rPr>
              <a:t>PCI</a:t>
            </a:r>
          </a:p>
          <a:p>
            <a:pPr marL="571500" lvl="1" indent="-571500" fontAlgn="auto">
              <a:spcAft>
                <a:spcPts val="0"/>
              </a:spcAft>
              <a:defRPr/>
            </a:pPr>
            <a:r>
              <a:rPr lang="es-PE" sz="3100" dirty="0">
                <a:latin typeface="+mj-lt"/>
                <a:ea typeface="+mj-ea"/>
                <a:cs typeface="+mj-cs"/>
              </a:rPr>
              <a:t>	</a:t>
            </a:r>
            <a:r>
              <a:rPr lang="es-PE" sz="3100" dirty="0" smtClean="0">
                <a:latin typeface="+mj-lt"/>
                <a:ea typeface="+mj-ea"/>
                <a:cs typeface="+mj-cs"/>
              </a:rPr>
              <a:t>5.3</a:t>
            </a:r>
            <a:r>
              <a:rPr lang="es-PE" sz="3200" dirty="0" smtClean="0">
                <a:latin typeface="+mj-lt"/>
                <a:ea typeface="+mj-ea"/>
                <a:cs typeface="+mj-cs"/>
              </a:rPr>
              <a:t> </a:t>
            </a:r>
            <a:r>
              <a:rPr lang="es-PE" sz="3200" dirty="0">
                <a:latin typeface="+mn-lt"/>
                <a:cs typeface="+mn-cs"/>
              </a:rPr>
              <a:t>Transferencia de Datos</a:t>
            </a:r>
            <a:r>
              <a:rPr lang="es-PE" sz="3200" dirty="0">
                <a:latin typeface="+mj-lt"/>
                <a:ea typeface="+mj-ea"/>
                <a:cs typeface="+mj-cs"/>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smtClean="0">
                <a:latin typeface="+mn-lt"/>
                <a:cs typeface="+mn-cs"/>
              </a:rPr>
              <a:t>5.- </a:t>
            </a:r>
            <a:r>
              <a:rPr lang="es-PE" sz="3600" dirty="0">
                <a:latin typeface="+mn-lt"/>
                <a:cs typeface="+mn-cs"/>
              </a:rPr>
              <a:t>PCI</a:t>
            </a:r>
          </a:p>
          <a:p>
            <a:pPr marL="571500" lvl="1" indent="-571500" fontAlgn="auto">
              <a:spcAft>
                <a:spcPts val="0"/>
              </a:spcAft>
              <a:defRPr/>
            </a:pPr>
            <a:r>
              <a:rPr lang="es-PE" sz="3100" dirty="0">
                <a:latin typeface="+mj-lt"/>
                <a:ea typeface="+mj-ea"/>
                <a:cs typeface="+mj-cs"/>
              </a:rPr>
              <a:t>	</a:t>
            </a:r>
            <a:r>
              <a:rPr lang="es-PE" sz="3100" dirty="0" smtClean="0">
                <a:latin typeface="+mj-lt"/>
                <a:ea typeface="+mj-ea"/>
                <a:cs typeface="+mj-cs"/>
              </a:rPr>
              <a:t>5.3</a:t>
            </a:r>
            <a:r>
              <a:rPr lang="es-PE" sz="3200" dirty="0" smtClean="0">
                <a:latin typeface="+mj-lt"/>
                <a:ea typeface="+mj-ea"/>
                <a:cs typeface="+mj-cs"/>
              </a:rPr>
              <a:t> </a:t>
            </a:r>
            <a:r>
              <a:rPr lang="es-PE" sz="3200" dirty="0">
                <a:latin typeface="+mn-lt"/>
                <a:cs typeface="+mn-cs"/>
              </a:rPr>
              <a:t>Transferencia de Datos</a:t>
            </a:r>
            <a:r>
              <a:rPr lang="es-PE" sz="3200" dirty="0">
                <a:latin typeface="+mj-lt"/>
                <a:ea typeface="+mj-ea"/>
                <a:cs typeface="+mj-cs"/>
              </a:rPr>
              <a:t>.-</a:t>
            </a:r>
          </a:p>
        </p:txBody>
      </p:sp>
      <p:sp>
        <p:nvSpPr>
          <p:cNvPr id="1030" name="Rectangle 7"/>
          <p:cNvSpPr>
            <a:spLocks noChangeArrowheads="1"/>
          </p:cNvSpPr>
          <p:nvPr/>
        </p:nvSpPr>
        <p:spPr bwMode="auto">
          <a:xfrm>
            <a:off x="152400" y="152400"/>
            <a:ext cx="9144000" cy="0"/>
          </a:xfrm>
          <a:prstGeom prst="rect">
            <a:avLst/>
          </a:prstGeom>
          <a:solidFill>
            <a:srgbClr val="2A2A2A"/>
          </a:solidFill>
          <a:ln w="9525">
            <a:noFill/>
            <a:miter lim="800000"/>
            <a:headEnd/>
            <a:tailEnd/>
          </a:ln>
          <a:effectLst/>
        </p:spPr>
        <p:txBody>
          <a:bodyPr wrap="none" anchor="ctr">
            <a:spAutoFit/>
          </a:bodyPr>
          <a:lstStyle/>
          <a:p>
            <a:endParaRPr lang="es-PE"/>
          </a:p>
        </p:txBody>
      </p:sp>
      <p:pic>
        <p:nvPicPr>
          <p:cNvPr id="1031" name="Picture 9"/>
          <p:cNvPicPr>
            <a:picLocks noChangeAspect="1" noChangeArrowheads="1"/>
          </p:cNvPicPr>
          <p:nvPr/>
        </p:nvPicPr>
        <p:blipFill>
          <a:blip r:embed="rId6" cstate="print"/>
          <a:srcRect/>
          <a:stretch>
            <a:fillRect/>
          </a:stretch>
        </p:blipFill>
        <p:spPr bwMode="auto">
          <a:xfrm>
            <a:off x="827584" y="1340768"/>
            <a:ext cx="7631956" cy="4914071"/>
          </a:xfrm>
          <a:prstGeom prst="rect">
            <a:avLst/>
          </a:prstGeom>
          <a:noFill/>
          <a:ln w="9525">
            <a:noFill/>
            <a:miter lim="800000"/>
            <a:headEnd/>
            <a:tailEnd/>
          </a:ln>
          <a:effectLst/>
        </p:spPr>
      </p:pic>
    </p:spTree>
    <p:controls>
      <p:control spid="1026" name="DefaultOcx" r:id="rId2" imgW="914400" imgH="228600"/>
      <p:control spid="1027" name="HTMLText1" r:id="rId3" imgW="914400" imgH="228600"/>
    </p:controls>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1.- Componentes del Computador</a:t>
            </a:r>
          </a:p>
        </p:txBody>
      </p:sp>
      <p:sp>
        <p:nvSpPr>
          <p:cNvPr id="5" name="4 CuadroTexto"/>
          <p:cNvSpPr txBox="1"/>
          <p:nvPr/>
        </p:nvSpPr>
        <p:spPr>
          <a:xfrm>
            <a:off x="395288" y="981075"/>
            <a:ext cx="8424862" cy="2308225"/>
          </a:xfrm>
          <a:prstGeom prst="rect">
            <a:avLst/>
          </a:prstGeom>
          <a:noFill/>
        </p:spPr>
        <p:txBody>
          <a:bodyPr>
            <a:spAutoFit/>
          </a:bodyPr>
          <a:lstStyle/>
          <a:p>
            <a:pPr fontAlgn="auto">
              <a:spcBef>
                <a:spcPts val="0"/>
              </a:spcBef>
              <a:spcAft>
                <a:spcPts val="0"/>
              </a:spcAft>
              <a:defRPr/>
            </a:pPr>
            <a:r>
              <a:rPr lang="es-PE" dirty="0">
                <a:latin typeface="+mn-lt"/>
                <a:cs typeface="+mn-cs"/>
              </a:rPr>
              <a:t>La arquitectura de Von </a:t>
            </a:r>
            <a:r>
              <a:rPr lang="es-PE" dirty="0" err="1">
                <a:latin typeface="+mn-lt"/>
                <a:cs typeface="+mn-cs"/>
              </a:rPr>
              <a:t>Neuman</a:t>
            </a:r>
            <a:r>
              <a:rPr lang="es-PE" dirty="0">
                <a:latin typeface="+mn-lt"/>
                <a:cs typeface="+mn-cs"/>
              </a:rPr>
              <a:t> tiene tres principios básicos.</a:t>
            </a:r>
          </a:p>
          <a:p>
            <a:pPr marL="285750" indent="-285750" fontAlgn="auto">
              <a:spcBef>
                <a:spcPts val="0"/>
              </a:spcBef>
              <a:spcAft>
                <a:spcPts val="0"/>
              </a:spcAft>
              <a:buFont typeface="Arial" pitchFamily="34" charset="0"/>
              <a:buChar char="•"/>
              <a:defRPr/>
            </a:pPr>
            <a:r>
              <a:rPr lang="es-PE" dirty="0">
                <a:latin typeface="+mn-lt"/>
                <a:cs typeface="+mn-cs"/>
              </a:rPr>
              <a:t>Los datos e instrucciones se almacenan en una sola memoria de lectura-escritura.</a:t>
            </a:r>
          </a:p>
          <a:p>
            <a:pPr marL="285750" indent="-285750" fontAlgn="auto">
              <a:spcBef>
                <a:spcPts val="0"/>
              </a:spcBef>
              <a:spcAft>
                <a:spcPts val="0"/>
              </a:spcAft>
              <a:buFont typeface="Arial" pitchFamily="34" charset="0"/>
              <a:buChar char="•"/>
              <a:defRPr/>
            </a:pPr>
            <a:r>
              <a:rPr lang="es-PE" dirty="0">
                <a:latin typeface="+mn-lt"/>
                <a:cs typeface="+mn-cs"/>
              </a:rPr>
              <a:t>El contenido de esta memoria son direccionables por ubicación, sin tener en </a:t>
            </a:r>
            <a:r>
              <a:rPr lang="es-PE" dirty="0" smtClean="0">
                <a:latin typeface="+mn-lt"/>
                <a:cs typeface="+mn-cs"/>
              </a:rPr>
              <a:t>cuenta el </a:t>
            </a:r>
            <a:r>
              <a:rPr lang="es-PE" dirty="0">
                <a:latin typeface="+mn-lt"/>
                <a:cs typeface="+mn-cs"/>
              </a:rPr>
              <a:t>tipo de datos contenida allí.</a:t>
            </a:r>
          </a:p>
          <a:p>
            <a:pPr marL="285750" indent="-285750" fontAlgn="auto">
              <a:spcBef>
                <a:spcPts val="0"/>
              </a:spcBef>
              <a:spcAft>
                <a:spcPts val="0"/>
              </a:spcAft>
              <a:buFont typeface="Arial" pitchFamily="34" charset="0"/>
              <a:buChar char="•"/>
              <a:defRPr/>
            </a:pPr>
            <a:r>
              <a:rPr lang="es-PE" dirty="0">
                <a:latin typeface="+mn-lt"/>
                <a:cs typeface="+mn-cs"/>
              </a:rPr>
              <a:t>La ejecución se produce de forma secuencial (a menos que se modifiquen explícitamente) a partir de una instrucción a la siguiente.</a:t>
            </a:r>
          </a:p>
          <a:p>
            <a:pPr fontAlgn="auto">
              <a:spcBef>
                <a:spcPts val="0"/>
              </a:spcBef>
              <a:spcAft>
                <a:spcPts val="0"/>
              </a:spcAft>
              <a:defRPr/>
            </a:pPr>
            <a:endParaRPr lang="es-PE" dirty="0">
              <a:latin typeface="+mn-lt"/>
              <a:cs typeface="+mn-cs"/>
            </a:endParaRPr>
          </a:p>
          <a:p>
            <a:pPr fontAlgn="auto">
              <a:spcBef>
                <a:spcPts val="0"/>
              </a:spcBef>
              <a:spcAft>
                <a:spcPts val="0"/>
              </a:spcAft>
              <a:defRPr/>
            </a:pPr>
            <a:r>
              <a:rPr lang="es-PE" dirty="0">
                <a:latin typeface="+mn-lt"/>
                <a:cs typeface="+mn-cs"/>
              </a:rPr>
              <a:t>En la actualidad todos los programas tiene una secuencia de pasos</a:t>
            </a:r>
          </a:p>
        </p:txBody>
      </p:sp>
      <p:pic>
        <p:nvPicPr>
          <p:cNvPr id="6149" name="Picture 2"/>
          <p:cNvPicPr>
            <a:picLocks noChangeAspect="1" noChangeArrowheads="1"/>
          </p:cNvPicPr>
          <p:nvPr/>
        </p:nvPicPr>
        <p:blipFill>
          <a:blip r:embed="rId3" cstate="print"/>
          <a:srcRect/>
          <a:stretch>
            <a:fillRect/>
          </a:stretch>
        </p:blipFill>
        <p:spPr bwMode="auto">
          <a:xfrm>
            <a:off x="250825" y="3933825"/>
            <a:ext cx="4333875" cy="1666875"/>
          </a:xfrm>
          <a:prstGeom prst="rect">
            <a:avLst/>
          </a:prstGeom>
          <a:noFill/>
          <a:ln w="9525">
            <a:noFill/>
            <a:miter lim="800000"/>
            <a:headEnd/>
            <a:tailEnd/>
          </a:ln>
          <a:effectLst/>
        </p:spPr>
      </p:pic>
      <p:pic>
        <p:nvPicPr>
          <p:cNvPr id="6150" name="Picture 3"/>
          <p:cNvPicPr>
            <a:picLocks noChangeAspect="1" noChangeArrowheads="1"/>
          </p:cNvPicPr>
          <p:nvPr/>
        </p:nvPicPr>
        <p:blipFill>
          <a:blip r:embed="rId4" cstate="print"/>
          <a:srcRect/>
          <a:stretch>
            <a:fillRect/>
          </a:stretch>
        </p:blipFill>
        <p:spPr bwMode="auto">
          <a:xfrm>
            <a:off x="4746625" y="3471863"/>
            <a:ext cx="409575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smtClean="0">
                <a:latin typeface="+mn-lt"/>
                <a:cs typeface="+mn-cs"/>
              </a:rPr>
              <a:t>5.- </a:t>
            </a:r>
            <a:r>
              <a:rPr lang="es-PE" sz="3600" dirty="0">
                <a:latin typeface="+mn-lt"/>
                <a:cs typeface="+mn-cs"/>
              </a:rPr>
              <a:t>PCI</a:t>
            </a:r>
          </a:p>
          <a:p>
            <a:pPr marL="571500" lvl="1" indent="-571500" fontAlgn="auto">
              <a:spcAft>
                <a:spcPts val="0"/>
              </a:spcAft>
              <a:defRPr/>
            </a:pPr>
            <a:r>
              <a:rPr lang="es-PE" sz="3100" dirty="0">
                <a:latin typeface="+mj-lt"/>
                <a:ea typeface="+mj-ea"/>
                <a:cs typeface="+mj-cs"/>
              </a:rPr>
              <a:t>	</a:t>
            </a:r>
            <a:r>
              <a:rPr lang="es-PE" sz="3100" dirty="0" smtClean="0">
                <a:latin typeface="+mj-lt"/>
                <a:ea typeface="+mj-ea"/>
                <a:cs typeface="+mj-cs"/>
              </a:rPr>
              <a:t>5.4</a:t>
            </a:r>
            <a:r>
              <a:rPr lang="es-PE" sz="3200" dirty="0" smtClean="0">
                <a:latin typeface="+mj-lt"/>
                <a:ea typeface="+mj-ea"/>
                <a:cs typeface="+mj-cs"/>
              </a:rPr>
              <a:t> </a:t>
            </a:r>
            <a:r>
              <a:rPr lang="es-PE" sz="3200" dirty="0">
                <a:latin typeface="+mn-lt"/>
                <a:cs typeface="+mn-cs"/>
              </a:rPr>
              <a:t>Arbitraje</a:t>
            </a:r>
            <a:r>
              <a:rPr lang="es-PE" sz="3200" dirty="0">
                <a:latin typeface="+mj-lt"/>
                <a:ea typeface="+mj-ea"/>
                <a:cs typeface="+mj-cs"/>
              </a:rPr>
              <a:t>.-</a:t>
            </a:r>
          </a:p>
        </p:txBody>
      </p:sp>
      <p:sp>
        <p:nvSpPr>
          <p:cNvPr id="38916" name="1 Rectángulo"/>
          <p:cNvSpPr>
            <a:spLocks noChangeArrowheads="1"/>
          </p:cNvSpPr>
          <p:nvPr/>
        </p:nvSpPr>
        <p:spPr bwMode="auto">
          <a:xfrm>
            <a:off x="539750" y="1028700"/>
            <a:ext cx="8208963" cy="2584450"/>
          </a:xfrm>
          <a:prstGeom prst="rect">
            <a:avLst/>
          </a:prstGeom>
          <a:noFill/>
          <a:ln w="9525">
            <a:noFill/>
            <a:miter lim="800000"/>
            <a:headEnd/>
            <a:tailEnd/>
          </a:ln>
        </p:spPr>
        <p:txBody>
          <a:bodyPr>
            <a:spAutoFit/>
          </a:bodyPr>
          <a:lstStyle/>
          <a:p>
            <a:r>
              <a:rPr lang="es-PE"/>
              <a:t>PCI hace uso de un esquema centralizado, el arbitraje síncrono en el que cada maestro tiene una solicitud única (REQ) y la señal de concesión (GNT). Estas líneas de señales se unen a un árbitro central y una simple solicitud de la concesión apretón de manos se utiliza para conceder acceso al bus.</a:t>
            </a:r>
            <a:br>
              <a:rPr lang="es-PE"/>
            </a:br>
            <a:r>
              <a:rPr lang="es-PE"/>
              <a:t>El algoritmo de arbitraje puede utilizar un enfoque de primer llegado, primer servido, una ronda - enfoque de todos contra todos, o algún tipo de esquema de prioridades. Un maestro PCI debe arbitrar para cada transacción que desea realizar, en donde una sola transacción consiste en una fase de dirección seguida por una o más fases de datos contiguos.</a:t>
            </a:r>
          </a:p>
        </p:txBody>
      </p:sp>
      <p:pic>
        <p:nvPicPr>
          <p:cNvPr id="38917" name="Picture 4"/>
          <p:cNvPicPr>
            <a:picLocks noChangeAspect="1" noChangeArrowheads="1"/>
          </p:cNvPicPr>
          <p:nvPr/>
        </p:nvPicPr>
        <p:blipFill>
          <a:blip r:embed="rId3" cstate="print"/>
          <a:srcRect/>
          <a:stretch>
            <a:fillRect/>
          </a:stretch>
        </p:blipFill>
        <p:spPr bwMode="auto">
          <a:xfrm>
            <a:off x="1414463" y="3749675"/>
            <a:ext cx="6459537" cy="212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fontAlgn="auto">
              <a:spcBef>
                <a:spcPts val="0"/>
              </a:spcBef>
              <a:spcAft>
                <a:spcPts val="0"/>
              </a:spcAft>
              <a:defRPr/>
            </a:pPr>
            <a:r>
              <a:rPr lang="es-PE" sz="3600" dirty="0">
                <a:latin typeface="+mn-lt"/>
                <a:cs typeface="+mn-cs"/>
              </a:rPr>
              <a:t>2.- Funciones del Computador</a:t>
            </a:r>
          </a:p>
        </p:txBody>
      </p:sp>
      <p:pic>
        <p:nvPicPr>
          <p:cNvPr id="7172" name="Picture 2"/>
          <p:cNvPicPr>
            <a:picLocks noChangeAspect="1" noChangeArrowheads="1"/>
          </p:cNvPicPr>
          <p:nvPr/>
        </p:nvPicPr>
        <p:blipFill>
          <a:blip r:embed="rId3" cstate="print"/>
          <a:srcRect/>
          <a:stretch>
            <a:fillRect/>
          </a:stretch>
        </p:blipFill>
        <p:spPr bwMode="auto">
          <a:xfrm>
            <a:off x="3635375" y="1052513"/>
            <a:ext cx="5376863" cy="4743450"/>
          </a:xfrm>
          <a:prstGeom prst="rect">
            <a:avLst/>
          </a:prstGeom>
          <a:noFill/>
          <a:ln w="9525">
            <a:noFill/>
            <a:miter lim="800000"/>
            <a:headEnd/>
            <a:tailEnd/>
          </a:ln>
          <a:effectLst/>
        </p:spPr>
      </p:pic>
      <p:sp>
        <p:nvSpPr>
          <p:cNvPr id="2" name="1 CuadroTexto"/>
          <p:cNvSpPr txBox="1"/>
          <p:nvPr/>
        </p:nvSpPr>
        <p:spPr>
          <a:xfrm>
            <a:off x="179388" y="1412875"/>
            <a:ext cx="3313112" cy="2862322"/>
          </a:xfrm>
          <a:prstGeom prst="rect">
            <a:avLst/>
          </a:prstGeom>
          <a:noFill/>
        </p:spPr>
        <p:txBody>
          <a:bodyPr>
            <a:spAutoFit/>
          </a:bodyPr>
          <a:lstStyle/>
          <a:p>
            <a:pPr marL="285750" indent="-285750" algn="just" fontAlgn="auto">
              <a:spcBef>
                <a:spcPts val="0"/>
              </a:spcBef>
              <a:spcAft>
                <a:spcPts val="0"/>
              </a:spcAft>
              <a:buFont typeface="Arial" pitchFamily="34" charset="0"/>
              <a:buChar char="•"/>
              <a:defRPr/>
            </a:pPr>
            <a:r>
              <a:rPr lang="es-PE" dirty="0">
                <a:latin typeface="+mn-lt"/>
                <a:cs typeface="+mn-cs"/>
              </a:rPr>
              <a:t>Las funciones básicas desempeñada por un computador es la ejecución de un </a:t>
            </a:r>
            <a:r>
              <a:rPr lang="es-PE" dirty="0" smtClean="0">
                <a:latin typeface="+mn-lt"/>
                <a:cs typeface="+mn-cs"/>
              </a:rPr>
              <a:t>programa (conjunto </a:t>
            </a:r>
            <a:r>
              <a:rPr lang="es-PE" dirty="0">
                <a:latin typeface="+mn-lt"/>
                <a:cs typeface="+mn-cs"/>
              </a:rPr>
              <a:t>d</a:t>
            </a:r>
            <a:r>
              <a:rPr lang="es-PE" dirty="0" smtClean="0">
                <a:latin typeface="+mn-lt"/>
                <a:cs typeface="+mn-cs"/>
              </a:rPr>
              <a:t>e instrucciones)</a:t>
            </a:r>
            <a:endParaRPr lang="es-PE" dirty="0">
              <a:latin typeface="+mn-lt"/>
              <a:cs typeface="+mn-cs"/>
            </a:endParaRPr>
          </a:p>
          <a:p>
            <a:pPr marL="285750" indent="-285750" algn="just" fontAlgn="auto">
              <a:spcBef>
                <a:spcPts val="0"/>
              </a:spcBef>
              <a:spcAft>
                <a:spcPts val="0"/>
              </a:spcAft>
              <a:buFont typeface="Arial" pitchFamily="34" charset="0"/>
              <a:buChar char="•"/>
              <a:defRPr/>
            </a:pPr>
            <a:endParaRPr lang="es-PE" dirty="0">
              <a:latin typeface="+mn-lt"/>
              <a:cs typeface="+mn-cs"/>
            </a:endParaRPr>
          </a:p>
          <a:p>
            <a:pPr marL="285750" indent="-285750" algn="just" fontAlgn="auto">
              <a:spcBef>
                <a:spcPts val="0"/>
              </a:spcBef>
              <a:spcAft>
                <a:spcPts val="0"/>
              </a:spcAft>
              <a:buFont typeface="Arial" pitchFamily="34" charset="0"/>
              <a:buChar char="•"/>
              <a:defRPr/>
            </a:pPr>
            <a:r>
              <a:rPr lang="es-ES" dirty="0" smtClean="0"/>
              <a:t>El procesador lee (recupera) las instrucciones de la memoria de una en una y se ejecuta cada instrucción</a:t>
            </a:r>
            <a:endParaRPr lang="es-PE" dirty="0">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Tercera Unidad</a:t>
            </a:r>
            <a:endParaRPr lang="es-PE"/>
          </a:p>
        </p:txBody>
      </p:sp>
      <p:sp>
        <p:nvSpPr>
          <p:cNvPr id="819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a:t>2.- Funciones del Computador</a:t>
            </a:r>
          </a:p>
          <a:p>
            <a:r>
              <a:rPr lang="es-PE" sz="3000"/>
              <a:t>	</a:t>
            </a:r>
            <a:r>
              <a:rPr lang="es-PE" sz="2700"/>
              <a:t>2.1  Recuperación de Instrucciones y Ejecución</a:t>
            </a:r>
            <a:r>
              <a:rPr lang="es-PE" sz="3100"/>
              <a:t> </a:t>
            </a:r>
          </a:p>
        </p:txBody>
      </p:sp>
      <p:sp>
        <p:nvSpPr>
          <p:cNvPr id="8196" name="1 CuadroTexto"/>
          <p:cNvSpPr txBox="1">
            <a:spLocks noChangeArrowheads="1"/>
          </p:cNvSpPr>
          <p:nvPr/>
        </p:nvSpPr>
        <p:spPr bwMode="auto">
          <a:xfrm>
            <a:off x="179388" y="1412875"/>
            <a:ext cx="8445500" cy="1739900"/>
          </a:xfrm>
          <a:prstGeom prst="rect">
            <a:avLst/>
          </a:prstGeom>
          <a:noFill/>
          <a:ln w="9525">
            <a:noFill/>
            <a:miter lim="800000"/>
            <a:headEnd/>
            <a:tailEnd/>
          </a:ln>
        </p:spPr>
        <p:txBody>
          <a:bodyPr>
            <a:spAutoFit/>
          </a:bodyPr>
          <a:lstStyle/>
          <a:p>
            <a:pPr marL="285750" indent="-285750" algn="just">
              <a:buFont typeface="Arial" charset="0"/>
              <a:buChar char="•"/>
            </a:pPr>
            <a:r>
              <a:rPr lang="es-ES"/>
              <a:t>Al comienzo de cada ciclo de instrucción, el procesador obtiene una instrucción desde la memoria. En un procesador típico, un registro llamado el contador de programa (PC) contiene la dirección de la instrucción a ser leída. A menos que se indique lo contrario, el procesador siempre incrementa el PC después de cada recuperación de instrucciones para que se obtendrá de la siguiente instrucción en secuencia </a:t>
            </a:r>
            <a:endParaRPr lang="es-PE"/>
          </a:p>
        </p:txBody>
      </p:sp>
      <p:pic>
        <p:nvPicPr>
          <p:cNvPr id="8197" name="Picture 2"/>
          <p:cNvPicPr>
            <a:picLocks noChangeAspect="1" noChangeArrowheads="1"/>
          </p:cNvPicPr>
          <p:nvPr/>
        </p:nvPicPr>
        <p:blipFill>
          <a:blip r:embed="rId3" cstate="print"/>
          <a:srcRect/>
          <a:stretch>
            <a:fillRect/>
          </a:stretch>
        </p:blipFill>
        <p:spPr bwMode="auto">
          <a:xfrm>
            <a:off x="927100" y="3668713"/>
            <a:ext cx="7667625" cy="201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9219"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a:t>2.- Funciones del Computador</a:t>
            </a:r>
          </a:p>
          <a:p>
            <a:r>
              <a:rPr lang="es-PE" sz="3000"/>
              <a:t>	</a:t>
            </a:r>
            <a:r>
              <a:rPr lang="es-PE" sz="2700"/>
              <a:t>2.1  Recuperación de Instrucciones y Ejecución</a:t>
            </a:r>
            <a:r>
              <a:rPr lang="es-PE" sz="3100"/>
              <a:t> </a:t>
            </a:r>
          </a:p>
        </p:txBody>
      </p:sp>
      <p:sp>
        <p:nvSpPr>
          <p:cNvPr id="9220" name="1 CuadroTexto"/>
          <p:cNvSpPr txBox="1">
            <a:spLocks noChangeArrowheads="1"/>
          </p:cNvSpPr>
          <p:nvPr/>
        </p:nvSpPr>
        <p:spPr bwMode="auto">
          <a:xfrm>
            <a:off x="179388" y="1142742"/>
            <a:ext cx="8445500" cy="2862322"/>
          </a:xfrm>
          <a:prstGeom prst="rect">
            <a:avLst/>
          </a:prstGeom>
          <a:noFill/>
          <a:ln w="9525">
            <a:noFill/>
            <a:miter lim="800000"/>
            <a:headEnd/>
            <a:tailEnd/>
          </a:ln>
        </p:spPr>
        <p:txBody>
          <a:bodyPr>
            <a:spAutoFit/>
          </a:bodyPr>
          <a:lstStyle/>
          <a:p>
            <a:pPr marL="285750" indent="-285750" algn="just">
              <a:buFont typeface="Arial" charset="0"/>
              <a:buNone/>
            </a:pPr>
            <a:r>
              <a:rPr lang="es-ES" dirty="0"/>
              <a:t>La instrucción obtenidas se cargan en </a:t>
            </a:r>
            <a:r>
              <a:rPr lang="es-ES" dirty="0" smtClean="0"/>
              <a:t>el </a:t>
            </a:r>
            <a:r>
              <a:rPr lang="es-ES" dirty="0"/>
              <a:t>registro de instrucción (IR</a:t>
            </a:r>
            <a:r>
              <a:rPr lang="es-ES" dirty="0" smtClean="0"/>
              <a:t>).</a:t>
            </a:r>
          </a:p>
          <a:p>
            <a:pPr marL="285750" indent="-285750" algn="just">
              <a:buFont typeface="Arial" charset="0"/>
              <a:buNone/>
            </a:pPr>
            <a:r>
              <a:rPr lang="es-ES" dirty="0" smtClean="0"/>
              <a:t>La </a:t>
            </a:r>
            <a:r>
              <a:rPr lang="es-ES" dirty="0"/>
              <a:t>instrucción </a:t>
            </a:r>
            <a:r>
              <a:rPr lang="es-ES" dirty="0" smtClean="0"/>
              <a:t>especifica </a:t>
            </a:r>
            <a:r>
              <a:rPr lang="es-ES" dirty="0"/>
              <a:t>la acción que tomara el procesador</a:t>
            </a:r>
            <a:r>
              <a:rPr lang="es-ES" dirty="0" smtClean="0"/>
              <a:t>.</a:t>
            </a:r>
          </a:p>
          <a:p>
            <a:pPr marL="285750" indent="-285750" algn="just">
              <a:buFont typeface="Arial" charset="0"/>
              <a:buNone/>
            </a:pPr>
            <a:r>
              <a:rPr lang="es-ES" dirty="0" smtClean="0"/>
              <a:t>El </a:t>
            </a:r>
            <a:r>
              <a:rPr lang="es-ES" dirty="0"/>
              <a:t>procesador interpreta la instrucción y realiza la acción necesaria. </a:t>
            </a:r>
            <a:r>
              <a:rPr lang="es-ES" dirty="0" smtClean="0"/>
              <a:t>Cuatro </a:t>
            </a:r>
            <a:r>
              <a:rPr lang="es-ES" dirty="0"/>
              <a:t>categorías: </a:t>
            </a:r>
          </a:p>
          <a:p>
            <a:pPr marL="742950" lvl="1" indent="-285750">
              <a:buFont typeface="Arial" charset="0"/>
              <a:buChar char="•"/>
            </a:pPr>
            <a:r>
              <a:rPr lang="es-ES" dirty="0"/>
              <a:t>Procesador-memoria: Los datos son transferidos desde el procesador a la memoria o de la memoria al procesador.</a:t>
            </a:r>
          </a:p>
          <a:p>
            <a:pPr marL="742950" lvl="1" indent="-285750">
              <a:buFont typeface="Arial" charset="0"/>
              <a:buChar char="•"/>
            </a:pPr>
            <a:r>
              <a:rPr lang="es-ES" dirty="0"/>
              <a:t>El procesador I / O: Los datos pueden ser transferidos hacia o desde un dispositivo periférico (módulo de E / S)</a:t>
            </a:r>
          </a:p>
          <a:p>
            <a:pPr marL="742950" lvl="1" indent="-285750">
              <a:buFont typeface="Arial" charset="0"/>
              <a:buChar char="•"/>
            </a:pPr>
            <a:r>
              <a:rPr lang="es-ES" dirty="0"/>
              <a:t>Procesamiento de datos: El procesador realizar operaciones aritmética o lógicas.</a:t>
            </a:r>
          </a:p>
          <a:p>
            <a:pPr marL="742950" lvl="1" indent="-285750">
              <a:buFont typeface="Arial" charset="0"/>
              <a:buChar char="•"/>
            </a:pPr>
            <a:r>
              <a:rPr lang="es-ES" dirty="0"/>
              <a:t>Control: Una instrucción especificar la secuencia de ejecución.</a:t>
            </a:r>
            <a:br>
              <a:rPr lang="es-ES" dirty="0"/>
            </a:br>
            <a:endParaRPr lang="es-PE" dirty="0"/>
          </a:p>
        </p:txBody>
      </p:sp>
      <p:sp>
        <p:nvSpPr>
          <p:cNvPr id="5" name="4 Marcador de pie de página"/>
          <p:cNvSpPr>
            <a:spLocks noGrp="1"/>
          </p:cNvSpPr>
          <p:nvPr>
            <p:ph type="ftr" sz="quarter" idx="11"/>
          </p:nvPr>
        </p:nvSpPr>
        <p:spPr/>
        <p:txBody>
          <a:bodyPr/>
          <a:lstStyle/>
          <a:p>
            <a:pPr>
              <a:defRPr/>
            </a:pPr>
            <a:r>
              <a:rPr lang="es-PE" smtClean="0"/>
              <a:t>Tercera Unidad</a:t>
            </a:r>
            <a:endParaRPr lang="es-PE"/>
          </a:p>
        </p:txBody>
      </p:sp>
      <p:pic>
        <p:nvPicPr>
          <p:cNvPr id="9221" name="Picture 5"/>
          <p:cNvPicPr>
            <a:picLocks noChangeAspect="1" noChangeArrowheads="1"/>
          </p:cNvPicPr>
          <p:nvPr/>
        </p:nvPicPr>
        <p:blipFill>
          <a:blip r:embed="rId3" cstate="print"/>
          <a:srcRect/>
          <a:stretch>
            <a:fillRect/>
          </a:stretch>
        </p:blipFill>
        <p:spPr bwMode="auto">
          <a:xfrm>
            <a:off x="2699792" y="3764649"/>
            <a:ext cx="4148336" cy="241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Primera Unidad: Principios Basicos sobre la Electronica</a:t>
            </a:r>
          </a:p>
        </p:txBody>
      </p:sp>
      <p:sp>
        <p:nvSpPr>
          <p:cNvPr id="1024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a:t>2.- Funciones del Computador</a:t>
            </a:r>
          </a:p>
          <a:p>
            <a:r>
              <a:rPr lang="es-PE" sz="3000" dirty="0"/>
              <a:t>	</a:t>
            </a:r>
            <a:r>
              <a:rPr lang="es-PE" sz="2700" dirty="0"/>
              <a:t>2.1  Recuperación de Instrucciones y Ejecución</a:t>
            </a:r>
            <a:r>
              <a:rPr lang="es-PE" sz="3100" dirty="0"/>
              <a:t> </a:t>
            </a:r>
          </a:p>
        </p:txBody>
      </p:sp>
      <p:sp>
        <p:nvSpPr>
          <p:cNvPr id="10244" name="1 CuadroTexto"/>
          <p:cNvSpPr txBox="1">
            <a:spLocks noChangeArrowheads="1"/>
          </p:cNvSpPr>
          <p:nvPr/>
        </p:nvSpPr>
        <p:spPr bwMode="auto">
          <a:xfrm>
            <a:off x="179388" y="1412875"/>
            <a:ext cx="8445500" cy="366713"/>
          </a:xfrm>
          <a:prstGeom prst="rect">
            <a:avLst/>
          </a:prstGeom>
          <a:noFill/>
          <a:ln w="9525">
            <a:noFill/>
            <a:miter lim="800000"/>
            <a:headEnd/>
            <a:tailEnd/>
          </a:ln>
        </p:spPr>
        <p:txBody>
          <a:bodyPr>
            <a:spAutoFit/>
          </a:bodyPr>
          <a:lstStyle/>
          <a:p>
            <a:pPr marL="285750" indent="-285750" algn="just">
              <a:buFont typeface="Arial" charset="0"/>
              <a:buChar char="•"/>
            </a:pPr>
            <a:endParaRPr lang="es-PE"/>
          </a:p>
        </p:txBody>
      </p:sp>
      <p:sp>
        <p:nvSpPr>
          <p:cNvPr id="10245" name="Rectangle 5"/>
          <p:cNvSpPr>
            <a:spLocks noChangeArrowheads="1"/>
          </p:cNvSpPr>
          <p:nvPr/>
        </p:nvSpPr>
        <p:spPr bwMode="auto">
          <a:xfrm>
            <a:off x="5435600" y="5300663"/>
            <a:ext cx="3348038" cy="822325"/>
          </a:xfrm>
          <a:prstGeom prst="rect">
            <a:avLst/>
          </a:prstGeom>
          <a:noFill/>
          <a:ln w="9525">
            <a:noFill/>
            <a:miter lim="800000"/>
            <a:headEnd/>
            <a:tailEnd/>
          </a:ln>
          <a:effectLst/>
        </p:spPr>
        <p:txBody>
          <a:bodyPr>
            <a:spAutoFit/>
          </a:bodyPr>
          <a:lstStyle/>
          <a:p>
            <a:r>
              <a:rPr lang="en-US" sz="1200"/>
              <a:t>Contador del Programa(PC) DIreccionde la Instruccion.</a:t>
            </a:r>
          </a:p>
          <a:p>
            <a:r>
              <a:rPr lang="en-US" sz="1200"/>
              <a:t>Registro de Instruccion(IR) La instruc es ejecutada</a:t>
            </a:r>
          </a:p>
          <a:p>
            <a:r>
              <a:rPr lang="en-US" sz="1200"/>
              <a:t>Acumulator (AC) Almacen temporal</a:t>
            </a:r>
            <a:endParaRPr lang="es-ES" sz="1200"/>
          </a:p>
        </p:txBody>
      </p:sp>
      <p:pic>
        <p:nvPicPr>
          <p:cNvPr id="10246" name="Picture 6"/>
          <p:cNvPicPr>
            <a:picLocks noChangeAspect="1" noChangeArrowheads="1"/>
          </p:cNvPicPr>
          <p:nvPr/>
        </p:nvPicPr>
        <p:blipFill>
          <a:blip r:embed="rId3" cstate="print"/>
          <a:srcRect/>
          <a:stretch>
            <a:fillRect/>
          </a:stretch>
        </p:blipFill>
        <p:spPr bwMode="auto">
          <a:xfrm>
            <a:off x="611188" y="1125538"/>
            <a:ext cx="4333875" cy="4429125"/>
          </a:xfrm>
          <a:prstGeom prst="rect">
            <a:avLst/>
          </a:prstGeom>
          <a:noFill/>
          <a:ln w="9525">
            <a:noFill/>
            <a:miter lim="800000"/>
            <a:headEnd/>
            <a:tailEnd/>
          </a:ln>
          <a:effectLst/>
        </p:spPr>
      </p:pic>
      <p:sp>
        <p:nvSpPr>
          <p:cNvPr id="7" name="6 Marcador de pie de página"/>
          <p:cNvSpPr>
            <a:spLocks noGrp="1"/>
          </p:cNvSpPr>
          <p:nvPr>
            <p:ph type="ftr" sz="quarter" idx="11"/>
          </p:nvPr>
        </p:nvSpPr>
        <p:spPr/>
        <p:txBody>
          <a:bodyPr/>
          <a:lstStyle/>
          <a:p>
            <a:pPr>
              <a:defRPr/>
            </a:pPr>
            <a:r>
              <a:rPr lang="es-PE" smtClean="0"/>
              <a:t>Tercera Unidad</a:t>
            </a:r>
            <a:endParaRPr lang="es-PE"/>
          </a:p>
        </p:txBody>
      </p:sp>
      <p:sp>
        <p:nvSpPr>
          <p:cNvPr id="8" name="7 CuadroTexto"/>
          <p:cNvSpPr txBox="1"/>
          <p:nvPr/>
        </p:nvSpPr>
        <p:spPr>
          <a:xfrm>
            <a:off x="5148065" y="1196752"/>
            <a:ext cx="3672407" cy="2862322"/>
          </a:xfrm>
          <a:prstGeom prst="rect">
            <a:avLst/>
          </a:prstGeom>
          <a:noFill/>
        </p:spPr>
        <p:txBody>
          <a:bodyPr wrap="square" rtlCol="0">
            <a:spAutoFit/>
          </a:bodyPr>
          <a:lstStyle/>
          <a:p>
            <a:pPr>
              <a:buFont typeface="Arial" pitchFamily="34" charset="0"/>
              <a:buChar char="•"/>
            </a:pPr>
            <a:r>
              <a:rPr lang="es-ES" dirty="0" smtClean="0"/>
              <a:t>Obtener la instrucción ADD.</a:t>
            </a:r>
            <a:br>
              <a:rPr lang="es-ES" dirty="0" smtClean="0"/>
            </a:br>
            <a:r>
              <a:rPr lang="es-ES" dirty="0" smtClean="0"/>
              <a:t>• Leer el contenido de una posición de memoria en el procesador.</a:t>
            </a:r>
            <a:br>
              <a:rPr lang="es-ES" dirty="0" smtClean="0"/>
            </a:br>
            <a:r>
              <a:rPr lang="es-ES" dirty="0" smtClean="0"/>
              <a:t>• Lea el contenido de la memoria B ubicación en el procesador. Con el fin </a:t>
            </a:r>
          </a:p>
          <a:p>
            <a:r>
              <a:rPr lang="es-ES" dirty="0" smtClean="0"/>
              <a:t>de que el contenido de A no se pierda.</a:t>
            </a:r>
            <a:br>
              <a:rPr lang="es-ES" dirty="0" smtClean="0"/>
            </a:br>
            <a:r>
              <a:rPr lang="es-ES" dirty="0" smtClean="0"/>
              <a:t>• Agregue los dos valores.</a:t>
            </a:r>
            <a:br>
              <a:rPr lang="es-ES" dirty="0" smtClean="0"/>
            </a:br>
            <a:r>
              <a:rPr lang="es-ES" dirty="0" smtClean="0"/>
              <a:t>• Escribir el resultado de que el procesador ubicación de memoria A.</a:t>
            </a:r>
            <a:endParaRPr lang="es-P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r>
              <a:rPr lang="es-PE" smtClean="0"/>
              <a:t>Tercera Unidad</a:t>
            </a:r>
            <a:endParaRPr lang="es-PE"/>
          </a:p>
        </p:txBody>
      </p:sp>
      <p:pic>
        <p:nvPicPr>
          <p:cNvPr id="53250" name="Picture 2"/>
          <p:cNvPicPr>
            <a:picLocks noChangeAspect="1" noChangeArrowheads="1"/>
          </p:cNvPicPr>
          <p:nvPr/>
        </p:nvPicPr>
        <p:blipFill>
          <a:blip r:embed="rId3" cstate="print"/>
          <a:srcRect/>
          <a:stretch>
            <a:fillRect/>
          </a:stretch>
        </p:blipFill>
        <p:spPr bwMode="auto">
          <a:xfrm>
            <a:off x="1187624" y="1628800"/>
            <a:ext cx="6597304" cy="3744416"/>
          </a:xfrm>
          <a:prstGeom prst="rect">
            <a:avLst/>
          </a:prstGeom>
          <a:noFill/>
          <a:ln w="9525">
            <a:noFill/>
            <a:miter lim="800000"/>
            <a:headEnd/>
            <a:tailEnd/>
          </a:ln>
        </p:spPr>
      </p:pic>
      <p:sp>
        <p:nvSpPr>
          <p:cNvPr id="4"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r>
              <a:rPr lang="es-PE" sz="3500" dirty="0"/>
              <a:t>2.- Funciones del Computador</a:t>
            </a:r>
          </a:p>
          <a:p>
            <a:r>
              <a:rPr lang="es-PE" sz="3000" dirty="0"/>
              <a:t>	</a:t>
            </a:r>
            <a:r>
              <a:rPr lang="es-PE" sz="2700" dirty="0"/>
              <a:t>2.1  Recuperación de Instrucciones y Ejecución</a:t>
            </a:r>
            <a:r>
              <a:rPr lang="es-PE" sz="3100" dirty="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Folleto</Template>
  <TotalTime>2475</TotalTime>
  <Words>9486</Words>
  <Application>Microsoft Office PowerPoint</Application>
  <PresentationFormat>Presentación en pantalla (4:3)</PresentationFormat>
  <Paragraphs>496</Paragraphs>
  <Slides>40</Slides>
  <Notes>40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Brooklet</vt:lpstr>
      <vt:lpstr>VISION DE NIVEL SUPERIOR DE LAS FUNCIONES DEL COMPUTADOR Y INTERCONECCION</vt:lpstr>
      <vt:lpstr>Sumario</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vector>
  </TitlesOfParts>
  <Company>Telefonica del Perú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Usuario de Windows</cp:lastModifiedBy>
  <cp:revision>179</cp:revision>
  <dcterms:created xsi:type="dcterms:W3CDTF">2012-03-29T02:05:54Z</dcterms:created>
  <dcterms:modified xsi:type="dcterms:W3CDTF">2015-05-08T04:14:35Z</dcterms:modified>
</cp:coreProperties>
</file>