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1" r:id="rId4"/>
    <p:sldId id="269" r:id="rId5"/>
    <p:sldId id="286" r:id="rId6"/>
    <p:sldId id="289" r:id="rId7"/>
    <p:sldId id="290" r:id="rId8"/>
    <p:sldId id="304" r:id="rId9"/>
    <p:sldId id="291" r:id="rId10"/>
    <p:sldId id="292" r:id="rId11"/>
    <p:sldId id="293" r:id="rId12"/>
    <p:sldId id="294" r:id="rId13"/>
    <p:sldId id="305" r:id="rId14"/>
    <p:sldId id="295" r:id="rId15"/>
    <p:sldId id="298" r:id="rId16"/>
    <p:sldId id="299" r:id="rId17"/>
    <p:sldId id="306" r:id="rId18"/>
    <p:sldId id="307" r:id="rId19"/>
    <p:sldId id="309" r:id="rId20"/>
    <p:sldId id="308" r:id="rId21"/>
    <p:sldId id="310" r:id="rId22"/>
    <p:sldId id="311" r:id="rId23"/>
    <p:sldId id="312" r:id="rId24"/>
    <p:sldId id="297" r:id="rId25"/>
    <p:sldId id="301" r:id="rId26"/>
    <p:sldId id="300" r:id="rId27"/>
    <p:sldId id="303" r:id="rId28"/>
    <p:sldId id="302" r:id="rId29"/>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521" autoAdjust="0"/>
    <p:restoredTop sz="89964" autoAdjust="0"/>
  </p:normalViewPr>
  <p:slideViewPr>
    <p:cSldViewPr>
      <p:cViewPr varScale="1">
        <p:scale>
          <a:sx n="65" d="100"/>
          <a:sy n="65" d="100"/>
        </p:scale>
        <p:origin x="-132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E5DB77-B346-463D-86ED-41C71D0489EB}" type="datetimeFigureOut">
              <a:rPr lang="es-PE"/>
              <a:pPr>
                <a:defRPr/>
              </a:pPr>
              <a:t>07/11/2014</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828DD10-6E06-400F-B3EE-951903A79963}" type="slidenum">
              <a:rPr lang="es-PE"/>
              <a:pPr>
                <a:defRPr/>
              </a:pPr>
              <a:t>‹Nº›</a:t>
            </a:fld>
            <a:endParaRPr lang="es-PE"/>
          </a:p>
        </p:txBody>
      </p:sp>
    </p:spTree>
    <p:extLst>
      <p:ext uri="{BB962C8B-B14F-4D97-AF65-F5344CB8AC3E}">
        <p14:creationId xmlns:p14="http://schemas.microsoft.com/office/powerpoint/2010/main" xmlns="" val="3257007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9" name="2 Marcador de notas"/>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sz="1200" kern="1200" dirty="0" smtClean="0">
                <a:solidFill>
                  <a:schemeClr val="tx1"/>
                </a:solidFill>
                <a:latin typeface="+mn-lt"/>
                <a:ea typeface="+mn-ea"/>
                <a:cs typeface="+mn-cs"/>
              </a:rPr>
              <a:t>Los discos magnéticos son el componente más importante de la memoria externa. Tanto removible y fija, los discos se utilizan en sistemas que van desde ordenadores personales hasta mainframes y supercomputadoras.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lograr un mayor rendimiento y una mayor disponibilidad, servidores y sistemas de mayor tamaño utilizan la tecnología RAID de discos. RAID es una familia de técnicas para el uso de varios discos como una matriz paralela de los dispositivos de almacenamiento de datos, con redundancia incorporada en compensar los fallos del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Tecnología de almacenamiento óptico se ha convertido cada vez más importante en todos los tipos de sistemas informáticos. Mientras que el CD-ROM se ha usado ampliamente durante muchos años, las tecnologías más recientes, tales como CD y DVD grabable, se están volviendo cada vez más importante.</a:t>
            </a:r>
            <a:endParaRPr lang="es-PE" sz="1200" kern="1200" dirty="0" smtClean="0">
              <a:solidFill>
                <a:schemeClr val="tx1"/>
              </a:solidFill>
              <a:latin typeface="+mn-lt"/>
              <a:ea typeface="+mn-ea"/>
              <a:cs typeface="+mn-cs"/>
            </a:endParaRPr>
          </a:p>
          <a:p>
            <a:pPr eaLnBrk="1" hangingPunct="1">
              <a:spcBef>
                <a:spcPct val="0"/>
              </a:spcBef>
            </a:pPr>
            <a:endParaRPr lang="es-PE" dirty="0" smtClean="0"/>
          </a:p>
        </p:txBody>
      </p:sp>
      <p:sp>
        <p:nvSpPr>
          <p:cNvPr id="19460" name="3 Marcador de número de diapositiva"/>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B9B8426-DAFA-4A28-A6BF-96B81D6DDCF2}" type="slidenum">
              <a:rPr lang="es-PE" smtClean="0"/>
              <a:pPr fontAlgn="base">
                <a:spcBef>
                  <a:spcPct val="0"/>
                </a:spcBef>
                <a:spcAft>
                  <a:spcPct val="0"/>
                </a:spcAft>
                <a:defRPr/>
              </a:pPr>
              <a:t>2</a:t>
            </a:fld>
            <a:endParaRPr lang="es-P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sz="1200" kern="1200" dirty="0" smtClean="0">
                <a:solidFill>
                  <a:schemeClr val="tx1"/>
                </a:solidFill>
                <a:latin typeface="+mn-lt"/>
                <a:ea typeface="+mn-ea"/>
                <a:cs typeface="+mn-cs"/>
              </a:rPr>
              <a:t>Además del tiempo de acceso y tiempo de transferencia, hay varios retrasos de cola que normalmente se asocian con un disco de E / S de operación. Cuando un proceso emite una petición de E / S, que primero debe esperar en una cola para que el dispositivo esté disponible. En ese momento, el dispositivo está asignado al proceso. Si el dispositivo comparte un único canal I / O </a:t>
            </a:r>
            <a:r>
              <a:rPr lang="es-ES" sz="1200" kern="1200" dirty="0" err="1" smtClean="0">
                <a:solidFill>
                  <a:schemeClr val="tx1"/>
                </a:solidFill>
                <a:latin typeface="+mn-lt"/>
                <a:ea typeface="+mn-ea"/>
                <a:cs typeface="+mn-cs"/>
              </a:rPr>
              <a:t>o</a:t>
            </a:r>
            <a:r>
              <a:rPr lang="es-ES" sz="1200" kern="1200" dirty="0" smtClean="0">
                <a:solidFill>
                  <a:schemeClr val="tx1"/>
                </a:solidFill>
                <a:latin typeface="+mn-lt"/>
                <a:ea typeface="+mn-ea"/>
                <a:cs typeface="+mn-cs"/>
              </a:rPr>
              <a:t> un conjunto de canales I / O con otras unidades de disco, entonces puede haber una espera adicional para el canal que esté disponible. En ese punto, la búsqueda se realiza para comenzar el acceso al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algunos sistemas de gama alta para servidores, una técnica conocida como detección de posición rotacional (RPS) se utiliza. Esto funciona de la siguiente manera: Cuando el comando de búsqueda se ha emitido, el canal se libera a manejar otras operaciones de E / S. Cuando la búsqueda se haya completado, el dispositivo determina si los datos girará bajo la cabeza. Como sector que se aproxima a la cabeza, el dispositivo intenta restablecer la ruta de comunicación de vuelta al servidor. Si bien la unidad de control o el canal está ocupado con otra de E / S, entonces el intento de reconexión falla y el dispositivo debe girar una vuelta entera antes de que pueda intentar volver a conectarse, lo que se llama una señorita RPS. Este es un elemento de retardo adicional que se debe agregar a la línea de tiempo de la figura 6.7. Tiempo de búsqueda Tiempo de búsqueda es el tiempo requerido para mover el brazo del disco hasta la pista deseada. Resulta que esta es una cantidad difícil de precisar. El tiempo de búsqueda consiste en dos componentes principales: el tiempo de arranque inicial, y el tiempo empleado en recorrer las pistas que tienen que cruzar una vez que el brazo de acceso es a la velocidad. Desafortunadamente, el tiempo de recorrido no es una función lineal del número de pistas, pero incluye un tiempo de estabilización (tiempo después de la colocación de la cabeza sobre la pista de destino hasta que la identificación pista se confirma).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Mejora Gran parte procede de los componentes de disco más pequeño y más ligero. Algunos años atrás, un disco típico fue de 14 pulgadas (36 cm) de diámetro, mientras que el tamaño más común hoy en día es de 3,5 pulgadas (8,9 cm), reduciendo la distancia que el brazo tiene que viajar. El promedio de tiempo de búsqueda típica en los discos duros actuales es inferior a 10 ms.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Discos ROTACION DELAY, distintos de disquetes, giran a velocidades que van desde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3600 rpm (para dispositivos portátiles como cámaras digitales) hasta, hasta este momento, 20.000 rpm, a esta velocidad, esta última, hay una revolución por 3 ms. Por lo tanto, en promedio, la demora de rotación será 1,5 ms.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tiempo de transferencia de tiempo de transferencia hacia o desde el disco depende de la velocidad de rotación del disco de la siguiente manera:</a:t>
            </a: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13</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ES" sz="1200" kern="1200" dirty="0" smtClean="0">
                <a:solidFill>
                  <a:schemeClr val="tx1"/>
                </a:solidFill>
                <a:latin typeface="+mn-lt"/>
                <a:ea typeface="+mn-ea"/>
                <a:cs typeface="+mn-cs"/>
              </a:rPr>
              <a:t>Al igual que en otras áreas de rendimiento del equipo, los diseñadores de almacenamiento en disco reconocer que si un componente sólo puede ser empujado hasta el momento, las ganancias adicionales en el rendimiento son de ser tenido por el uso de múltiples componentes en paralelo. En el caso de almacenamiento en disco, esto conduce al desarrollo de conjuntos de discos que operan independientemente y en paralelo. Con varios discos, separar peticiones E / S pueden ser manejados en paralelo, mientras que los datos requeridos residen en discos separados. Además, una sola I / O solicitud puede ser ejecutada en paralelo si el bloque de datos que pueda ser accedida se distribuye en varios discos.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 el uso de varios discos, hay una amplia variedad de formas en las que los datos pueden ser organizados y en el que la redundancia se puede añadir para mejorar la fiabilidad. Esto puede hacer que sea difícil de desarrollar esquemas de bases de datos que son utilizables en un número de plataformas y sistemas operativos. Afortunadamente, la industria ha acordado un esquema estandarizado para el diseño de bases de datos de varios discos, conocido como RAID (matriz redundante de discos independientes). El esquema RAID consta de siete niveles, tres cero a seis años.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Estos niveles no implica una relación jerárquica sino designar diferentes arquitecturas de diseño que comparten tres características comunes: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RAID es un conjunto de unidades de disco físicas vistas por el sistema operativo como una única unidad lógica.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Los datos se distribuyen a través de las unidades físicas de un </a:t>
            </a:r>
            <a:r>
              <a:rPr lang="es-ES" sz="1200" kern="1200" dirty="0" err="1" smtClean="0">
                <a:solidFill>
                  <a:schemeClr val="tx1"/>
                </a:solidFill>
                <a:latin typeface="+mn-lt"/>
                <a:ea typeface="+mn-ea"/>
                <a:cs typeface="+mn-cs"/>
              </a:rPr>
              <a:t>array</a:t>
            </a:r>
            <a:r>
              <a:rPr lang="es-ES" sz="1200" kern="1200" dirty="0" smtClean="0">
                <a:solidFill>
                  <a:schemeClr val="tx1"/>
                </a:solidFill>
                <a:latin typeface="+mn-lt"/>
                <a:ea typeface="+mn-ea"/>
                <a:cs typeface="+mn-cs"/>
              </a:rPr>
              <a:t> en un esquema conocido como </a:t>
            </a:r>
            <a:r>
              <a:rPr lang="es-ES" sz="1200" kern="1200" dirty="0" err="1" smtClean="0">
                <a:solidFill>
                  <a:schemeClr val="tx1"/>
                </a:solidFill>
                <a:latin typeface="+mn-lt"/>
                <a:ea typeface="+mn-ea"/>
                <a:cs typeface="+mn-cs"/>
              </a:rPr>
              <a:t>striping</a:t>
            </a:r>
            <a:r>
              <a:rPr lang="es-ES" sz="1200" kern="1200" dirty="0" smtClean="0">
                <a:solidFill>
                  <a:schemeClr val="tx1"/>
                </a:solidFill>
                <a:latin typeface="+mn-lt"/>
                <a:ea typeface="+mn-ea"/>
                <a:cs typeface="+mn-cs"/>
              </a:rPr>
              <a:t>, que se describe a continuación.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Capacidad del disco redundante se utiliza para almacenar la información de paridad, lo que garantiza la capacidad de recuperación de datos en caso de fallo de un disco.</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14</a:t>
            </a:fld>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Los detalles de las características segunda y tercera son diferentes para los diferentes niveles de RAID.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0 y RAID 1 no son compatibles con la tercera característica.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RAID término fue acuñado originalmente en un documento elaborado por un grupo de investigadores de la Universidad de California en Berkeley [PATT88]. En el documento se describen varias configuraciones RAID y aplicaciones e introdujo las definiciones de los niveles de RAID que todavía se utilizan. La estrategia de RAID emplea varias unidades de disco y distribuye los datos de tal forma que permita un acceso simultáneo a datos de varias unidades, mejorando así el rendimiento de E / S y permite fácil aumentos incrementales en la capacidad.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contribución singular de la propuesta es RAID para abordar con eficacia la necesidad de redundancia. Aunque lo que permite múltiples cabezas y actuadores para operar simultáneamente consigue alcanzar mayores tasas de E / S y la transferencia, el uso de dispositivos de múltiples aumenta la probabilidad de fallo. Para compensar esta disminución de la fiabilidad, RAID hace uso de la información de paridad almacenada que permite la recuperación de datos perdidos debido a un fallo de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 continuación examinaremos cada uno de los niveles de RAID. La Tabla 6.3 proporciona una guía aproximada de los siete niveles. En la tabla, rendimiento E / S se muestra tanto en términos de capacidad de transferencia de datos, o la habilidad para mover los datos y E / O tasa de solicitud, o la capacidad para satisfacer las peticiones de E / S, ya que estos niveles de RAID por sí actúan de forma diferente en relación con estas dos métricas.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16</a:t>
            </a:fld>
            <a:endParaRPr 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RAID Nivel 0</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No es un verdadero miembro de la familia de RAID, ya que no incluye redundancia para mejorar el rendimiento. Sin embargo, existen algunas aplicaciones, como algunos de los superordenadores en los que el rendimiento y la capacidad son las principales preocupaciones y de bajo costo es más importante que una mayor fiabilidad.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RAID 0, los datos de usuario y el sistema se distribuyen entre todos los discos de la matriz. Esto tiene una ventaja notable sobre el uso de un disco muy grande: Si dos diferentes peticiones E / S pendientes en dos bloques de datos, entonces hay una buena probabilidad de que los bloques solicitados se encuentran en discos diferentes. Así, las dos peticiones pueden ser emitidas en paralelo, reduciendo el tiempo de E / S de cola.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Sin embargo, RAID 0, al igual que con todos los niveles de RAID, va más allá que la simple distribución de los datos a través de una matriz de discos: Los datos se fragmentan en los discos disponibles. </a:t>
            </a: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17</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RAID de nivel 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1 se diferencia de los niveles de RAID 2 a 6 en la forma en que la redundancia se consigue. En estos sistemas RAID, alguna forma de cálculo de paridad se utiliza para introducir una redundancia, mientras que en RAID 1, la redundancia se consigue mediante el simple expediente de duplicación de todos los datos. Como muestra la Figura 6.8b, división de datos se utiliza, como en RAID 0. Pero en este caso, cada tira lógica se asigna a dos discos físicos separados de modo que cada disco de la matriz tiene un disco de espejo que contiene los mismos datos. RAID 1 también se puede implementar sin la división de datos, aunque esto es menos común.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Hay una serie de aspectos positivos para la organización RAID 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A petición de lectura puede ser reparado por cualquiera de los dos discos que contiene los datos solicitados, cualquiera que implique el mínimo tiempo de búsqueda más latencia rotacional.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Una solicitud de escritura requiere que ambas tiras correspondientes se actualizará, pero esto se puede realizar en paralelo. Por lo tanto, el rendimiento de escritura es dictado por el más lento de los dos escribe (es decir, la que implica el mayor tiempo de búsqueda más latencia rotacional). Sin embargo, no existe una "pena escribir" con RAID 1. Los niveles de RAID 2 a 6 implican el uso de bits de paridad.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lo tanto, cuando una sola tira se actualiza, el software de administración de matriz primero debe calcular y actualizar los bits de paridad así como la actualización de la tira real en cuestión.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La recuperación de un fallo es simple. Cuando una unidad falla, los datos todavía se puede acceder desde la segunda unidad.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principal desventaja de RAID 1 es el costo, sino que requiere el doble de espacio de disco del disco lógico que la sustenta. Debido a esto, una configuración RAID 1 es probable que se limita a las unidades que almacenan el software del sistema y de los datos y otros archivos muy críticos. En estos casos, RAID 1 proporciona en tiempo real copia de todos los datos de modo que en caso de un fallo de disco, todos los datos críticos están todavía disponibles inmediatamente.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un entorno orientado a transacciones, RAID 1 pueden conseguir altas tasas de solicitud de E / S si la mayor parte de las peticiones se lee. En esta situación, el rendimiento de RAID 1 puede acercarse doble de la de RAID 0. Sin embargo, si una parte sustancial de las solicitudes de E / S se escriben peticiones, entonces puede haber ningún aumento de rendimiento significativo sobre el RAID 0. RAID 1 también puede proporcionar un rendimiento mejorado sobre el RAID 0 para transferir aplicaciones intensivas de datos con un alto porcentaje de lecturas. Mejora produce si la aplicación se puede dividir cada solicitud de lectura de modo que ambos miembros de disco participar.</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18</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s-ES" sz="1200" kern="1200" dirty="0" smtClean="0">
                <a:solidFill>
                  <a:schemeClr val="tx1"/>
                </a:solidFill>
                <a:latin typeface="+mn-lt"/>
                <a:ea typeface="+mn-ea"/>
                <a:cs typeface="+mn-cs"/>
              </a:rPr>
              <a:t>RAID de nivel 2</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niveles de RAID 2 y 3 hacen uso de una técnica de acceso paralelo. En una matriz de acceso paralelo, todos los discos miembros participan en la ejecución de cada solicitud de E / S. Típicamente, los cabezales de las unidades individuales están sincronizados de manera que cada cabeza del disco se encuentra en la misma posición en cada disco en un momento dado.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Al igual que en los sistemas RAID, división de datos se utiliza. En el caso de RAID 2 y 3, las tiras son muy pequeñas, a menudo tan pequeño como un solo byte o palabra. Con RAID 2, un código de corrección de error se calcula a través de los bits correspondientes en cada disco de datos, y los bits del código se almacenan en las posiciones de bits correspondientes en múltiples discos de paridad. Típicamente, un código de </a:t>
            </a:r>
            <a:r>
              <a:rPr lang="es-ES" sz="1200" kern="1200" dirty="0" err="1" smtClean="0">
                <a:solidFill>
                  <a:schemeClr val="tx1"/>
                </a:solidFill>
                <a:latin typeface="+mn-lt"/>
                <a:ea typeface="+mn-ea"/>
                <a:cs typeface="+mn-cs"/>
              </a:rPr>
              <a:t>Hamming</a:t>
            </a:r>
            <a:r>
              <a:rPr lang="es-ES" sz="1200" kern="1200" dirty="0" smtClean="0">
                <a:solidFill>
                  <a:schemeClr val="tx1"/>
                </a:solidFill>
                <a:latin typeface="+mn-lt"/>
                <a:ea typeface="+mn-ea"/>
                <a:cs typeface="+mn-cs"/>
              </a:rPr>
              <a:t> se utiliza, que es capaz de corregir errores de bit único y detectar errores de doble bit.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Aunque RAID 2 requiere menos discos que RAID 1, sigue siendo bastante costoso.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número de discos redundantes es proporcional al logaritmo del número de discos de datos. En una sola lectura, todos los discos son al mismo tiempo acceder a ella. Los datos solicitados y la corrección de errores de código asociado son entregados a la controladora de la matriz. Si hay un error de un bit, el controlador puede reconocer y corregir el error al instante, de modo que el tiempo de acceso de lectura no se ralentiza. En una sola lectura, todos los discos y discos de datos de paridad se debe acceder para la operación de escritura. RAID 2 sólo sería una opción eficaz en un entorno en el que se producen muchos errores de disco. Dada la alta fiabilidad de los discos individuales y unidades de disco, RAID 2 es un exceso y no está implementada.</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19</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kern="1200" dirty="0" smtClean="0">
                <a:solidFill>
                  <a:schemeClr val="tx1"/>
                </a:solidFill>
                <a:latin typeface="+mn-lt"/>
                <a:ea typeface="+mn-ea"/>
                <a:cs typeface="+mn-cs"/>
              </a:rPr>
              <a:t>RAID Nivel 3</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3 está organizado de una manera similar a RAID 2. La diferencia es que RAID 3 requiere sólo un disco redundante, no importa cuán grande sea el conjunto de discos. RAID 3 utiliza el acceso en paralelo, con datos distribuidos en pequeñas tiras. En lugar de un código de corrección de error, un bit de paridad simple se calcula para el conjunto de bits individuales en la misma posición en todos los discos de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Redundancia en caso de fallo de una unidad, la unidad de paridad se accede y se reconstruyen los datos de los dispositivos restantes. Una vez que la unidad defectuosa se reemplaza, los datos que faltan se pueden restaurar en el disco nuevo y se reanuda el funcionamiento. Datos de la reconstrucción es simple. Considere la posibilidad de un arreglo de cinco unidades en las que X0 a través de X3 y X4 contienen datos es el disco de paridad. La paridad para el bit i-</a:t>
            </a:r>
            <a:r>
              <a:rPr lang="es-ES" sz="1200" kern="1200" dirty="0" err="1" smtClean="0">
                <a:solidFill>
                  <a:schemeClr val="tx1"/>
                </a:solidFill>
                <a:latin typeface="+mn-lt"/>
                <a:ea typeface="+mn-ea"/>
                <a:cs typeface="+mn-cs"/>
              </a:rPr>
              <a:t>ésimo</a:t>
            </a:r>
            <a:r>
              <a:rPr lang="es-ES" sz="1200" kern="1200" dirty="0" smtClean="0">
                <a:solidFill>
                  <a:schemeClr val="tx1"/>
                </a:solidFill>
                <a:latin typeface="+mn-lt"/>
                <a:ea typeface="+mn-ea"/>
                <a:cs typeface="+mn-cs"/>
              </a:rPr>
              <a:t> se calcula como sigue: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X4(</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X3(</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X2(</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X0(</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Donde { es función OR exclusivo.</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Supongamos que X1 unidad ha fallado. Si añadimos X4 (i) { X1 (i) a ambos lados de la anterior ecuación, obtenemos</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X1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X4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{X3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{X2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{X0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Por lo tanto, el contenido de cada tira de datos sobre X1 se puede regenerar a partir de los contenidos de las tiras correspondientes de los discos restantes de la matriz. Este principio es válido para los niveles RAID 3 a 6.</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el caso de un fallo de disco, todos los datos están todavía disponibles en lo que se conoce como modo de reducción. En este modo, para lecturas, los datos perdidos se regeneran sobre la marcha utilizando la exclusiva-o cálculo. Cuando los datos se escriben en un RAID reducido 3 matriz, la consistencia de la paridad debe ser mantenida para la regeneración posterior.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Volver a pleno funcionamiento requiere que el disco que ha fallado y se sustituye todo el contenido del disco no puede regenerar en el nuevo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RENDIMIENTO Dado que los datos se distribuyen en bandas en tiras muy pequeñas, RAID 3 puede alcanzar velocidades de datos muy altas de transferencia. Cualquier solicitud de E / S se refiere a la transferencia paralela de datos de todos los discos de datos. Para las transferencias de gran tamaño, la mejora del rendimiento es especialmente notable. Por otra parte, sólo uno de E / S solicitud se puede ejecutar a la vez. Así, en un entorno orientado a transacciones, el rendimiento se resiente.</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20</a:t>
            </a:fld>
            <a:endParaRPr 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ES" sz="1200" kern="1200" dirty="0" smtClean="0">
                <a:solidFill>
                  <a:schemeClr val="tx1"/>
                </a:solidFill>
                <a:latin typeface="+mn-lt"/>
                <a:ea typeface="+mn-ea"/>
                <a:cs typeface="+mn-cs"/>
              </a:rPr>
              <a:t>RAID Nivel 4</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niveles de RAID 4 a 6 hacen uso de una técnica de acceso independiente. En una matriz de acceso independiente, cada disco miembro opera en forma independiente, por lo que las solicitudes separadas de E / S puede ser satisfecha de forma paralela. Debido a esto, las matrices de acceso independientes son más adecuados para aplicaciones que requieren alta frecuencia de petición de E / S y son relativamente menos adecuadas para aplicaciones que requieren altas velocidades de transferencia de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Al igual que en los sistemas RAID, división de datos se utiliza. En el caso de RAID 4 a 6, las tiras son relativamente grandes. Con RAID 4, una tira de paridad de bit-a-bit se calcula a través de las tiras correspondientes en cada disco de datos, y los bits de paridad se almacenan en la franja correspondiente en el disco de paridad.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4 implica una penalización de escritura cuando una E / S de solicitud de escritura de pequeño tamaño se realiza.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Cada vez que se produce una operación de escritura, el software de administración de matriz debe actualizar no sólo los datos de usuario, sino también los bits de paridad correspondientes. Considere la posibilidad de un arreglo de cinco unidades en las que X0 a través de X3 y X4 contienen datos es el disco de paridad. Supongamos que una operación de escritura se realiza de que sólo implica una tira en X1 disco. Inicialmente, para cada i bits, tenemos la relación siguiente: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X4(</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X3(</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X2(</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X0(</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Después de la actualización, con bits potencialmente alteradas indicado por un símbolo prima:</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X4’(</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X3(</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X2(</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X0(</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X3(</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X2(</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X0(</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X3(</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X2(</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X0(</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X1¿(</a:t>
            </a:r>
            <a:r>
              <a:rPr lang="en-US" sz="1200" i="1"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endParaRPr lang="es-PE" sz="1200" kern="1200" dirty="0" smtClean="0">
              <a:solidFill>
                <a:schemeClr val="tx1"/>
              </a:solidFill>
              <a:latin typeface="+mn-lt"/>
              <a:ea typeface="+mn-ea"/>
              <a:cs typeface="+mn-cs"/>
            </a:endParaRPr>
          </a:p>
          <a:p>
            <a:r>
              <a:rPr lang="es-PE" sz="1200" kern="1200" dirty="0" smtClean="0">
                <a:solidFill>
                  <a:schemeClr val="tx1"/>
                </a:solidFill>
                <a:latin typeface="+mn-lt"/>
                <a:ea typeface="+mn-ea"/>
                <a:cs typeface="+mn-cs"/>
              </a:rPr>
              <a:t>= X4(</a:t>
            </a:r>
            <a:r>
              <a:rPr lang="es-PE" sz="1200" i="1" kern="1200" dirty="0" smtClean="0">
                <a:solidFill>
                  <a:schemeClr val="tx1"/>
                </a:solidFill>
                <a:latin typeface="+mn-lt"/>
                <a:ea typeface="+mn-ea"/>
                <a:cs typeface="+mn-cs"/>
              </a:rPr>
              <a:t>i</a:t>
            </a:r>
            <a:r>
              <a:rPr lang="es-PE" sz="1200" kern="1200" dirty="0" smtClean="0">
                <a:solidFill>
                  <a:schemeClr val="tx1"/>
                </a:solidFill>
                <a:latin typeface="+mn-lt"/>
                <a:ea typeface="+mn-ea"/>
                <a:cs typeface="+mn-cs"/>
              </a:rPr>
              <a:t>) { X1(</a:t>
            </a:r>
            <a:r>
              <a:rPr lang="es-PE" sz="1200" i="1" kern="1200" dirty="0" smtClean="0">
                <a:solidFill>
                  <a:schemeClr val="tx1"/>
                </a:solidFill>
                <a:latin typeface="+mn-lt"/>
                <a:ea typeface="+mn-ea"/>
                <a:cs typeface="+mn-cs"/>
              </a:rPr>
              <a:t>i</a:t>
            </a:r>
            <a:r>
              <a:rPr lang="es-PE" sz="1200" kern="1200" dirty="0" smtClean="0">
                <a:solidFill>
                  <a:schemeClr val="tx1"/>
                </a:solidFill>
                <a:latin typeface="+mn-lt"/>
                <a:ea typeface="+mn-ea"/>
                <a:cs typeface="+mn-cs"/>
              </a:rPr>
              <a:t>) { X1¿(</a:t>
            </a:r>
            <a:r>
              <a:rPr lang="es-PE" sz="1200" i="1" kern="1200" dirty="0" smtClean="0">
                <a:solidFill>
                  <a:schemeClr val="tx1"/>
                </a:solidFill>
                <a:latin typeface="+mn-lt"/>
                <a:ea typeface="+mn-ea"/>
                <a:cs typeface="+mn-cs"/>
              </a:rPr>
              <a:t>i</a:t>
            </a:r>
            <a:r>
              <a:rPr lang="es-PE" sz="1200" kern="1200" dirty="0" smtClean="0">
                <a:solidFill>
                  <a:schemeClr val="tx1"/>
                </a:solidFill>
                <a:latin typeface="+mn-lt"/>
                <a:ea typeface="+mn-ea"/>
                <a:cs typeface="+mn-cs"/>
              </a:rPr>
              <a:t>)</a:t>
            </a:r>
          </a:p>
          <a:p>
            <a:r>
              <a:rPr lang="es-ES" sz="1200" kern="1200" dirty="0" smtClean="0">
                <a:solidFill>
                  <a:schemeClr val="tx1"/>
                </a:solidFill>
                <a:latin typeface="+mn-lt"/>
                <a:ea typeface="+mn-ea"/>
                <a:cs typeface="+mn-cs"/>
              </a:rPr>
              <a:t>El conjunto anterior de ecuaciones se deriva, en primera línea seguida. El muestra que un cambio en X1 también afectará a la X4 disco de paridad. En la segunda línea, se suman los términos {x1 (i) {x1 (i)]. Debido a que el-OR exclusivo de cualquier cantidad con sí mismo es 0, esto no afecta a la ecuación. Sin embargo, es una ventaja que se utiliza para crear la tercera línea, por reordenamiento. Finalmente, la ecuación (6,1) se utiliza para reemplazar los cuatro primeros términos X4 por (i).</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Para calcular la nueva paridad, el software de administración de matrices debe leer la tira de usuario anterior y la tira de paridad de edad. Entonces se puede actualizar estos dos tiras con los nuevos datos y la paridad recién calculado. Así, cada tira de escritura implica dos lecturas y escribe dos.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el caso de un tamaño mayor de E / S que implica escribir tiras sobre todas las unidades de disco, la paridad se calcula fácilmente mediante cálculo utilizando sólo los bits de datos nuevos. Por lo tanto, la unidad de paridad puede ser actualizado en paralelo con las unidades de datos y no hay adicional lee o escribe.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cualquier caso, cada operación de escritura debe implicar el disco de paridad, por lo tanto, que puede convertirse en un cuello de botella.</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21</a:t>
            </a:fld>
            <a:endParaRPr 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RAID Nivel 5</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5 está organizado de forma similar a RAID 4. La diferencia es que RAID 5 distribuye las tiras de paridad en todos los discos. Una asignación típica es un esquema round-</a:t>
            </a:r>
            <a:r>
              <a:rPr lang="es-ES" sz="1200" kern="1200" dirty="0" err="1" smtClean="0">
                <a:solidFill>
                  <a:schemeClr val="tx1"/>
                </a:solidFill>
                <a:latin typeface="+mn-lt"/>
                <a:ea typeface="+mn-ea"/>
                <a:cs typeface="+mn-cs"/>
              </a:rPr>
              <a:t>robin</a:t>
            </a:r>
            <a:r>
              <a:rPr lang="es-ES" sz="1200" kern="1200" dirty="0" smtClean="0">
                <a:solidFill>
                  <a:schemeClr val="tx1"/>
                </a:solidFill>
                <a:latin typeface="+mn-lt"/>
                <a:ea typeface="+mn-ea"/>
                <a:cs typeface="+mn-cs"/>
              </a:rPr>
              <a:t>, como se ilustra en la Figura 6.8f. Para una matriz n-disco, la banda de paridad está en un disco diferente para las primeras rayas n, y el patrón se repite.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distribución de las tiras de paridad en todas las unidades evita el potencial de I / O cuello de botella se encuentra en RAID 4.</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22</a:t>
            </a:fld>
            <a:endParaRPr lang="es-P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RAID Nivel 6</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RAID 6 se introdujo en un artículo posterior por los investigadores de Berkeley [KATZ89]. En el esquema RAID 6, dos diferentes cálculos de paridad se llevan a cabo y se almacenan en bloques separados en diferentes discos. Por lo tanto, una matriz RAID 6 requiere que los datos de usuario N discos consta de N 2 discos. Figura 6.8g ilustra el esquema. P y Q son dos diferentes algoritmos de verificación de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Uno de los dos es el cálculo de OR exclusiva utilizada en RAID 4 y 5. Pero el otro es un algoritmo de verificación de datos independiente. Esto hace que sea posible regenerar los datos incluso si dos discos que contienen datos de usuario fallar.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ventaja de RAID 6 es que proporciona la disponibilidad de datos extremadamente alta.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Tres discos tendría que fracasar en el MTTR (tiempo medio de reparación) intervalo de causar pérdida de datos. Por otro lado, RAID 6 incurre en una penalización de escritura sustancial, porque cada escritura afecta a dos bloques de paridad. Puntos de referencia de rendimiento [EISC07] muestran un controlador RAID 6 puede sufrir una caída de más del 30% en el rendimiento de escritura en general en comparación con una implementación RAID 5. RAID 5 y RAID 6 rendimiento de lectura es comparable.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Tabla 6.4 es un resumen comparativo de los siete niveles.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23</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Es un disco circular construido de material no magnético, llamado el sustrato, revestido con un material magnetizable. Tradicionalmente, el sustrato ha sido un material de aluminio o aleación de aluminio. Más recientemente, sustratos de vidrio se han introducido.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sustrato de vidrio tiene un número de ventajas, incluyendo las siguientes: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mejora en la uniformidad de la superficie de la película magnética para aumentar la fiabilidad del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Una reducción significativa de defectos de la superficie total para reducir los errores de lectura y escritura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Capacidad para soportar bajas alturas mosca (descrito posteriormente)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Mejor rigidez para reducir la dinámica de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Mayor capacidad para soportar golpes y daños</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3</a:t>
            </a:fld>
            <a:endParaRPr lang="es-P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En 1983, uno de los productos de consumo de más éxito de todos los tiempos se introdujo: el disco compacto (CD) del sistema de audio digital. El CD es un disco ninguno </a:t>
            </a:r>
            <a:r>
              <a:rPr lang="es-ES" sz="1200" kern="1200" dirty="0" err="1" smtClean="0">
                <a:solidFill>
                  <a:schemeClr val="tx1"/>
                </a:solidFill>
                <a:latin typeface="+mn-lt"/>
                <a:ea typeface="+mn-ea"/>
                <a:cs typeface="+mn-cs"/>
              </a:rPr>
              <a:t>rasable</a:t>
            </a:r>
            <a:r>
              <a:rPr lang="es-ES" sz="1200" kern="1200" dirty="0" smtClean="0">
                <a:solidFill>
                  <a:schemeClr val="tx1"/>
                </a:solidFill>
                <a:latin typeface="+mn-lt"/>
                <a:ea typeface="+mn-ea"/>
                <a:cs typeface="+mn-cs"/>
              </a:rPr>
              <a:t> que pueden almacenar más de 60 minutos de información de audio en un lado. El enorme éxito comercial de la CD ha permitido el desarrollo de tecnología de bajo costo de almacenamiento en disco óptico que ha revolucionado equipo de almacenamiento de datos. Una variedad de sistemas de disco óptico se han introducido (Tabla 6.5). Revisaremos brevemente cada una de ellas.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24</a:t>
            </a:fld>
            <a:endParaRPr 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ES" sz="1200" kern="1200" dirty="0" smtClean="0">
                <a:solidFill>
                  <a:schemeClr val="tx1"/>
                </a:solidFill>
                <a:latin typeface="+mn-lt"/>
                <a:ea typeface="+mn-ea"/>
                <a:cs typeface="+mn-cs"/>
              </a:rPr>
              <a:t>Los sistemas de cinta utilizar la misma técnicas de lectura y grabación como los sistemas de disco. El</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medio es de poliéster flexible (similar a la utilizada en algunas prendas de vestir) de recubierta con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revestimiento de material magnetizable que puede consistir en partículas de metal puro en especial aglutinantes o vapor chapadas en películas metálicas. La cinta y la unidad de cinta son análogos a un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cinta de su casa grabadora de sistema. Anchuras de cinta varían de 0,38 cm (0,15 pulgadas) a 1,27 cm (0,5 pulgadas). Cintas utilizado para ser empaquetados como carretes abiertos que tienen que ser enhebrado a través un segundo eje.</a:t>
            </a:r>
            <a:r>
              <a:rPr lang="es-ES" sz="1200" kern="1200" baseline="0" dirty="0" smtClean="0">
                <a:solidFill>
                  <a:schemeClr val="tx1"/>
                </a:solidFill>
                <a:latin typeface="+mn-lt"/>
                <a:ea typeface="+mn-ea"/>
                <a:cs typeface="+mn-cs"/>
              </a:rPr>
              <a:t> Hoy</a:t>
            </a:r>
            <a:r>
              <a:rPr lang="es-ES" sz="1200" kern="1200" dirty="0" smtClean="0">
                <a:solidFill>
                  <a:schemeClr val="tx1"/>
                </a:solidFill>
                <a:latin typeface="+mn-lt"/>
                <a:ea typeface="+mn-ea"/>
                <a:cs typeface="+mn-cs"/>
              </a:rPr>
              <a:t>, prácticamente todas las cintas se encuentran en los cartuchos.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datos sobre la cinta se estructura como una serie de pistas paralelas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 lo largo. Los anteriores sistemas de cinta típicamente utilizan nueve pistas. Este hecho hizo posible el almacenamiento de datos un byte a la vez, con un bit de paridad adicional (9na pista). Este fue seguido por los sistemas de cinta utilizando 18 o 36 pistas, que corresponden a una palabra digital o la grabación de doble palabra.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mayoría de sistemas modernos en lugar de utilizar la grabación de serie, en la que se disponen de datos como una secuencia de bits a lo largo de cada pista, como se hace con los discos magnéticos. Al igual que con el disco, los datos son leídos y escritos en bloques contiguos, llamado registros físicos, en un cinta. Los bloques de la cinta están separadas por espacios denominados lagunas entra grabaciones. Como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 el disco, la cinta se formatea para ayudar a localizar los registros físicos.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técnica de grabación típico usado en cintas de serie se denomina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grabación de serpentina. En esta técnica, cuando los datos están siendo grabadas, el primer conjunto bits de se registra a lo largo de toda la longitud de la cinta. Cuando el final de la cinta es, los cabezales se vuelven a colocar a grabar una nueva pista, y la cinta es de nuevo grabado en toda su longitud, esta vez el proceso continúa la dirección. Opuesto,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 ida y vuelta, hasta que la cinta está llena</a:t>
            </a: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26</a:t>
            </a:fld>
            <a:endParaRPr lang="es-P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27</a:t>
            </a:fld>
            <a:endParaRPr 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La cinta magnética fue el primer tipo de memoria secundaria. Todavía se utiliza ampliamente como de menor coste, más lenta velocidad miembro de la jerarquía de memoria.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tecnología de la cinta dominante hoy en día es un sistema de cartucho conocido como lineal Tape-Open (LTO). LTO fue desarrollado a finales de 1990 como una alternativa de código abierto a los distintos sistemas de propiedad en el mercado. La tabla muestra los parámetros para las generaciones LTO diferentes. </a:t>
            </a: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28</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sz="1200" kern="1200" dirty="0" smtClean="0">
                <a:solidFill>
                  <a:schemeClr val="tx1"/>
                </a:solidFill>
                <a:latin typeface="+mn-lt"/>
                <a:ea typeface="+mn-ea"/>
                <a:cs typeface="+mn-cs"/>
              </a:rPr>
              <a:t>Los datos se graban y recuperan posteriormente desde el disco a través de una bobina conductora llamado la cabezal; en muchos sistemas, hay dos cabezas, una cabeza de lectura y una cabeza de escritura. Durante una operación de lectura o escritura, la cabeza es estacionaria mientras el plato gira debajo de él.</a:t>
            </a:r>
          </a:p>
          <a:p>
            <a:pPr>
              <a:buFont typeface="Arial" pitchFamily="34" charset="0"/>
              <a:buChar char="•"/>
            </a:pPr>
            <a:r>
              <a:rPr lang="es-ES" sz="1200" kern="1200" dirty="0" smtClean="0">
                <a:solidFill>
                  <a:schemeClr val="tx1"/>
                </a:solidFill>
                <a:latin typeface="+mn-lt"/>
                <a:ea typeface="+mn-ea"/>
                <a:cs typeface="+mn-cs"/>
              </a:rPr>
              <a:t>El mecanismo de escritura se aprovecha del hecho de que la electricidad fluye a través de una bobina produce un campo magnético. Impulsos eléctricos son enviados a la cabeza de escritura, y los patrones magnéticas resultantes se graban en la superficie de abajo, con diferentes patrones de corrientes positiva y negativa. El cabezal de escritura está hecho de material fácilmente magnetizable y está en la forma de una tuerca de masa rectangular con una brecha a lo largo de un lado y un par de vueltas de hilo conductor a lo largo del lado opuesto. Una corriente eléctrica en el alambre induce un campo magnético a través de la brecha, que a su vez magnetiza una pequeña área del medio de grabación. La inversión de la dirección de la corriente se invierte la dirección de la magnetización en el medio de grabación.</a:t>
            </a:r>
          </a:p>
          <a:p>
            <a:pPr>
              <a:buFont typeface="Arial" pitchFamily="34" charset="0"/>
              <a:buChar char="•"/>
            </a:pPr>
            <a:r>
              <a:rPr lang="es-ES" sz="1200" kern="1200" dirty="0" smtClean="0">
                <a:solidFill>
                  <a:schemeClr val="tx1"/>
                </a:solidFill>
                <a:latin typeface="+mn-lt"/>
                <a:ea typeface="+mn-ea"/>
                <a:cs typeface="+mn-cs"/>
              </a:rPr>
              <a:t>El mecanismo de lectura tradicional explota el hecho de que un campo magnético se mueve respecto a una bobina produce una corriente eléctrica en la bobina. Cuando la superficie del disco pasa por debajo de la cabeza, se genera una corriente de la misma polaridad que la ya registrada. La estructura de la cabeza de lectura es en este caso esencialmente la misma que para la escritura y por lo tanto la cabeza puede utilizarse el mismo para ambos.</a:t>
            </a:r>
          </a:p>
          <a:p>
            <a:pPr>
              <a:buFont typeface="Arial" pitchFamily="34" charset="0"/>
              <a:buChar char="•"/>
            </a:pPr>
            <a:r>
              <a:rPr lang="es-ES" sz="1200" kern="1200" dirty="0" smtClean="0">
                <a:solidFill>
                  <a:schemeClr val="tx1"/>
                </a:solidFill>
                <a:latin typeface="+mn-lt"/>
                <a:ea typeface="+mn-ea"/>
                <a:cs typeface="+mn-cs"/>
              </a:rPr>
              <a:t>Estas cabezas individuales se utilizan en sistemas de disquete y en más viejos sistemas de discos rígidos. Los sistemas contemporáneos de disco rígidos usan un mecanismo de lectura diferente, requiriendo una cabeza de lectura separada, colocada por conveniencia cerca de la cabeza de escritura. La cabeza de lectura consiste en un conjunto parcialmente protegidos magneto resistencia (MR) del sensor. El material para MR tiene una resistencia eléctrica que depende de la dirección de la magnetización del medio que se mueve debajo de ella. Haciendo pasar una corriente a través del sensor de MR, los cambios de resistencia se detectan como señales de tensión. El diseño del MR permite una mayor frecuencia de operación, lo que equivale a mayores densidades de almacenamiento y velocidades de operación.</a:t>
            </a: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4</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ES" sz="1200" kern="1200" dirty="0" smtClean="0">
                <a:solidFill>
                  <a:schemeClr val="tx1"/>
                </a:solidFill>
                <a:latin typeface="+mn-lt"/>
                <a:ea typeface="+mn-ea"/>
                <a:cs typeface="+mn-cs"/>
              </a:rPr>
              <a:t>Organización de datos y formato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cabeza es un dispositivo relativamente pequeño capaz de leer o escribir en una porción del plato giratorio debajo de ella. Esto da lugar a la organización de datos en el disco en un conjunto de anillos concéntricos, llamadas pistas. Cada pista es la misma anchura que la cabeza. Hay miles de pistas por superficie. Pistas adyacentes están separadas por espacios. Esto evita o minimiza los errores debidos a la desalineación de la cabeza o simplemente interferencia de campos magnéticos.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datos se transfieren hacia y desde el disco en sectores. Hay típicamente cientos de sectores por pista, y estos pueden ser de cualquiera de longitud fija o variable. En la mayoría de los sistemas actuales, de longitud fija sectores se utilizan, con 512 bytes es el tamaño del sector casi universal. Para evitar la imposición de requisitos irrazonables de precisión en el sistema, sectores adyacentes están separados por </a:t>
            </a:r>
            <a:r>
              <a:rPr lang="es-ES" sz="1200" kern="1200" dirty="0" err="1" smtClean="0">
                <a:solidFill>
                  <a:schemeClr val="tx1"/>
                </a:solidFill>
                <a:latin typeface="+mn-lt"/>
                <a:ea typeface="+mn-ea"/>
                <a:cs typeface="+mn-cs"/>
              </a:rPr>
              <a:t>intra</a:t>
            </a:r>
            <a:r>
              <a:rPr lang="es-ES" sz="1200" kern="1200" dirty="0" smtClean="0">
                <a:solidFill>
                  <a:schemeClr val="tx1"/>
                </a:solidFill>
                <a:latin typeface="+mn-lt"/>
                <a:ea typeface="+mn-ea"/>
                <a:cs typeface="+mn-cs"/>
              </a:rPr>
              <a:t> pista (intersectorial) lagunas.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 poco cerca del centro de un disco giratorio viaja más allá de un punto fijo (tal como una cabeza de lectura-escritura) más lento que un poco en el exterior. Por lo tanto, de alguna manera se debe encontrar para compensar la variación en la velocidad de manera que la cabeza puede leer todos los bits en la misma tasa. Esto puede hacerse mediante el aumento de la separación entre los bits de información grabados en el disco de segmentos. La información puede entonces ser escaneados a la misma velocidad mediante la rotación del disco a una velocidad fija, conocida como la velocidad angular constante (CAV). </a:t>
            </a:r>
          </a:p>
          <a:p>
            <a:endParaRPr lang="es-E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6</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ES" sz="1200" kern="1200" dirty="0" smtClean="0">
                <a:solidFill>
                  <a:schemeClr val="tx1"/>
                </a:solidFill>
                <a:latin typeface="+mn-lt"/>
                <a:ea typeface="+mn-ea"/>
                <a:cs typeface="+mn-cs"/>
              </a:rPr>
              <a:t>La figura muestra la disposición de un disco con CAV(Velocidad constante angular). El disco se divide en un número de sectores en forma de pastel y en una serie de pistas concéntricas. La ventaja de usar CAV es que los bloques de datos individuales pueden ser tratados directamente por la pista y sector. Para mover la cabeza desde su ubicación actual a una dirección específica, sólo toma un breve movimiento de la cabeza a un tema específico y una espera breve para el sector apropiado para hacer girar bajo la cabeza. La desventaja de CAV es que la cantidad de datos que pueden ser almacenados en las pistas exteriores largas es el mismo que lo que sólo se pueden almacenar en las pistas internas cortas.</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Debido a que la densidad, en bits por pulgada lineal, aumenta en el paso de la pista exterior a la pista más interior, la capacidad de almacenamiento en disco en un sencillo sistema CAV está limitada por la densidad de grabación máxima que se puede alcanzar en la pista más interior. Para aumentar la densidad, los modernos sistemas de disco duro utilizan una técnica conocida como grabación de múltiples zonas, en las que se divide la superficie en un número de zonas concéntricas (16 es típico). Dentro de una zona, el número de bits por pista es constante.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Zonas más alejadas del centro contener más bits (más sectores) que las zonas más cerca del centro. Esto permite una mayor capacidad de almacenamiento general a expensas de la circuitería algo más compleja. A medida que la cabeza del disco se mueve desde una zona a otra, la longitud (a lo largo de la pista) de los cambios de bits individuales, provocando un cambio en la temporización de lectura y escritura. La figura b sugiere la naturaleza de grabación de múltiples zonas, en esta ilustración, cada zona es sólo una única pista de ancho.</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7</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Algunos medios son necesarios para localizar las posiciones del sector dentro de una pista. Claramente, debe haber algún punto de partida en la pista y una forma de identificar el inicio y el final de cada sector. Estos requisitos son manejados por medio de los datos de control grabados en el disco. Por lo tanto, el disco está formateado con algunos datos adicionales utilizados solamente por la unidad de disco y no accesible para el usuario.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 ejemplo de formato de disco se muestra en la figura- En este caso, cada pista contiene 30 sectores de longitud fija de 600 bytes cada uno. Cada sector contiene 512 bytes de datos, además de la información de control útiles para el controlador de disco. El campo ID es un identificador único o dirección que se utiliza para localizar un sector particular. El byte SYNCH es un patrón de bits especial que delimita el principio del campo. El número de pista identifica una pista sobre una superficie. El número principal identifica una cabeza, ya que este disco tiene varias superficies (que se explican en la actualidad). Los campos de ID y los datos de cada uno contiene un código de detección de error.</a:t>
            </a:r>
            <a:endParaRPr lang="es-PE" sz="1200" kern="1200" dirty="0" smtClean="0">
              <a:solidFill>
                <a:schemeClr val="tx1"/>
              </a:solidFill>
              <a:latin typeface="+mn-lt"/>
              <a:ea typeface="+mn-ea"/>
              <a:cs typeface="+mn-cs"/>
            </a:endParaRPr>
          </a:p>
          <a:p>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8</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Características físicas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tabla se enumeran las principales características que diferencian entre los distintos tipos de discos magnéticos. En primer lugar, la cabeza puede ser fija o móvil con respecto a la dirección radial del plato. En un disco de cabeza fija, hay una cabeza de lectura-escritura por pista. Todas las cabezas están montados sobre un brazo rígido que se extiende en todas las pistas, tales sistemas son poco frecuentes hoy en día. En un disco móvil de cabeza, sólo hay una cabeza de lectura-escritura. De nuevo, la cabeza está montada en un brazo. Debido a que la cabeza debe ser capaz de ser colocada encima de una pista, el brazo puede ser extendido o retraído para este propósito.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disco en sí mismo está montado en una unidad de disco, que consiste en el brazo, un husillo que gira el disco, y la electrónica necesaria para la entrada y salida de datos binarios.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 disco extraíble está permanentemente montado en la unidad de disco, el disco duro de un ordenador personal es un disco extraíble. Un disco extraíble puede ser eliminado y reemplazado con otro disco. La ventaja de este último tipo es que cantidades ilimitadas de datos están disponibles con un número limitado de sistemas de disco. Además, un disco puede ser movido de un sistema informático a otro. Los disquetes y discos ZIP son ejemplos de los cartuchos de discos extraíbles.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Para la mayoría de los discos, el recubrimiento magnetizable se aplica a ambos lados de la bandeja, que a continuación se conoce como doble cara. Algunos sistemas de discos menos costosos utilizar discos de una sola cara. Algunas unidades de disco acomodar múltiples platos apilados verticalmente una fracción de una pulgada de distancia. Brazos múltiples se proporciona (Figura 6.5). Múltiples plato discos utilizan un cabezal móvil, con una cabeza de lectura-escritura por superficie del plato. Todas las cabezas se fijan mecánicamente a fin de que todos están a la misma distancia desde el centro del disco y se mueven juntos. Por lo tanto, en cualquier momento, todas las cabezas se sitúan sobre pistas que son de la misma distancia del centro del disco. El conjunto de todas las pistas en la misma posición relativa en el plato se conoce como un cilindro. Por ejemplo, todas las pistas sombreadas en la Figura 6,6 son parte de un cilindro.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último, el mecanismo de cabeza proporciona una clasificación de discos en tres tipos.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Tradicionalmente, la cabeza de lectura-escritura se ha colocado a una distancia fija por encima de la bandeja, lo que permite un espacio de aire. En el otro extremo es un mecanismo de cabeza que en realidad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entra en contacto físico con el medio durante un operación de lectura o escritura. Esta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mecanismo se utiliza con el disco, que es un plato pequeño y flexible y el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menos tipo costoso de disco.</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9</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Para entender el tercer tipo de disco, es necesario hacer un comentario sobre la relación entre la densidad de datos y el tamaño del espacio de aire. La cabeza debe generar o detectar un campo electromagnético de magnitud suficiente como para escribir y leer correctamente. Cuanto más estrecha es la cabeza, más cerca se debe a la superficie del disco para funcionar. Una cabeza más estrecha significa más estrechas pistas y la densidad por lo tanto, mayor de datos, lo cual es deseable.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Sin embargo, cuanto más cerca de la cabeza es para el disco, mayor es el riesgo de error de impurezas o imperfecciones. Para impulsar más la tecnología, el disco Winchester fue desarrollado. Cabezas Winchester se utilizan en las asambleas de unidad sellada que son casi libre de contaminantes. Están diseñados para operar más cerca de la superficie del disco que los convencionales cabezales de disco rígido, permitiendo así una mayor densidad de datos. La cabeza es en realidad una lámina aerodinámica que descansa ligeramente sobre la superficie del plato cuando el disco está inmóvil. La presión de aire generada por un disco giratorio es suficiente para hacer subir la lámina por encima de la superficie. El sistema resultante no contacto puede ser diseñado para utilizar más estrechas cabezas que operan más cerca de la superficie del plato de disco rígido convencional heads.1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Tabla 6.2 da los parámetros de disco para las típicas contemporáneas de alto rendimiento de los discos.</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11</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sz="1200" kern="1200" dirty="0" smtClean="0">
                <a:solidFill>
                  <a:schemeClr val="tx1"/>
                </a:solidFill>
                <a:latin typeface="+mn-lt"/>
                <a:ea typeface="+mn-ea"/>
                <a:cs typeface="+mn-cs"/>
              </a:rPr>
              <a:t>Los parámetros de rendimiento de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detalles reales de disco I / O operación dependerá del sistema de ordenador, el sistema operativo, y la naturaleza del canal de E / S y el hardware del controlador de disco. Un diagrama de tiempo general de disco de E / S de transferencia se muestra en la figura.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la unidad de disco está en funcionamiento, el disco está girando a velocidad constante. Para leer o escribir, la cabeza debe ser colocado en la pista deseada y en el inicio del sector deseado en esa pista. Selección de la canción implica mover la cabeza en un sistema de cabeza </a:t>
            </a:r>
            <a:r>
              <a:rPr lang="es-ES" sz="1200" kern="1200" dirty="0" err="1" smtClean="0">
                <a:solidFill>
                  <a:schemeClr val="tx1"/>
                </a:solidFill>
                <a:latin typeface="+mn-lt"/>
                <a:ea typeface="+mn-ea"/>
                <a:cs typeface="+mn-cs"/>
              </a:rPr>
              <a:t>movil</a:t>
            </a:r>
            <a:r>
              <a:rPr lang="es-ES" sz="1200" kern="1200" dirty="0" smtClean="0">
                <a:solidFill>
                  <a:schemeClr val="tx1"/>
                </a:solidFill>
                <a:latin typeface="+mn-lt"/>
                <a:ea typeface="+mn-ea"/>
                <a:cs typeface="+mn-cs"/>
              </a:rPr>
              <a:t> o electrónicamente seleccionando una cabeza en un sistema de cabeza fija. En un sistema cabeza móvil, el tiempo que toma para colocar el cabezal en la pista que se conoce como tiempo de búsqueda. En cualquier caso, una vez que la pista está seleccionada, el controlador de disco espera hasta que el sector apropiado gira para alinearse con la cabeza. El tiempo que tarda el principio del sector para llegar a la cabeza que se conoce como latencia rotacional, o latencia rotacional.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suma del tiempo de búsqueda, si lo hay, y la demora de rotación es igual al tiempo de acceso, que es el tiempo que tarda en llegar a la posición para lectura o escritura. Una vez que la cabeza está en posición, la operación de lectura o escritura se realiza como se mueve el sector bajo la cabeza, lo que es la parte de transferencia de datos de la operación, el tiempo requerido para que la transmisión es el tiempo de transferencia.</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828DD10-6E06-400F-B3EE-951903A79963}" type="slidenum">
              <a:rPr lang="es-PE" smtClean="0"/>
              <a:pPr>
                <a:defRPr/>
              </a:pPr>
              <a:t>12</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s-ES" altLang="ja-JP" smtClean="0"/>
              <a:t>Haga clic para modificar el estilo de título del patrón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pPr>
              <a:defRPr/>
            </a:pPr>
            <a:fld id="{F7A0B7DD-F8DD-4CF6-90BA-BB55DDFD1829}" type="datetime1">
              <a:rPr lang="es-PE" smtClean="0"/>
              <a:pPr>
                <a:defRPr/>
              </a:pPr>
              <a:t>07/11/2014</a:t>
            </a:fld>
            <a:endParaRPr lang="es-PE"/>
          </a:p>
        </p:txBody>
      </p:sp>
      <p:sp>
        <p:nvSpPr>
          <p:cNvPr id="11" name="図形 10"/>
          <p:cNvSpPr>
            <a:spLocks noGrp="1"/>
          </p:cNvSpPr>
          <p:nvPr>
            <p:ph type="ftr" sz="quarter" idx="11"/>
          </p:nvPr>
        </p:nvSpPr>
        <p:spPr>
          <a:xfrm>
            <a:off x="6048000" y="6492875"/>
            <a:ext cx="2394000" cy="365125"/>
          </a:xfrm>
        </p:spPr>
        <p:txBody>
          <a:bodyPr/>
          <a:lstStyle/>
          <a:p>
            <a:pPr>
              <a:defRPr/>
            </a:pPr>
            <a:r>
              <a:rPr lang="es-PE" smtClean="0"/>
              <a:t>Cuarta Unidad: Memoria Cache</a:t>
            </a:r>
            <a:endParaRPr lang="es-PE"/>
          </a:p>
        </p:txBody>
      </p:sp>
      <p:sp>
        <p:nvSpPr>
          <p:cNvPr id="18" name="図形 17"/>
          <p:cNvSpPr>
            <a:spLocks noGrp="1"/>
          </p:cNvSpPr>
          <p:nvPr>
            <p:ph type="sldNum" sz="quarter" idx="12"/>
          </p:nvPr>
        </p:nvSpPr>
        <p:spPr>
          <a:xfrm>
            <a:off x="8499632" y="6492875"/>
            <a:ext cx="644400" cy="365125"/>
          </a:xfrm>
        </p:spPr>
        <p:txBody>
          <a:bodyPr/>
          <a:lstStyle/>
          <a:p>
            <a:pPr>
              <a:defRPr/>
            </a:pPr>
            <a:fld id="{D45B3AD9-DABE-4DA0-A419-75E88C48F01F}" type="slidenum">
              <a:rPr lang="es-PE" smtClean="0"/>
              <a:pPr>
                <a:defRPr/>
              </a:pPr>
              <a:t>‹Nº›</a:t>
            </a:fld>
            <a:endParaRPr lang="es-PE"/>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pPr>
              <a:defRPr/>
            </a:pPr>
            <a:fld id="{E56C5F0C-F944-4F80-9B73-DA538922EB16}" type="datetime1">
              <a:rPr lang="es-PE" smtClean="0"/>
              <a:pPr>
                <a:defRPr/>
              </a:pPr>
              <a:t>07/11/2014</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E5BFEBFD-B29B-4B5D-99A0-65F04B919FAA}" type="slidenum">
              <a:rPr lang="es-PE" smtClean="0"/>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s-ES" altLang="ja-JP" smtClean="0"/>
              <a:t>Haga clic para modificar el estilo de título del patrón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pPr>
              <a:defRPr/>
            </a:pPr>
            <a:fld id="{3FA692F7-89F1-497A-83DB-8F79B7D1875D}" type="datetime1">
              <a:rPr lang="es-PE" smtClean="0"/>
              <a:pPr>
                <a:defRPr/>
              </a:pPr>
              <a:t>07/11/2014</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FFFDC729-354E-457A-9681-303AA3090B3D}" type="slidenum">
              <a:rPr lang="es-PE" smtClean="0"/>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s-ES" altLang="ja-JP" smtClean="0"/>
              <a:t>Haga clic para modificar el estilo de título del patrón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a:p>
        </p:txBody>
      </p:sp>
      <p:sp>
        <p:nvSpPr>
          <p:cNvPr id="4" name="Date Placeholder 3"/>
          <p:cNvSpPr>
            <a:spLocks noGrp="1"/>
          </p:cNvSpPr>
          <p:nvPr>
            <p:ph type="dt" sz="half" idx="10"/>
          </p:nvPr>
        </p:nvSpPr>
        <p:spPr/>
        <p:txBody>
          <a:bodyPr/>
          <a:lstStyle/>
          <a:p>
            <a:pPr>
              <a:defRPr/>
            </a:pPr>
            <a:fld id="{02856890-6F0C-4945-9FE7-09BEF6A01130}" type="datetime1">
              <a:rPr lang="es-PE" smtClean="0"/>
              <a:pPr>
                <a:defRPr/>
              </a:pPr>
              <a:t>07/11/2014</a:t>
            </a:fld>
            <a:endParaRPr lang="es-PE"/>
          </a:p>
        </p:txBody>
      </p:sp>
      <p:sp>
        <p:nvSpPr>
          <p:cNvPr id="5" name="Footer Placeholder 4"/>
          <p:cNvSpPr>
            <a:spLocks noGrp="1"/>
          </p:cNvSpPr>
          <p:nvPr>
            <p:ph type="ftr" sz="quarter" idx="11"/>
          </p:nvPr>
        </p:nvSpPr>
        <p:spPr/>
        <p:txBody>
          <a:bodyPr/>
          <a:lstStyle/>
          <a:p>
            <a:pPr>
              <a:defRPr/>
            </a:pPr>
            <a:r>
              <a:rPr lang="es-PE" smtClean="0"/>
              <a:t>Cuarta Unidad: Memoria Cache</a:t>
            </a:r>
            <a:endParaRPr lang="es-PE"/>
          </a:p>
        </p:txBody>
      </p:sp>
      <p:sp>
        <p:nvSpPr>
          <p:cNvPr id="6" name="Slide Number Placeholder 5"/>
          <p:cNvSpPr>
            <a:spLocks noGrp="1"/>
          </p:cNvSpPr>
          <p:nvPr>
            <p:ph type="sldNum" sz="quarter" idx="12"/>
          </p:nvPr>
        </p:nvSpPr>
        <p:spPr/>
        <p:txBody>
          <a:bodyPr/>
          <a:lstStyle/>
          <a:p>
            <a:pPr>
              <a:defRPr/>
            </a:pPr>
            <a:fld id="{45E2D40D-49EE-4C69-BE7D-0F9F9FC023B4}" type="slidenum">
              <a:rPr lang="es-PE" smtClean="0"/>
              <a:pPr>
                <a:defRPr/>
              </a:pPr>
              <a:t>‹Nº›</a:t>
            </a:fld>
            <a:endParaRPr lang="es-PE"/>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p:txBody>
          <a:bodyPr/>
          <a:lstStyle/>
          <a:p>
            <a:pPr>
              <a:defRPr/>
            </a:pPr>
            <a:fld id="{5C3375BE-82DC-4A8B-8112-9BA6A64B3956}" type="datetime1">
              <a:rPr lang="es-PE" smtClean="0"/>
              <a:pPr>
                <a:defRPr/>
              </a:pPr>
              <a:t>07/11/2014</a:t>
            </a:fld>
            <a:endParaRPr lang="es-PE"/>
          </a:p>
        </p:txBody>
      </p:sp>
      <p:sp>
        <p:nvSpPr>
          <p:cNvPr id="5" name="図形 4"/>
          <p:cNvSpPr>
            <a:spLocks noGrp="1"/>
          </p:cNvSpPr>
          <p:nvPr>
            <p:ph type="ftr" sz="quarter" idx="11"/>
          </p:nvPr>
        </p:nvSpPr>
        <p:spPr/>
        <p:txBody>
          <a:bodyPr/>
          <a:lstStyle/>
          <a:p>
            <a:pPr>
              <a:defRPr/>
            </a:pPr>
            <a:r>
              <a:rPr lang="es-PE" smtClean="0"/>
              <a:t>Cuarta Unidad: Memoria Cache</a:t>
            </a:r>
            <a:endParaRPr lang="es-PE"/>
          </a:p>
        </p:txBody>
      </p:sp>
      <p:sp>
        <p:nvSpPr>
          <p:cNvPr id="6" name="図形 5"/>
          <p:cNvSpPr>
            <a:spLocks noGrp="1"/>
          </p:cNvSpPr>
          <p:nvPr>
            <p:ph type="sldNum" sz="quarter" idx="12"/>
          </p:nvPr>
        </p:nvSpPr>
        <p:spPr/>
        <p:txBody>
          <a:bodyPr/>
          <a:lstStyle/>
          <a:p>
            <a:pPr>
              <a:defRPr/>
            </a:pPr>
            <a:fld id="{DFF35F74-4345-42B0-803E-D2CABFE22FF4}" type="slidenum">
              <a:rPr lang="es-PE" smtClean="0"/>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type="dt" sz="half" idx="10"/>
          </p:nvPr>
        </p:nvSpPr>
        <p:spPr>
          <a:xfrm>
            <a:off x="4471200" y="6494400"/>
            <a:ext cx="1530000" cy="365125"/>
          </a:xfrm>
        </p:spPr>
        <p:txBody>
          <a:bodyPr/>
          <a:lstStyle/>
          <a:p>
            <a:pPr>
              <a:defRPr/>
            </a:pPr>
            <a:fld id="{B6A7575A-2A21-4E5C-9396-7FC697AB0E9C}" type="datetime1">
              <a:rPr lang="es-PE" smtClean="0"/>
              <a:pPr>
                <a:defRPr/>
              </a:pPr>
              <a:t>07/11/2014</a:t>
            </a:fld>
            <a:endParaRPr lang="es-PE"/>
          </a:p>
        </p:txBody>
      </p:sp>
      <p:sp>
        <p:nvSpPr>
          <p:cNvPr id="5" name="図形 4"/>
          <p:cNvSpPr>
            <a:spLocks noGrp="1"/>
          </p:cNvSpPr>
          <p:nvPr>
            <p:ph type="ftr" sz="quarter" idx="11"/>
          </p:nvPr>
        </p:nvSpPr>
        <p:spPr>
          <a:xfrm>
            <a:off x="6048000" y="6492874"/>
            <a:ext cx="2395534"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2875"/>
            <a:ext cx="644400" cy="365125"/>
          </a:xfrm>
        </p:spPr>
        <p:txBody>
          <a:bodyPr/>
          <a:lstStyle/>
          <a:p>
            <a:pPr>
              <a:defRPr/>
            </a:pPr>
            <a:fld id="{6136A4B8-BEC4-4EFD-B983-79939FB75CC8}" type="slidenum">
              <a:rPr lang="es-PE" smtClean="0"/>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pPr>
              <a:defRPr/>
            </a:pPr>
            <a:fld id="{55371EDA-9212-416F-BC56-3E94940B8C15}" type="datetime1">
              <a:rPr lang="es-PE" smtClean="0"/>
              <a:pPr>
                <a:defRPr/>
              </a:pPr>
              <a:t>07/11/2014</a:t>
            </a:fld>
            <a:endParaRPr lang="es-PE"/>
          </a:p>
        </p:txBody>
      </p:sp>
      <p:sp>
        <p:nvSpPr>
          <p:cNvPr id="6" name="図形 5"/>
          <p:cNvSpPr>
            <a:spLocks noGrp="1"/>
          </p:cNvSpPr>
          <p:nvPr>
            <p:ph type="ftr" sz="quarter" idx="11"/>
          </p:nvPr>
        </p:nvSpPr>
        <p:spPr>
          <a:xfrm>
            <a:off x="6048000" y="6494400"/>
            <a:ext cx="2395534"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6A3F7B9F-9C8C-4D4B-BD9C-FE7D0980D4FF}" type="slidenum">
              <a:rPr lang="es-PE" smtClean="0"/>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pPr>
              <a:defRPr/>
            </a:pPr>
            <a:fld id="{1D7C4B2F-A16D-44A7-9FA6-1EF6BE258111}" type="datetime1">
              <a:rPr lang="es-PE" smtClean="0"/>
              <a:pPr>
                <a:defRPr/>
              </a:pPr>
              <a:t>07/11/2014</a:t>
            </a:fld>
            <a:endParaRPr lang="es-PE"/>
          </a:p>
        </p:txBody>
      </p:sp>
      <p:sp>
        <p:nvSpPr>
          <p:cNvPr id="8" name="図形 7"/>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9" name="図形 8"/>
          <p:cNvSpPr>
            <a:spLocks noGrp="1"/>
          </p:cNvSpPr>
          <p:nvPr>
            <p:ph type="sldNum" sz="quarter" idx="12"/>
          </p:nvPr>
        </p:nvSpPr>
        <p:spPr>
          <a:xfrm>
            <a:off x="8499600" y="6494400"/>
            <a:ext cx="644400" cy="365125"/>
          </a:xfrm>
        </p:spPr>
        <p:txBody>
          <a:bodyPr/>
          <a:lstStyle/>
          <a:p>
            <a:pPr>
              <a:defRPr/>
            </a:pPr>
            <a:fld id="{6BAE6AB0-B24B-4D0B-A5A8-B5168E361F25}" type="slidenum">
              <a:rPr lang="es-PE" smtClean="0"/>
              <a:pPr>
                <a:defRPr/>
              </a:pPr>
              <a:t>‹Nº›</a:t>
            </a:fld>
            <a:endParaRPr lang="es-PE"/>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dt" sz="half" idx="10"/>
          </p:nvPr>
        </p:nvSpPr>
        <p:spPr/>
        <p:txBody>
          <a:bodyPr/>
          <a:lstStyle/>
          <a:p>
            <a:pPr>
              <a:defRPr/>
            </a:pPr>
            <a:fld id="{CA40ED6E-565F-48CC-8B96-4F75B9A04B26}" type="datetime1">
              <a:rPr lang="es-PE" smtClean="0"/>
              <a:pPr>
                <a:defRPr/>
              </a:pPr>
              <a:t>07/11/2014</a:t>
            </a:fld>
            <a:endParaRPr lang="es-PE"/>
          </a:p>
        </p:txBody>
      </p:sp>
      <p:sp>
        <p:nvSpPr>
          <p:cNvPr id="4" name="図形 3"/>
          <p:cNvSpPr>
            <a:spLocks noGrp="1"/>
          </p:cNvSpPr>
          <p:nvPr>
            <p:ph type="ftr" sz="quarter" idx="11"/>
          </p:nvPr>
        </p:nvSpPr>
        <p:spPr/>
        <p:txBody>
          <a:bodyPr/>
          <a:lstStyle/>
          <a:p>
            <a:pPr>
              <a:defRPr/>
            </a:pPr>
            <a:r>
              <a:rPr lang="es-PE" smtClean="0"/>
              <a:t>Cuarta Unidad: Memoria Cache</a:t>
            </a:r>
            <a:endParaRPr lang="es-PE"/>
          </a:p>
        </p:txBody>
      </p:sp>
      <p:sp>
        <p:nvSpPr>
          <p:cNvPr id="5" name="図形 4"/>
          <p:cNvSpPr>
            <a:spLocks noGrp="1"/>
          </p:cNvSpPr>
          <p:nvPr>
            <p:ph type="sldNum" sz="quarter" idx="12"/>
          </p:nvPr>
        </p:nvSpPr>
        <p:spPr/>
        <p:txBody>
          <a:bodyPr/>
          <a:lstStyle/>
          <a:p>
            <a:pPr>
              <a:defRPr/>
            </a:pPr>
            <a:fld id="{2388DB3C-F247-479F-A467-9581BFF0EFB1}" type="slidenum">
              <a:rPr lang="es-PE" smtClean="0"/>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10F9E925-9165-4C66-BC95-319B9FAAEFC3}" type="datetime1">
              <a:rPr lang="es-PE" smtClean="0"/>
              <a:pPr>
                <a:defRPr/>
              </a:pPr>
              <a:t>07/11/2014</a:t>
            </a:fld>
            <a:endParaRPr lang="es-PE"/>
          </a:p>
        </p:txBody>
      </p:sp>
      <p:sp>
        <p:nvSpPr>
          <p:cNvPr id="3" name="図形 2"/>
          <p:cNvSpPr>
            <a:spLocks noGrp="1"/>
          </p:cNvSpPr>
          <p:nvPr>
            <p:ph type="ftr" sz="quarter" idx="11"/>
          </p:nvPr>
        </p:nvSpPr>
        <p:spPr/>
        <p:txBody>
          <a:bodyPr/>
          <a:lstStyle/>
          <a:p>
            <a:pPr>
              <a:defRPr/>
            </a:pPr>
            <a:r>
              <a:rPr lang="es-PE" smtClean="0"/>
              <a:t>Cuarta Unidad: Memoria Cache</a:t>
            </a:r>
            <a:endParaRPr lang="es-PE"/>
          </a:p>
        </p:txBody>
      </p:sp>
      <p:sp>
        <p:nvSpPr>
          <p:cNvPr id="4" name="図形 3"/>
          <p:cNvSpPr>
            <a:spLocks noGrp="1"/>
          </p:cNvSpPr>
          <p:nvPr>
            <p:ph type="sldNum" sz="quarter" idx="12"/>
          </p:nvPr>
        </p:nvSpPr>
        <p:spPr/>
        <p:txBody>
          <a:bodyPr/>
          <a:lstStyle/>
          <a:p>
            <a:pPr>
              <a:defRPr/>
            </a:pPr>
            <a:fld id="{A33F1BFE-68D5-47A5-9BF9-BA6DAED24587}" type="slidenum">
              <a:rPr lang="es-PE" smtClean="0"/>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5" name="図形 4"/>
          <p:cNvSpPr>
            <a:spLocks noGrp="1"/>
          </p:cNvSpPr>
          <p:nvPr>
            <p:ph type="dt" sz="half" idx="10"/>
          </p:nvPr>
        </p:nvSpPr>
        <p:spPr>
          <a:xfrm>
            <a:off x="4471200" y="6494400"/>
            <a:ext cx="1530000" cy="365125"/>
          </a:xfrm>
        </p:spPr>
        <p:txBody>
          <a:bodyPr/>
          <a:lstStyle/>
          <a:p>
            <a:pPr>
              <a:defRPr/>
            </a:pPr>
            <a:fld id="{9F8319D5-9059-4962-B9DE-C983EBC08062}" type="datetime1">
              <a:rPr lang="es-PE" smtClean="0"/>
              <a:pPr>
                <a:defRPr/>
              </a:pPr>
              <a:t>07/11/2014</a:t>
            </a:fld>
            <a:endParaRPr lang="es-PE"/>
          </a:p>
        </p:txBody>
      </p:sp>
      <p:sp>
        <p:nvSpPr>
          <p:cNvPr id="6" name="図形 5"/>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0AB4A711-6BD4-4698-89CD-D81930DB6B40}" type="slidenum">
              <a:rPr lang="es-PE" smtClean="0"/>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pPr>
              <a:defRPr/>
            </a:pPr>
            <a:fld id="{3C90F995-546E-49EC-B9D0-F6D49C6CB2E4}" type="datetime1">
              <a:rPr lang="es-PE" smtClean="0"/>
              <a:pPr>
                <a:defRPr/>
              </a:pPr>
              <a:t>07/11/2014</a:t>
            </a:fld>
            <a:endParaRPr lang="es-PE"/>
          </a:p>
        </p:txBody>
      </p:sp>
      <p:sp>
        <p:nvSpPr>
          <p:cNvPr id="10" name="図形 9"/>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11" name="図形 10"/>
          <p:cNvSpPr>
            <a:spLocks noGrp="1"/>
          </p:cNvSpPr>
          <p:nvPr>
            <p:ph type="sldNum" sz="quarter" idx="12"/>
          </p:nvPr>
        </p:nvSpPr>
        <p:spPr>
          <a:xfrm>
            <a:off x="8499600" y="6494400"/>
            <a:ext cx="644400" cy="365125"/>
          </a:xfrm>
        </p:spPr>
        <p:txBody>
          <a:bodyPr/>
          <a:lstStyle/>
          <a:p>
            <a:pPr>
              <a:defRPr/>
            </a:pPr>
            <a:fld id="{6A11A597-0B49-4BED-B8C2-19C342346B56}" type="slidenum">
              <a:rPr lang="es-PE" smtClean="0"/>
              <a:pPr>
                <a:defRPr/>
              </a:pPr>
              <a:t>‹Nº›</a:t>
            </a:fld>
            <a:endParaRPr lang="es-PE"/>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s-ES" altLang="ja-JP" smtClean="0"/>
              <a:t>Haga clic para modificar el estilo de título del patrón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s-ES" altLang="ja-JP" smtClean="0"/>
              <a:t>Haga clic en el icono para agregar una imagen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defRPr/>
            </a:pPr>
            <a:fld id="{02856890-6F0C-4945-9FE7-09BEF6A01130}" type="datetime1">
              <a:rPr lang="es-PE" smtClean="0"/>
              <a:pPr>
                <a:defRPr/>
              </a:pPr>
              <a:t>07/11/2014</a:t>
            </a:fld>
            <a:endParaRPr lang="es-PE"/>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defRPr/>
            </a:pPr>
            <a:r>
              <a:rPr lang="es-PE" smtClean="0"/>
              <a:t>Cuarta Unidad: Memoria Cache</a:t>
            </a:r>
            <a:endParaRPr lang="es-PE"/>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defRPr/>
            </a:pPr>
            <a:fld id="{45E2D40D-49EE-4C69-BE7D-0F9F9FC023B4}" type="slidenum">
              <a:rPr lang="es-PE" smtClean="0"/>
              <a:pPr>
                <a:defRPr/>
              </a:pPr>
              <a:t>‹Nº›</a:t>
            </a:fld>
            <a:endParaRPr lang="es-PE"/>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upload.wikimedia.org/wikipedia/commons/1/19/Raid0.p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commons.wikimedia.org/wiki/File:Raid1.p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upload.wikimedia.org/wikipedia/commons/b/b5/RAID2_arch.sv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upload.wikimedia.org/wikipedia/commons/c/cd/Raid3.p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upload.wikimedia.org/wikipedia/commons/d/d4/Raid4.p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upload.wikimedia.org/wikipedia/commons/7/75/Raid5.p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upload.wikimedia.org/wikipedia/commons/6/68/Raid6.p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11188" y="260350"/>
            <a:ext cx="7845425" cy="1685925"/>
          </a:xfrm>
        </p:spPr>
        <p:txBody>
          <a:bodyPr/>
          <a:lstStyle/>
          <a:p>
            <a:pPr eaLnBrk="1" hangingPunct="1"/>
            <a:r>
              <a:rPr lang="es-PE" sz="3600" b="1" smtClean="0"/>
              <a:t>MEMORIA EXTERNA</a:t>
            </a:r>
            <a:endParaRPr lang="es-PE" sz="3600" smtClean="0"/>
          </a:p>
        </p:txBody>
      </p:sp>
      <p:sp>
        <p:nvSpPr>
          <p:cNvPr id="3" name="2 Subtítulo"/>
          <p:cNvSpPr>
            <a:spLocks noGrp="1"/>
          </p:cNvSpPr>
          <p:nvPr>
            <p:ph type="subTitle" idx="1"/>
          </p:nvPr>
        </p:nvSpPr>
        <p:spPr>
          <a:xfrm>
            <a:off x="1331913" y="1989138"/>
            <a:ext cx="6400800" cy="935037"/>
          </a:xfrm>
        </p:spPr>
        <p:txBody>
          <a:bodyPr rtlCol="0">
            <a:normAutofit/>
          </a:bodyPr>
          <a:lstStyle/>
          <a:p>
            <a:pPr eaLnBrk="1" fontAlgn="auto" hangingPunct="1">
              <a:spcAft>
                <a:spcPts val="0"/>
              </a:spcAft>
              <a:buFont typeface="Arial" pitchFamily="34" charset="0"/>
              <a:buNone/>
              <a:defRPr/>
            </a:pPr>
            <a:r>
              <a:rPr lang="es-PE" b="1" dirty="0" smtClean="0"/>
              <a:t>SEXTA UNIDAD</a:t>
            </a:r>
            <a:endParaRPr lang="es-PE" dirty="0"/>
          </a:p>
        </p:txBody>
      </p:sp>
      <p:pic>
        <p:nvPicPr>
          <p:cNvPr id="2055" name="Picture 7" descr="http://1.bp.blogspot.com/_j4e_nfFl0No/TMr7MtLxBII/AAAAAAAAAC0/j_vW--HW46A/s1600/disco-duro.jpg"/>
          <p:cNvPicPr>
            <a:picLocks noChangeAspect="1" noChangeArrowheads="1"/>
          </p:cNvPicPr>
          <p:nvPr/>
        </p:nvPicPr>
        <p:blipFill>
          <a:blip r:embed="rId2" cstate="print"/>
          <a:srcRect/>
          <a:stretch>
            <a:fillRect/>
          </a:stretch>
        </p:blipFill>
        <p:spPr bwMode="auto">
          <a:xfrm>
            <a:off x="2215852" y="2636912"/>
            <a:ext cx="4372372" cy="398790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Características Físicas</a:t>
            </a:r>
            <a:endParaRPr lang="es-ES" sz="2400" dirty="0"/>
          </a:p>
        </p:txBody>
      </p:sp>
      <p:pic>
        <p:nvPicPr>
          <p:cNvPr id="11268" name="Picture 2"/>
          <p:cNvPicPr>
            <a:picLocks noChangeAspect="1" noChangeArrowheads="1"/>
          </p:cNvPicPr>
          <p:nvPr/>
        </p:nvPicPr>
        <p:blipFill>
          <a:blip r:embed="rId2" cstate="print"/>
          <a:srcRect/>
          <a:stretch>
            <a:fillRect/>
          </a:stretch>
        </p:blipFill>
        <p:spPr bwMode="auto">
          <a:xfrm>
            <a:off x="2241550" y="1057275"/>
            <a:ext cx="4537075" cy="4964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Características Físicas</a:t>
            </a:r>
            <a:endParaRPr lang="es-ES" sz="2400" dirty="0"/>
          </a:p>
        </p:txBody>
      </p:sp>
      <p:pic>
        <p:nvPicPr>
          <p:cNvPr id="12292" name="Picture 2"/>
          <p:cNvPicPr>
            <a:picLocks noChangeAspect="1" noChangeArrowheads="1"/>
          </p:cNvPicPr>
          <p:nvPr/>
        </p:nvPicPr>
        <p:blipFill>
          <a:blip r:embed="rId3" cstate="print"/>
          <a:srcRect/>
          <a:stretch>
            <a:fillRect/>
          </a:stretch>
        </p:blipFill>
        <p:spPr bwMode="auto">
          <a:xfrm>
            <a:off x="182563" y="1163638"/>
            <a:ext cx="8655050" cy="4497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Parámetros de desempeño del disco</a:t>
            </a:r>
            <a:endParaRPr lang="es-ES" sz="2400" dirty="0"/>
          </a:p>
        </p:txBody>
      </p:sp>
      <p:pic>
        <p:nvPicPr>
          <p:cNvPr id="13319" name="Picture 7"/>
          <p:cNvPicPr>
            <a:picLocks noChangeAspect="1" noChangeArrowheads="1"/>
          </p:cNvPicPr>
          <p:nvPr/>
        </p:nvPicPr>
        <p:blipFill>
          <a:blip r:embed="rId3" cstate="print"/>
          <a:srcRect/>
          <a:stretch>
            <a:fillRect/>
          </a:stretch>
        </p:blipFill>
        <p:spPr bwMode="auto">
          <a:xfrm>
            <a:off x="467544" y="3717032"/>
            <a:ext cx="6019800" cy="1400175"/>
          </a:xfrm>
          <a:prstGeom prst="rect">
            <a:avLst/>
          </a:prstGeom>
          <a:noFill/>
          <a:ln w="9525">
            <a:noFill/>
            <a:miter lim="800000"/>
            <a:headEnd/>
            <a:tailEnd/>
          </a:ln>
        </p:spPr>
      </p:pic>
      <p:sp>
        <p:nvSpPr>
          <p:cNvPr id="6" name="5 CuadroTexto"/>
          <p:cNvSpPr txBox="1"/>
          <p:nvPr/>
        </p:nvSpPr>
        <p:spPr>
          <a:xfrm>
            <a:off x="323528" y="1556792"/>
            <a:ext cx="8424937" cy="1200329"/>
          </a:xfrm>
          <a:prstGeom prst="rect">
            <a:avLst/>
          </a:prstGeom>
          <a:noFill/>
        </p:spPr>
        <p:txBody>
          <a:bodyPr wrap="square" rtlCol="0">
            <a:spAutoFit/>
          </a:bodyPr>
          <a:lstStyle/>
          <a:p>
            <a:r>
              <a:rPr lang="es-ES" dirty="0" smtClean="0"/>
              <a:t>Una vez que la pista está seleccionada, el controlador de disco espera hasta que el sector apropiado gire para alinearse con la cabeza. El tiempo que tarda del principio del sector para llegar a la cabeza que se conoce como latencia rotacional, o latencia rotacional.</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a:xfrm>
            <a:off x="430213" y="1143000"/>
            <a:ext cx="8229600" cy="2286000"/>
          </a:xfrm>
        </p:spPr>
        <p:txBody>
          <a:bodyPr>
            <a:normAutofit fontScale="25000" lnSpcReduction="20000"/>
          </a:bodyPr>
          <a:lstStyle/>
          <a:p>
            <a:pPr marL="0" indent="0">
              <a:buFont typeface="Arial" charset="0"/>
              <a:buNone/>
            </a:pPr>
            <a:r>
              <a:rPr lang="es-ES" sz="7200" dirty="0" smtClean="0"/>
              <a:t>Tiempo de transferencia.- Es el tiempo de traslado hasta o desde el disco depende de la rotación de velocidad del disco de la siguiente manera: donde</a:t>
            </a:r>
            <a:br>
              <a:rPr lang="es-ES" sz="7200" dirty="0" smtClean="0"/>
            </a:br>
            <a:r>
              <a:rPr lang="es-ES" sz="7200" dirty="0" smtClean="0"/>
              <a:t>T	Tiempo de transferencia</a:t>
            </a:r>
            <a:br>
              <a:rPr lang="es-ES" sz="7200" dirty="0" smtClean="0"/>
            </a:br>
            <a:r>
              <a:rPr lang="es-ES" sz="7200" dirty="0" smtClean="0"/>
              <a:t>b	Número de bytes a transferir</a:t>
            </a:r>
            <a:br>
              <a:rPr lang="es-ES" sz="7200" dirty="0" smtClean="0"/>
            </a:br>
            <a:r>
              <a:rPr lang="es-ES" sz="7200" dirty="0" smtClean="0"/>
              <a:t>N	Número de bytes en una pista</a:t>
            </a:r>
            <a:br>
              <a:rPr lang="es-ES" sz="7200" dirty="0" smtClean="0"/>
            </a:br>
            <a:r>
              <a:rPr lang="es-ES" sz="7200" dirty="0" smtClean="0"/>
              <a:t>r	La velocidad de rotación, en revoluciones por segundo</a:t>
            </a:r>
            <a:br>
              <a:rPr lang="es-ES" sz="7200" dirty="0" smtClean="0"/>
            </a:br>
            <a:endParaRPr lang="es-ES" sz="7200" dirty="0" smtClean="0"/>
          </a:p>
          <a:p>
            <a:pPr marL="0" indent="0">
              <a:buFont typeface="Arial" charset="0"/>
              <a:buNone/>
            </a:pPr>
            <a:r>
              <a:rPr lang="es-ES" sz="7200" dirty="0" smtClean="0"/>
              <a:t>Así, el tiempo medio de acceso total puede ser expresado como:</a:t>
            </a:r>
          </a:p>
          <a:p>
            <a:pPr marL="0" indent="0">
              <a:buFont typeface="Arial" charset="0"/>
              <a:buNone/>
            </a:pPr>
            <a:r>
              <a:rPr lang="es-PE" sz="7200" dirty="0" smtClean="0"/>
              <a:t>Donde </a:t>
            </a:r>
            <a:r>
              <a:rPr lang="es-PE" sz="7200" dirty="0" err="1" smtClean="0"/>
              <a:t>Ts</a:t>
            </a:r>
            <a:r>
              <a:rPr lang="es-PE" sz="7200" dirty="0" smtClean="0"/>
              <a:t> es el tiempo medio de búsqueda. Nótese que en una unidad de zona, el número de bytes por pista es variable, lo que complica el cálculo.</a:t>
            </a:r>
          </a:p>
          <a:p>
            <a:pPr marL="0" indent="0">
              <a:buFont typeface="Arial" charset="0"/>
              <a:buNone/>
            </a:pPr>
            <a:r>
              <a:rPr lang="es-ES" sz="1800" dirty="0" smtClean="0"/>
              <a:t/>
            </a:r>
            <a:br>
              <a:rPr lang="es-ES" sz="1800" dirty="0" smtClean="0"/>
            </a:br>
            <a:endParaRPr lang="es-PE"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Parámetros de desempeño del disco</a:t>
            </a:r>
            <a:endParaRPr lang="es-ES" sz="2400" dirty="0"/>
          </a:p>
        </p:txBody>
      </p:sp>
      <p:pic>
        <p:nvPicPr>
          <p:cNvPr id="13317" name="Picture 2"/>
          <p:cNvPicPr>
            <a:picLocks noChangeAspect="1" noChangeArrowheads="1"/>
          </p:cNvPicPr>
          <p:nvPr/>
        </p:nvPicPr>
        <p:blipFill>
          <a:blip r:embed="rId3" cstate="print"/>
          <a:srcRect/>
          <a:stretch>
            <a:fillRect/>
          </a:stretch>
        </p:blipFill>
        <p:spPr bwMode="auto">
          <a:xfrm>
            <a:off x="3707904" y="3573016"/>
            <a:ext cx="1873250" cy="1119188"/>
          </a:xfrm>
          <a:prstGeom prst="rect">
            <a:avLst/>
          </a:prstGeom>
          <a:noFill/>
          <a:ln w="9525">
            <a:noFill/>
            <a:miter lim="800000"/>
            <a:headEnd/>
            <a:tailEnd/>
          </a:ln>
          <a:effectLst/>
        </p:spPr>
      </p:pic>
      <p:pic>
        <p:nvPicPr>
          <p:cNvPr id="13318" name="Picture 3"/>
          <p:cNvPicPr>
            <a:picLocks noChangeAspect="1" noChangeArrowheads="1"/>
          </p:cNvPicPr>
          <p:nvPr/>
        </p:nvPicPr>
        <p:blipFill>
          <a:blip r:embed="rId4" cstate="print"/>
          <a:srcRect/>
          <a:stretch>
            <a:fillRect/>
          </a:stretch>
        </p:blipFill>
        <p:spPr bwMode="auto">
          <a:xfrm>
            <a:off x="2613025" y="4997450"/>
            <a:ext cx="3794125" cy="107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Marcador de contenido"/>
          <p:cNvSpPr>
            <a:spLocks noGrp="1"/>
          </p:cNvSpPr>
          <p:nvPr>
            <p:ph idx="1"/>
          </p:nvPr>
        </p:nvSpPr>
        <p:spPr>
          <a:xfrm>
            <a:off x="395536" y="1052736"/>
            <a:ext cx="8264525" cy="2664395"/>
          </a:xfrm>
        </p:spPr>
        <p:txBody>
          <a:bodyPr>
            <a:noAutofit/>
          </a:bodyPr>
          <a:lstStyle/>
          <a:p>
            <a:pPr marL="0" indent="0" algn="just"/>
            <a:r>
              <a:rPr lang="es-ES" sz="2000" dirty="0" smtClean="0"/>
              <a:t>RAID ( </a:t>
            </a:r>
            <a:r>
              <a:rPr lang="es-ES" sz="2000" dirty="0" err="1" smtClean="0"/>
              <a:t>Redundant</a:t>
            </a:r>
            <a:r>
              <a:rPr lang="es-ES" sz="2000" dirty="0" smtClean="0"/>
              <a:t> </a:t>
            </a:r>
            <a:r>
              <a:rPr lang="es-ES" sz="2000" dirty="0" err="1" smtClean="0"/>
              <a:t>Array</a:t>
            </a:r>
            <a:r>
              <a:rPr lang="es-ES" sz="2000" dirty="0" smtClean="0"/>
              <a:t> of </a:t>
            </a:r>
            <a:r>
              <a:rPr lang="es-ES" sz="2000" dirty="0" err="1" smtClean="0"/>
              <a:t>Independent</a:t>
            </a:r>
            <a:r>
              <a:rPr lang="es-ES" sz="2000" dirty="0" smtClean="0"/>
              <a:t> Disks), traducido como «conjunto redundante de discos independientes</a:t>
            </a:r>
            <a:r>
              <a:rPr lang="es-ES" sz="2000" dirty="0" smtClean="0"/>
              <a:t>».</a:t>
            </a:r>
          </a:p>
          <a:p>
            <a:pPr marL="0" indent="0" algn="just"/>
            <a:r>
              <a:rPr lang="es-ES" sz="2000" dirty="0" smtClean="0"/>
              <a:t>Es </a:t>
            </a:r>
            <a:r>
              <a:rPr lang="es-ES" sz="2000" dirty="0" smtClean="0"/>
              <a:t>un sistema de almacenamiento de datos que usa múltiples unidades de almacenamiento de datos (discos duros o SSD) entre los que se distribuyen o replican los datos. Dependiendo de su configuración (a la que suele llamarse «nivel»)</a:t>
            </a:r>
          </a:p>
          <a:p>
            <a:pPr marL="0" indent="0" algn="just">
              <a:buNone/>
            </a:pPr>
            <a:endParaRPr lang="es-ES" sz="2000"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a:t>
            </a:r>
          </a:p>
        </p:txBody>
      </p:sp>
      <p:pic>
        <p:nvPicPr>
          <p:cNvPr id="28674" name="Picture 2" descr="http://www.informatica-hoy.com.ar/imagenes02/raid.jpg"/>
          <p:cNvPicPr>
            <a:picLocks noChangeAspect="1" noChangeArrowheads="1"/>
          </p:cNvPicPr>
          <p:nvPr/>
        </p:nvPicPr>
        <p:blipFill>
          <a:blip r:embed="rId3" cstate="print"/>
          <a:srcRect/>
          <a:stretch>
            <a:fillRect/>
          </a:stretch>
        </p:blipFill>
        <p:spPr bwMode="auto">
          <a:xfrm>
            <a:off x="2486785" y="3068960"/>
            <a:ext cx="4173447" cy="330745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Marcador de contenido"/>
          <p:cNvSpPr>
            <a:spLocks noGrp="1"/>
          </p:cNvSpPr>
          <p:nvPr>
            <p:ph idx="1"/>
          </p:nvPr>
        </p:nvSpPr>
        <p:spPr>
          <a:xfrm>
            <a:off x="395288" y="836613"/>
            <a:ext cx="8264525" cy="1800299"/>
          </a:xfrm>
        </p:spPr>
        <p:txBody>
          <a:bodyPr/>
          <a:lstStyle/>
          <a:p>
            <a:r>
              <a:rPr lang="es-ES" sz="2000" dirty="0" smtClean="0"/>
              <a:t>Los beneficios de un RAID respecto a un único disco son:</a:t>
            </a:r>
          </a:p>
          <a:p>
            <a:pPr lvl="1"/>
            <a:r>
              <a:rPr lang="es-ES" sz="1600" dirty="0" smtClean="0"/>
              <a:t> Mayor integridad</a:t>
            </a:r>
          </a:p>
          <a:p>
            <a:pPr lvl="1"/>
            <a:r>
              <a:rPr lang="es-ES" sz="1600" dirty="0" smtClean="0"/>
              <a:t>Mayor tolerancia a fallos</a:t>
            </a:r>
          </a:p>
          <a:p>
            <a:pPr lvl="1"/>
            <a:r>
              <a:rPr lang="es-ES" sz="1600" dirty="0" smtClean="0"/>
              <a:t>Mayor </a:t>
            </a:r>
            <a:r>
              <a:rPr lang="es-ES" sz="1600" i="1" dirty="0" err="1" smtClean="0"/>
              <a:t>throughput</a:t>
            </a:r>
            <a:r>
              <a:rPr lang="es-ES" sz="1600" dirty="0" smtClean="0"/>
              <a:t> (rendimiento)</a:t>
            </a:r>
          </a:p>
          <a:p>
            <a:pPr lvl="1"/>
            <a:r>
              <a:rPr lang="es-ES" sz="1600" dirty="0" smtClean="0"/>
              <a:t>Mayor capacidad</a:t>
            </a:r>
          </a:p>
          <a:p>
            <a:pPr marL="0" indent="0">
              <a:buNone/>
            </a:pPr>
            <a:endParaRPr lang="es-PE" sz="2000"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p>
        </p:txBody>
      </p:sp>
      <p:pic>
        <p:nvPicPr>
          <p:cNvPr id="1026" name="Picture 2"/>
          <p:cNvPicPr>
            <a:picLocks noChangeAspect="1" noChangeArrowheads="1"/>
          </p:cNvPicPr>
          <p:nvPr/>
        </p:nvPicPr>
        <p:blipFill>
          <a:blip r:embed="rId2" cstate="print"/>
          <a:srcRect l="32372" t="29156" r="34422" b="18672"/>
          <a:stretch>
            <a:fillRect/>
          </a:stretch>
        </p:blipFill>
        <p:spPr bwMode="auto">
          <a:xfrm>
            <a:off x="5148064" y="2564904"/>
            <a:ext cx="3749851" cy="3312368"/>
          </a:xfrm>
          <a:prstGeom prst="rect">
            <a:avLst/>
          </a:prstGeom>
          <a:noFill/>
          <a:ln w="9525">
            <a:noFill/>
            <a:miter lim="800000"/>
            <a:headEnd/>
            <a:tailEnd/>
          </a:ln>
        </p:spPr>
      </p:pic>
      <p:sp>
        <p:nvSpPr>
          <p:cNvPr id="7" name="2 Marcador de contenido"/>
          <p:cNvSpPr txBox="1">
            <a:spLocks/>
          </p:cNvSpPr>
          <p:nvPr/>
        </p:nvSpPr>
        <p:spPr>
          <a:xfrm>
            <a:off x="251521" y="2564904"/>
            <a:ext cx="4824535" cy="3744515"/>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s-ES" sz="2000" b="0" i="0" u="none" strike="noStrike" kern="0" cap="none" spc="0" normalizeH="0" baseline="0" noProof="0" dirty="0" smtClean="0">
                <a:ln>
                  <a:noFill/>
                </a:ln>
                <a:solidFill>
                  <a:schemeClr val="bg2">
                    <a:lumMod val="25000"/>
                  </a:schemeClr>
                </a:solidFill>
                <a:effectLst/>
                <a:uLnTx/>
                <a:uFillTx/>
                <a:latin typeface="+mn-lt"/>
                <a:ea typeface="+mn-ea"/>
                <a:cs typeface="+mn-cs"/>
              </a:rPr>
              <a:t>Un RAID combina varios discos duros en una sola unidad lógica. Así, en lugar de ver varios discos duros diferentes, el sistema operativo ve uno solo.</a:t>
            </a: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s-ES" sz="2000" b="0" i="0" u="none" strike="noStrike" kern="0" cap="none" spc="0" normalizeH="0" baseline="0" noProof="0" dirty="0" smtClean="0">
                <a:ln>
                  <a:noFill/>
                </a:ln>
                <a:solidFill>
                  <a:schemeClr val="bg2">
                    <a:lumMod val="25000"/>
                  </a:schemeClr>
                </a:solidFill>
                <a:effectLst/>
                <a:uLnTx/>
                <a:uFillTx/>
                <a:latin typeface="+mn-lt"/>
                <a:ea typeface="+mn-ea"/>
                <a:cs typeface="+mn-cs"/>
              </a:rPr>
              <a:t>Frecuente es usado en las computadoras dedicadas a tareas intensivas y que requiera asegurar la integridad de los datos en caso de fallo del sistema.</a:t>
            </a:r>
          </a:p>
          <a:p>
            <a:pPr marL="0" marR="0" lvl="0" indent="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None/>
              <a:tabLst/>
              <a:defRPr/>
            </a:pPr>
            <a:endParaRPr kumimoji="1" lang="es-PE" sz="2000" b="0" i="0" u="none" strike="noStrike" kern="0" cap="none" spc="0" normalizeH="0" baseline="0" noProof="0" dirty="0" smtClean="0">
              <a:ln>
                <a:noFill/>
              </a:ln>
              <a:solidFill>
                <a:schemeClr val="bg2">
                  <a:lumMod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pic>
        <p:nvPicPr>
          <p:cNvPr id="16387" name="Picture 2"/>
          <p:cNvPicPr>
            <a:picLocks noChangeAspect="1" noChangeArrowheads="1"/>
          </p:cNvPicPr>
          <p:nvPr/>
        </p:nvPicPr>
        <p:blipFill>
          <a:blip r:embed="rId3" cstate="print"/>
          <a:srcRect/>
          <a:stretch>
            <a:fillRect/>
          </a:stretch>
        </p:blipFill>
        <p:spPr bwMode="auto">
          <a:xfrm>
            <a:off x="161925" y="1146175"/>
            <a:ext cx="8696325" cy="4586288"/>
          </a:xfrm>
          <a:prstGeom prst="rect">
            <a:avLst/>
          </a:prstGeom>
          <a:noFill/>
          <a:ln w="9525">
            <a:noFill/>
            <a:miter lim="800000"/>
            <a:headEnd/>
            <a:tailEnd/>
          </a:ln>
          <a:effectLst/>
        </p:spPr>
      </p:pic>
      <p:sp>
        <p:nvSpPr>
          <p:cNvPr id="6"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8"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a:t>
            </a:r>
            <a:endParaRPr lang="es-ES" sz="2800" dirty="0" smtClean="0"/>
          </a:p>
          <a:p>
            <a:pPr marL="1028700" lvl="1" indent="-571500" fontAlgn="auto">
              <a:spcAft>
                <a:spcPts val="0"/>
              </a:spcAft>
              <a:buFont typeface="+mj-lt"/>
              <a:buAutoNum type="romanLcPeriod"/>
              <a:defRPr/>
            </a:pPr>
            <a:r>
              <a:rPr lang="es-ES" sz="2800" dirty="0" smtClean="0"/>
              <a:t>RAID Nivel </a:t>
            </a:r>
            <a:r>
              <a:rPr lang="es-ES" sz="2800" dirty="0" smtClean="0"/>
              <a:t>0</a:t>
            </a:r>
            <a:endParaRPr lang="es-ES" sz="2800" dirty="0"/>
          </a:p>
        </p:txBody>
      </p:sp>
      <p:sp>
        <p:nvSpPr>
          <p:cNvPr id="9" name="8 Rectángulo"/>
          <p:cNvSpPr/>
          <p:nvPr/>
        </p:nvSpPr>
        <p:spPr>
          <a:xfrm>
            <a:off x="323528" y="1052737"/>
            <a:ext cx="8496944" cy="3416320"/>
          </a:xfrm>
          <a:prstGeom prst="rect">
            <a:avLst/>
          </a:prstGeom>
        </p:spPr>
        <p:txBody>
          <a:bodyPr wrap="square">
            <a:spAutoFit/>
          </a:bodyPr>
          <a:lstStyle/>
          <a:p>
            <a:pPr algn="just">
              <a:buFont typeface="Arial" pitchFamily="34" charset="0"/>
              <a:buChar char="•"/>
            </a:pPr>
            <a:r>
              <a:rPr lang="es-ES" dirty="0" smtClean="0"/>
              <a:t>RAID </a:t>
            </a:r>
            <a:r>
              <a:rPr lang="es-ES" dirty="0" smtClean="0"/>
              <a:t>0 (conjunto dividido, volumen dividido, volumen </a:t>
            </a:r>
            <a:r>
              <a:rPr lang="es-ES" dirty="0" smtClean="0"/>
              <a:t>seccionado), distribuye </a:t>
            </a:r>
            <a:r>
              <a:rPr lang="es-ES" dirty="0" smtClean="0"/>
              <a:t>los datos equitativamente entre dos o más discos sin información de paridad que proporcione redundancia.</a:t>
            </a:r>
          </a:p>
          <a:p>
            <a:pPr algn="just">
              <a:buFont typeface="Arial" pitchFamily="34" charset="0"/>
              <a:buChar char="•"/>
            </a:pPr>
            <a:r>
              <a:rPr lang="es-ES" dirty="0" smtClean="0"/>
              <a:t>Se </a:t>
            </a:r>
            <a:r>
              <a:rPr lang="es-ES" dirty="0" smtClean="0"/>
              <a:t>usa normalmente para incrementar el rendimiento y crear un pequeño número de grandes discos virtuales a partir de un gran número de pequeños discos físicos.</a:t>
            </a:r>
          </a:p>
          <a:p>
            <a:pPr algn="just">
              <a:buFont typeface="Arial" pitchFamily="34" charset="0"/>
              <a:buChar char="•"/>
            </a:pPr>
            <a:r>
              <a:rPr lang="es-ES" dirty="0" smtClean="0"/>
              <a:t>Puede </a:t>
            </a:r>
            <a:r>
              <a:rPr lang="es-ES" dirty="0" smtClean="0"/>
              <a:t>ser creado con discos de diferentes tamaños, pero el espacio de almacenamiento añadido al conjunto estará limitado por el tamaño del disco más </a:t>
            </a:r>
            <a:r>
              <a:rPr lang="es-ES" dirty="0" smtClean="0"/>
              <a:t>pequeño.</a:t>
            </a:r>
            <a:endParaRPr lang="es-ES" dirty="0" smtClean="0"/>
          </a:p>
          <a:p>
            <a:pPr algn="just">
              <a:buFont typeface="Arial" pitchFamily="34" charset="0"/>
              <a:buChar char="•"/>
            </a:pPr>
            <a:r>
              <a:rPr lang="es-ES" dirty="0" smtClean="0"/>
              <a:t>Dividirá </a:t>
            </a:r>
            <a:r>
              <a:rPr lang="es-ES" dirty="0" smtClean="0"/>
              <a:t>las operaciones de lectura y escritura en bloques de igual tamaño, por lo que distribuirá la información equitativamente entre los dos discos.</a:t>
            </a:r>
          </a:p>
          <a:p>
            <a:pPr algn="just">
              <a:buFont typeface="Arial" pitchFamily="34" charset="0"/>
              <a:buChar char="•"/>
            </a:pPr>
            <a:r>
              <a:rPr lang="es-ES" dirty="0" smtClean="0"/>
              <a:t>La fiabilidad total medida MTBF es inversamente proporcional al número de discos del conjunto </a:t>
            </a:r>
          </a:p>
          <a:p>
            <a:pPr algn="just">
              <a:buFont typeface="Wingdings" pitchFamily="2" charset="2"/>
              <a:buChar char="§"/>
            </a:pPr>
            <a:endParaRPr lang="es-PE" dirty="0"/>
          </a:p>
        </p:txBody>
      </p:sp>
      <p:pic>
        <p:nvPicPr>
          <p:cNvPr id="24578" name="Picture 2" descr="File:Raid0.png">
            <a:hlinkClick r:id="rId3"/>
          </p:cNvPr>
          <p:cNvPicPr>
            <a:picLocks noChangeAspect="1" noChangeArrowheads="1"/>
          </p:cNvPicPr>
          <p:nvPr/>
        </p:nvPicPr>
        <p:blipFill>
          <a:blip r:embed="rId4" cstate="print"/>
          <a:srcRect/>
          <a:stretch>
            <a:fillRect/>
          </a:stretch>
        </p:blipFill>
        <p:spPr bwMode="auto">
          <a:xfrm>
            <a:off x="3059832" y="3954593"/>
            <a:ext cx="2230785" cy="290340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2"/>
              <a:defRPr/>
            </a:pPr>
            <a:r>
              <a:rPr lang="es-ES" sz="2800" dirty="0" smtClean="0"/>
              <a:t>RAID Nivel 1.-</a:t>
            </a:r>
            <a:endParaRPr lang="es-ES" sz="2800" dirty="0"/>
          </a:p>
        </p:txBody>
      </p:sp>
      <p:sp>
        <p:nvSpPr>
          <p:cNvPr id="6" name="5 Rectángulo"/>
          <p:cNvSpPr/>
          <p:nvPr/>
        </p:nvSpPr>
        <p:spPr>
          <a:xfrm>
            <a:off x="323528" y="1268760"/>
            <a:ext cx="8496944" cy="2308324"/>
          </a:xfrm>
          <a:prstGeom prst="rect">
            <a:avLst/>
          </a:prstGeom>
        </p:spPr>
        <p:txBody>
          <a:bodyPr wrap="square">
            <a:spAutoFit/>
          </a:bodyPr>
          <a:lstStyle/>
          <a:p>
            <a:pPr algn="just">
              <a:buFont typeface="Arial" pitchFamily="34" charset="0"/>
              <a:buChar char="•"/>
            </a:pPr>
            <a:r>
              <a:rPr lang="es-ES" dirty="0" smtClean="0"/>
              <a:t>RAID 1 crea una copia exacta (o espejo) de un conjunto de datos en dos o más discos, lo que incrementa exponencialmente la fiabilidad respecto a un solo disco</a:t>
            </a:r>
            <a:r>
              <a:rPr lang="es-ES" dirty="0" smtClean="0"/>
              <a:t>. </a:t>
            </a:r>
            <a:endParaRPr lang="es-ES" dirty="0" smtClean="0"/>
          </a:p>
          <a:p>
            <a:pPr algn="just">
              <a:buFont typeface="Arial" pitchFamily="34" charset="0"/>
              <a:buChar char="•"/>
            </a:pPr>
            <a:r>
              <a:rPr lang="es-ES" dirty="0" smtClean="0"/>
              <a:t>Para maximizar </a:t>
            </a:r>
            <a:r>
              <a:rPr lang="es-ES" dirty="0" smtClean="0"/>
              <a:t>el </a:t>
            </a:r>
            <a:r>
              <a:rPr lang="es-ES" dirty="0" smtClean="0"/>
              <a:t>rendimiento del RAID 1 se recomienda el uso de controladoras de disco independientes, una para </a:t>
            </a:r>
            <a:r>
              <a:rPr lang="es-ES" dirty="0" smtClean="0"/>
              <a:t>c/disco </a:t>
            </a:r>
            <a:r>
              <a:rPr lang="es-ES" dirty="0" smtClean="0"/>
              <a:t>(</a:t>
            </a:r>
            <a:r>
              <a:rPr lang="es-ES" i="1" dirty="0" err="1" smtClean="0"/>
              <a:t>splitting</a:t>
            </a:r>
            <a:r>
              <a:rPr lang="es-ES" dirty="0" smtClean="0"/>
              <a:t> o </a:t>
            </a:r>
            <a:r>
              <a:rPr lang="es-ES" i="1" dirty="0" err="1" smtClean="0"/>
              <a:t>duplexing</a:t>
            </a:r>
            <a:r>
              <a:rPr lang="es-ES" dirty="0" smtClean="0"/>
              <a:t>).</a:t>
            </a:r>
          </a:p>
          <a:p>
            <a:pPr algn="just">
              <a:buFont typeface="Arial" pitchFamily="34" charset="0"/>
              <a:buChar char="•"/>
            </a:pPr>
            <a:r>
              <a:rPr lang="es-ES" dirty="0" smtClean="0"/>
              <a:t>RAID </a:t>
            </a:r>
            <a:r>
              <a:rPr lang="es-ES" dirty="0" smtClean="0"/>
              <a:t>1 IDE </a:t>
            </a:r>
            <a:r>
              <a:rPr lang="es-ES" dirty="0" smtClean="0"/>
              <a:t>leen </a:t>
            </a:r>
            <a:r>
              <a:rPr lang="es-ES" dirty="0" smtClean="0"/>
              <a:t>sólo de un disco de la </a:t>
            </a:r>
            <a:r>
              <a:rPr lang="es-ES" dirty="0" smtClean="0"/>
              <a:t>pareja o también </a:t>
            </a:r>
            <a:r>
              <a:rPr lang="es-ES" dirty="0" smtClean="0"/>
              <a:t>leen de ambos discos simultáneamente y comparan los datos para detectar errores.</a:t>
            </a:r>
          </a:p>
          <a:p>
            <a:pPr algn="just">
              <a:buFont typeface="Arial" pitchFamily="34" charset="0"/>
              <a:buChar char="•"/>
            </a:pPr>
            <a:r>
              <a:rPr lang="es-ES" dirty="0" smtClean="0"/>
              <a:t>En </a:t>
            </a:r>
            <a:r>
              <a:rPr lang="es-ES" dirty="0" smtClean="0"/>
              <a:t>algunos entornos 24/7, es posible «dividir el espejo»: marcar un disco como inactivo, hacer una copia de seguridad de dicho disco y luego «reconstruir» el espejo</a:t>
            </a:r>
            <a:r>
              <a:rPr lang="es-ES" dirty="0" smtClean="0"/>
              <a:t>.</a:t>
            </a:r>
            <a:endParaRPr lang="es-ES" dirty="0" smtClean="0"/>
          </a:p>
        </p:txBody>
      </p:sp>
      <p:pic>
        <p:nvPicPr>
          <p:cNvPr id="22530" name="Picture 2" descr="http://upload.wikimedia.org/wikipedia/commons/thumb/e/e2/Raid1.png/220px-Raid1.png">
            <a:hlinkClick r:id="rId3"/>
          </p:cNvPr>
          <p:cNvPicPr>
            <a:picLocks noChangeAspect="1" noChangeArrowheads="1"/>
          </p:cNvPicPr>
          <p:nvPr/>
        </p:nvPicPr>
        <p:blipFill>
          <a:blip r:embed="rId4" cstate="print"/>
          <a:srcRect/>
          <a:stretch>
            <a:fillRect/>
          </a:stretch>
        </p:blipFill>
        <p:spPr bwMode="auto">
          <a:xfrm>
            <a:off x="2915816" y="3665797"/>
            <a:ext cx="2455540" cy="319220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3"/>
              <a:defRPr/>
            </a:pPr>
            <a:r>
              <a:rPr lang="es-ES" sz="2800" dirty="0" smtClean="0"/>
              <a:t>RAID Nivel 2.-</a:t>
            </a:r>
            <a:endParaRPr lang="es-ES" sz="2800" dirty="0"/>
          </a:p>
        </p:txBody>
      </p:sp>
      <p:sp>
        <p:nvSpPr>
          <p:cNvPr id="6" name="5 Rectángulo"/>
          <p:cNvSpPr/>
          <p:nvPr/>
        </p:nvSpPr>
        <p:spPr>
          <a:xfrm>
            <a:off x="539552" y="1052736"/>
            <a:ext cx="8352928" cy="3447098"/>
          </a:xfrm>
          <a:prstGeom prst="rect">
            <a:avLst/>
          </a:prstGeom>
        </p:spPr>
        <p:txBody>
          <a:bodyPr wrap="square">
            <a:spAutoFit/>
          </a:bodyPr>
          <a:lstStyle/>
          <a:p>
            <a:pPr>
              <a:buFont typeface="Arial" pitchFamily="34" charset="0"/>
              <a:buChar char="•"/>
            </a:pPr>
            <a:r>
              <a:rPr lang="es-ES" sz="2000" dirty="0" smtClean="0"/>
              <a:t>Usa división a nivel de bits con un disco de paridad dedicado y usa un código de </a:t>
            </a:r>
            <a:r>
              <a:rPr lang="es-ES" sz="2000" dirty="0" err="1" smtClean="0"/>
              <a:t>Hamming</a:t>
            </a:r>
            <a:r>
              <a:rPr lang="es-ES" sz="2000" dirty="0" smtClean="0"/>
              <a:t> para la corrección de errores</a:t>
            </a:r>
            <a:r>
              <a:rPr lang="es-ES" sz="2000" dirty="0" smtClean="0"/>
              <a:t>. Una </a:t>
            </a:r>
            <a:r>
              <a:rPr lang="es-ES" sz="2000" dirty="0" smtClean="0"/>
              <a:t>opción eficaz en un entorno en el que se producen muchos errores de </a:t>
            </a:r>
            <a:r>
              <a:rPr lang="es-ES" sz="2000" dirty="0" smtClean="0"/>
              <a:t>disco</a:t>
            </a:r>
            <a:endParaRPr lang="es-ES" sz="2000" dirty="0" smtClean="0"/>
          </a:p>
          <a:p>
            <a:pPr>
              <a:buFont typeface="Arial" pitchFamily="34" charset="0"/>
              <a:buChar char="•"/>
            </a:pPr>
            <a:r>
              <a:rPr lang="es-ES" sz="2000" dirty="0" smtClean="0"/>
              <a:t> Dada la alta fiabilidad de los discos individuales y unidades de disco, RAID 2 es un exceso y no está </a:t>
            </a:r>
            <a:r>
              <a:rPr lang="es-ES" sz="2000" dirty="0" smtClean="0"/>
              <a:t>implementada.</a:t>
            </a:r>
          </a:p>
          <a:p>
            <a:pPr>
              <a:buFont typeface="Arial" pitchFamily="34" charset="0"/>
              <a:buChar char="•"/>
            </a:pPr>
            <a:r>
              <a:rPr lang="es-ES" sz="2000" dirty="0" smtClean="0"/>
              <a:t>Cualquier </a:t>
            </a:r>
            <a:r>
              <a:rPr lang="es-ES" sz="2000" dirty="0" smtClean="0"/>
              <a:t>operación de lectura o escritura exige activar todos los discos del conjunto, suele ser un poco lento porque se producen cuellos de botella. Son discos paralelos pero no son independientes (no se puede leer y escribir al mismo tiempo).</a:t>
            </a:r>
          </a:p>
          <a:p>
            <a:pPr>
              <a:buFont typeface="Arial" pitchFamily="34" charset="0"/>
              <a:buChar char="•"/>
            </a:pPr>
            <a:endParaRPr lang="es-ES" sz="2000" dirty="0" smtClean="0"/>
          </a:p>
          <a:p>
            <a:pPr>
              <a:buFont typeface="Arial" pitchFamily="34" charset="0"/>
              <a:buChar char="•"/>
            </a:pPr>
            <a:endParaRPr lang="es-PE" dirty="0"/>
          </a:p>
        </p:txBody>
      </p:sp>
      <p:pic>
        <p:nvPicPr>
          <p:cNvPr id="20484" name="Picture 4" descr="File:RAID2 arch.svg">
            <a:hlinkClick r:id="rId3"/>
          </p:cNvPr>
          <p:cNvPicPr>
            <a:picLocks noChangeAspect="1" noChangeArrowheads="1"/>
          </p:cNvPicPr>
          <p:nvPr/>
        </p:nvPicPr>
        <p:blipFill>
          <a:blip r:embed="rId4" cstate="print"/>
          <a:srcRect/>
          <a:stretch>
            <a:fillRect/>
          </a:stretch>
        </p:blipFill>
        <p:spPr bwMode="auto">
          <a:xfrm>
            <a:off x="1403648" y="3429000"/>
            <a:ext cx="6251848" cy="31259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68313" y="0"/>
            <a:ext cx="8229600" cy="1143000"/>
          </a:xfrm>
        </p:spPr>
        <p:txBody>
          <a:bodyPr/>
          <a:lstStyle/>
          <a:p>
            <a:pPr eaLnBrk="1" hangingPunct="1"/>
            <a:r>
              <a:rPr lang="es-PE" smtClean="0"/>
              <a:t>Sumario</a:t>
            </a:r>
          </a:p>
        </p:txBody>
      </p:sp>
      <p:sp>
        <p:nvSpPr>
          <p:cNvPr id="3075" name="2 Marcador de contenido"/>
          <p:cNvSpPr>
            <a:spLocks noGrp="1"/>
          </p:cNvSpPr>
          <p:nvPr>
            <p:ph idx="1"/>
          </p:nvPr>
        </p:nvSpPr>
        <p:spPr>
          <a:xfrm>
            <a:off x="395288" y="1125538"/>
            <a:ext cx="8291512" cy="5111750"/>
          </a:xfrm>
        </p:spPr>
        <p:txBody>
          <a:bodyPr/>
          <a:lstStyle/>
          <a:p>
            <a:pPr marL="571500" indent="-571500" eaLnBrk="1" hangingPunct="1">
              <a:buFont typeface="Calibri" pitchFamily="34" charset="0"/>
              <a:buAutoNum type="romanUcPeriod"/>
            </a:pPr>
            <a:r>
              <a:rPr lang="es-ES" smtClean="0"/>
              <a:t>Disco Magnéticos</a:t>
            </a:r>
          </a:p>
          <a:p>
            <a:pPr marL="571500" indent="-571500" eaLnBrk="1" hangingPunct="1">
              <a:buFont typeface="Calibri" pitchFamily="34" charset="0"/>
              <a:buAutoNum type="romanUcPeriod"/>
            </a:pPr>
            <a:r>
              <a:rPr lang="es-ES" smtClean="0"/>
              <a:t>RAID</a:t>
            </a:r>
          </a:p>
          <a:p>
            <a:pPr marL="571500" indent="-571500" eaLnBrk="1" hangingPunct="1">
              <a:buFont typeface="Calibri" pitchFamily="34" charset="0"/>
              <a:buAutoNum type="romanUcPeriod"/>
            </a:pPr>
            <a:r>
              <a:rPr lang="es-ES" smtClean="0"/>
              <a:t>Memorias Ópticas</a:t>
            </a:r>
          </a:p>
          <a:p>
            <a:pPr marL="571500" indent="-571500" eaLnBrk="1" hangingPunct="1">
              <a:buFont typeface="Calibri" pitchFamily="34" charset="0"/>
              <a:buAutoNum type="romanUcPeriod"/>
            </a:pPr>
            <a:r>
              <a:rPr lang="es-ES" smtClean="0"/>
              <a:t>Cintas Magnéticas</a:t>
            </a:r>
            <a:endParaRPr lang="es-PE"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4"/>
              <a:defRPr/>
            </a:pPr>
            <a:r>
              <a:rPr lang="es-ES" sz="2800" dirty="0" smtClean="0"/>
              <a:t>RAID Nivel 3.-</a:t>
            </a:r>
            <a:endParaRPr lang="es-ES" sz="2800" dirty="0"/>
          </a:p>
        </p:txBody>
      </p:sp>
      <p:sp>
        <p:nvSpPr>
          <p:cNvPr id="6" name="5 Rectángulo"/>
          <p:cNvSpPr/>
          <p:nvPr/>
        </p:nvSpPr>
        <p:spPr>
          <a:xfrm>
            <a:off x="323528" y="1196752"/>
            <a:ext cx="8424936" cy="1938992"/>
          </a:xfrm>
          <a:prstGeom prst="rect">
            <a:avLst/>
          </a:prstGeom>
        </p:spPr>
        <p:txBody>
          <a:bodyPr wrap="square">
            <a:spAutoFit/>
          </a:bodyPr>
          <a:lstStyle/>
          <a:p>
            <a:pPr algn="just">
              <a:buFont typeface="Wingdings" pitchFamily="2" charset="2"/>
              <a:buChar char="§"/>
            </a:pPr>
            <a:r>
              <a:rPr lang="es-ES" sz="2000" dirty="0" smtClean="0"/>
              <a:t> Requiere sólo un disco redundante, no importa cuán grande sea el conjunto de discos. </a:t>
            </a:r>
          </a:p>
          <a:p>
            <a:pPr algn="just">
              <a:buFont typeface="Wingdings" pitchFamily="2" charset="2"/>
              <a:buChar char="§"/>
            </a:pPr>
            <a:r>
              <a:rPr lang="es-ES" sz="2000" dirty="0" smtClean="0"/>
              <a:t> Los datos perdidos se regeneran sobre la marcha utilizando el  cálculo.</a:t>
            </a:r>
          </a:p>
          <a:p>
            <a:pPr algn="just">
              <a:buFont typeface="Wingdings" pitchFamily="2" charset="2"/>
              <a:buChar char="§"/>
            </a:pPr>
            <a:r>
              <a:rPr lang="es-ES" sz="2000" dirty="0" smtClean="0"/>
              <a:t>RAID 3 puede alcanzar velocidades de datos muy altas de transferencia</a:t>
            </a:r>
          </a:p>
          <a:p>
            <a:pPr algn="just">
              <a:buFont typeface="Wingdings" pitchFamily="2" charset="2"/>
              <a:buChar char="§"/>
            </a:pPr>
            <a:r>
              <a:rPr lang="es-ES" sz="2000" dirty="0" smtClean="0"/>
              <a:t> Sólo una solicitud  de E / S se puede ejecutar a la vez. Así, en un entorno orientado a transacciones, el rendimiento se resiente.</a:t>
            </a:r>
            <a:endParaRPr lang="es-PE" sz="2000" dirty="0"/>
          </a:p>
        </p:txBody>
      </p:sp>
      <p:pic>
        <p:nvPicPr>
          <p:cNvPr id="18434" name="Picture 2" descr="File:Raid3.png">
            <a:hlinkClick r:id="rId3"/>
          </p:cNvPr>
          <p:cNvPicPr>
            <a:picLocks noChangeAspect="1" noChangeArrowheads="1"/>
          </p:cNvPicPr>
          <p:nvPr/>
        </p:nvPicPr>
        <p:blipFill>
          <a:blip r:embed="rId4" cstate="print"/>
          <a:srcRect/>
          <a:stretch>
            <a:fillRect/>
          </a:stretch>
        </p:blipFill>
        <p:spPr bwMode="auto">
          <a:xfrm>
            <a:off x="1475656" y="3140968"/>
            <a:ext cx="5675784" cy="352608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6"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5"/>
              <a:defRPr/>
            </a:pPr>
            <a:r>
              <a:rPr lang="es-ES" sz="2800" dirty="0" smtClean="0"/>
              <a:t>RAID Nivel 4.-</a:t>
            </a:r>
            <a:endParaRPr lang="es-ES" sz="2800" dirty="0"/>
          </a:p>
        </p:txBody>
      </p:sp>
      <p:sp>
        <p:nvSpPr>
          <p:cNvPr id="7" name="6 Rectángulo"/>
          <p:cNvSpPr/>
          <p:nvPr/>
        </p:nvSpPr>
        <p:spPr>
          <a:xfrm>
            <a:off x="467544" y="1196752"/>
            <a:ext cx="8064896" cy="1908215"/>
          </a:xfrm>
          <a:prstGeom prst="rect">
            <a:avLst/>
          </a:prstGeom>
        </p:spPr>
        <p:txBody>
          <a:bodyPr wrap="square">
            <a:spAutoFit/>
          </a:bodyPr>
          <a:lstStyle/>
          <a:p>
            <a:pPr algn="just">
              <a:buFont typeface="Wingdings" pitchFamily="2" charset="2"/>
              <a:buChar char="§"/>
            </a:pPr>
            <a:r>
              <a:rPr lang="es-ES" sz="2000" dirty="0" smtClean="0"/>
              <a:t> RAID 4 a 6 hacen uso de una técnica de acceso independiente.</a:t>
            </a:r>
          </a:p>
          <a:p>
            <a:pPr algn="just">
              <a:buFont typeface="Wingdings" pitchFamily="2" charset="2"/>
              <a:buChar char="§"/>
            </a:pPr>
            <a:r>
              <a:rPr lang="es-ES" sz="2000" dirty="0" smtClean="0"/>
              <a:t>  El acceso independientes son más adecuados para aplicaciones que requieren alta frecuencia de petición de E / S y son relativamente menos adecuadas para aplicaciones que requieren altas velocidades de transferencia de datos.</a:t>
            </a:r>
          </a:p>
          <a:p>
            <a:endParaRPr lang="es-PE" dirty="0"/>
          </a:p>
        </p:txBody>
      </p:sp>
      <p:pic>
        <p:nvPicPr>
          <p:cNvPr id="16386" name="Picture 2" descr="File:Raid4.png">
            <a:hlinkClick r:id="rId3"/>
          </p:cNvPr>
          <p:cNvPicPr>
            <a:picLocks noChangeAspect="1" noChangeArrowheads="1"/>
          </p:cNvPicPr>
          <p:nvPr/>
        </p:nvPicPr>
        <p:blipFill>
          <a:blip r:embed="rId4" cstate="print"/>
          <a:srcRect/>
          <a:stretch>
            <a:fillRect/>
          </a:stretch>
        </p:blipFill>
        <p:spPr bwMode="auto">
          <a:xfrm>
            <a:off x="1259632" y="2780928"/>
            <a:ext cx="6251848" cy="388396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6"/>
              <a:defRPr/>
            </a:pPr>
            <a:r>
              <a:rPr lang="es-ES" sz="2800" dirty="0" smtClean="0"/>
              <a:t>RAID Nivel 5.-</a:t>
            </a:r>
            <a:endParaRPr lang="es-ES" sz="2800" dirty="0"/>
          </a:p>
        </p:txBody>
      </p:sp>
      <p:sp>
        <p:nvSpPr>
          <p:cNvPr id="6" name="5 Rectángulo"/>
          <p:cNvSpPr/>
          <p:nvPr/>
        </p:nvSpPr>
        <p:spPr>
          <a:xfrm>
            <a:off x="323528" y="1196752"/>
            <a:ext cx="8820472" cy="830997"/>
          </a:xfrm>
          <a:prstGeom prst="rect">
            <a:avLst/>
          </a:prstGeom>
        </p:spPr>
        <p:txBody>
          <a:bodyPr wrap="square">
            <a:spAutoFit/>
          </a:bodyPr>
          <a:lstStyle/>
          <a:p>
            <a:pPr>
              <a:buFont typeface="Arial" pitchFamily="34" charset="0"/>
              <a:buChar char="•"/>
            </a:pPr>
            <a:r>
              <a:rPr lang="es-ES" sz="2400" dirty="0" smtClean="0"/>
              <a:t> Distribuye las tiras de paridad en todos los discos.</a:t>
            </a:r>
          </a:p>
          <a:p>
            <a:pPr>
              <a:buFont typeface="Arial" pitchFamily="34" charset="0"/>
              <a:buChar char="•"/>
            </a:pPr>
            <a:r>
              <a:rPr lang="es-ES" sz="2400" dirty="0" smtClean="0"/>
              <a:t> Evita el potencial de I / O cuello de botella se encuentra en RAID 4.</a:t>
            </a:r>
            <a:endParaRPr lang="es-PE" sz="2400" dirty="0"/>
          </a:p>
        </p:txBody>
      </p:sp>
      <p:pic>
        <p:nvPicPr>
          <p:cNvPr id="14338" name="Picture 2" descr="File:Raid5.png">
            <a:hlinkClick r:id="rId3"/>
          </p:cNvPr>
          <p:cNvPicPr>
            <a:picLocks noChangeAspect="1" noChangeArrowheads="1"/>
          </p:cNvPicPr>
          <p:nvPr/>
        </p:nvPicPr>
        <p:blipFill>
          <a:blip r:embed="rId4" cstate="print"/>
          <a:srcRect/>
          <a:stretch>
            <a:fillRect/>
          </a:stretch>
        </p:blipFill>
        <p:spPr bwMode="auto">
          <a:xfrm>
            <a:off x="971600" y="2204864"/>
            <a:ext cx="6683896" cy="415237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2"/>
              <a:defRPr/>
            </a:pPr>
            <a:r>
              <a:rPr lang="es-ES" sz="2800" dirty="0"/>
              <a:t>RAID (Matriz redundante de discos independientes</a:t>
            </a:r>
            <a:r>
              <a:rPr lang="es-ES" sz="2800" dirty="0" smtClean="0"/>
              <a:t>)</a:t>
            </a:r>
          </a:p>
          <a:p>
            <a:pPr marL="1028700" lvl="1" indent="-571500" fontAlgn="auto">
              <a:spcAft>
                <a:spcPts val="0"/>
              </a:spcAft>
              <a:buFont typeface="+mj-lt"/>
              <a:buAutoNum type="romanLcPeriod" startAt="7"/>
              <a:defRPr/>
            </a:pPr>
            <a:r>
              <a:rPr lang="es-ES" sz="2800" dirty="0" smtClean="0"/>
              <a:t>RAID Nivel 6.-</a:t>
            </a:r>
            <a:endParaRPr lang="es-ES" sz="2800" dirty="0"/>
          </a:p>
        </p:txBody>
      </p:sp>
      <p:sp>
        <p:nvSpPr>
          <p:cNvPr id="6" name="5 Rectángulo"/>
          <p:cNvSpPr/>
          <p:nvPr/>
        </p:nvSpPr>
        <p:spPr>
          <a:xfrm>
            <a:off x="323528" y="1124744"/>
            <a:ext cx="8496944" cy="1938992"/>
          </a:xfrm>
          <a:prstGeom prst="rect">
            <a:avLst/>
          </a:prstGeom>
        </p:spPr>
        <p:txBody>
          <a:bodyPr wrap="square">
            <a:spAutoFit/>
          </a:bodyPr>
          <a:lstStyle/>
          <a:p>
            <a:pPr algn="just">
              <a:buFont typeface="Wingdings" pitchFamily="2" charset="2"/>
              <a:buChar char="§"/>
            </a:pPr>
            <a:r>
              <a:rPr lang="es-ES" sz="2000" dirty="0" smtClean="0"/>
              <a:t> Dos diferentes cálculos de paridad se llevan a cabo y se almacenan en bloques separados en diferentes discos.</a:t>
            </a:r>
          </a:p>
          <a:p>
            <a:pPr algn="just">
              <a:buFont typeface="Wingdings" pitchFamily="2" charset="2"/>
              <a:buChar char="§"/>
            </a:pPr>
            <a:r>
              <a:rPr lang="es-ES" sz="2000" dirty="0" smtClean="0"/>
              <a:t> Uno de los dos es el cálculo de OR exclusiva utilizada en RAID 4 y 5. </a:t>
            </a:r>
          </a:p>
          <a:p>
            <a:pPr algn="just">
              <a:buFont typeface="Wingdings" pitchFamily="2" charset="2"/>
              <a:buChar char="§"/>
            </a:pPr>
            <a:r>
              <a:rPr lang="es-ES" sz="2000" dirty="0" smtClean="0"/>
              <a:t> El otro es un algoritmo de verificación de datos independiente. Esto hace que sea posible regenerar los datos incluso si dos discos que contienen datos de usuario fallaran</a:t>
            </a:r>
            <a:r>
              <a:rPr lang="es-ES" dirty="0" smtClean="0"/>
              <a:t>.</a:t>
            </a:r>
            <a:endParaRPr lang="es-PE" dirty="0"/>
          </a:p>
        </p:txBody>
      </p:sp>
      <p:pic>
        <p:nvPicPr>
          <p:cNvPr id="12290" name="Picture 2" descr="File:Raid6.png">
            <a:hlinkClick r:id="rId3"/>
          </p:cNvPr>
          <p:cNvPicPr>
            <a:picLocks noChangeAspect="1" noChangeArrowheads="1"/>
          </p:cNvPicPr>
          <p:nvPr/>
        </p:nvPicPr>
        <p:blipFill>
          <a:blip r:embed="rId4" cstate="print"/>
          <a:srcRect/>
          <a:stretch>
            <a:fillRect/>
          </a:stretch>
        </p:blipFill>
        <p:spPr bwMode="auto">
          <a:xfrm>
            <a:off x="899592" y="3068960"/>
            <a:ext cx="7115944" cy="350460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2 Marcador de contenido"/>
          <p:cNvSpPr>
            <a:spLocks noGrp="1"/>
          </p:cNvSpPr>
          <p:nvPr>
            <p:ph idx="1"/>
          </p:nvPr>
        </p:nvSpPr>
        <p:spPr>
          <a:xfrm>
            <a:off x="395288" y="981075"/>
            <a:ext cx="8229600" cy="5094288"/>
          </a:xfrm>
        </p:spPr>
        <p:txBody>
          <a:bodyPr/>
          <a:lstStyle/>
          <a:p>
            <a:r>
              <a:rPr lang="es-PE" sz="1800" smtClean="0"/>
              <a:t>CD Disco compacto </a:t>
            </a:r>
          </a:p>
          <a:p>
            <a:pPr lvl="1"/>
            <a:r>
              <a:rPr lang="es-PE" sz="1400" smtClean="0"/>
              <a:t>Imborrable que almacena audio digitalizado información. </a:t>
            </a:r>
          </a:p>
          <a:p>
            <a:pPr lvl="1"/>
            <a:r>
              <a:rPr lang="es-PE" sz="1400" smtClean="0"/>
              <a:t>utiliza discos de 12 cm y puede grabar más de 60 minutos de tiempo de juego no se interrumpa.</a:t>
            </a:r>
          </a:p>
          <a:p>
            <a:r>
              <a:rPr lang="es-PE" sz="1800" smtClean="0"/>
              <a:t>CD-ROM Disco compacto de sólo lectura</a:t>
            </a:r>
          </a:p>
          <a:p>
            <a:pPr lvl="1"/>
            <a:r>
              <a:rPr lang="es-PE" sz="1400" smtClean="0"/>
              <a:t>Imborrable utilizado para el almacenamiento de datos del equipo sistemas. Utiliza discos de 12 cm y puede almacenar más de 650 Mbytes.</a:t>
            </a:r>
          </a:p>
          <a:p>
            <a:r>
              <a:rPr lang="es-PE" sz="1800" smtClean="0"/>
              <a:t>CD-R CD grabable.</a:t>
            </a:r>
          </a:p>
          <a:p>
            <a:pPr lvl="1"/>
            <a:r>
              <a:rPr lang="es-PE" sz="1400" smtClean="0"/>
              <a:t> Similar a un usuario del CD-ROM. Se puede escribir en el disco sólo una vez.</a:t>
            </a:r>
          </a:p>
          <a:p>
            <a:r>
              <a:rPr lang="es-PE" sz="1800" smtClean="0"/>
              <a:t>CD-RW CD regrabable.</a:t>
            </a:r>
          </a:p>
          <a:p>
            <a:pPr lvl="1"/>
            <a:r>
              <a:rPr lang="es-PE" sz="1400" smtClean="0"/>
              <a:t> Similar a un usuario del CD-ROM. Se puede borrar y volver a escribir en el disco varias veces.</a:t>
            </a:r>
          </a:p>
          <a:p>
            <a:endParaRPr lang="es-PE" sz="140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2900" dirty="0"/>
              <a:t>MEMORIAS OPTICAS</a:t>
            </a:r>
          </a:p>
        </p:txBody>
      </p:sp>
      <p:sp>
        <p:nvSpPr>
          <p:cNvPr id="9218" name="AutoShape 2" descr="data:image/jpeg;base64,/9j/4AAQSkZJRgABAQAAAQABAAD/2wCEAAkGBhQQDxQUEhQWFRQUFRQVFRQUFBUUFxQUFBQVFRQUFRQXHCYeFxkkGRUVHy8gIycpLCwsFR4xNTAqNSYrLCkBCQoKDgwOGg8PGiwlHCQsKSkpLCwpLCwsLCwsKSksLCwsLCwsLCksKSwsLCwsLCwsLCwsLCksLCwpLCwpLCwsLP/AABEIAOEA4QMBIgACEQEDEQH/xAAcAAABBQEBAQAAAAAAAAAAAAAAAgMEBQYHAQj/xABIEAABAwIDBAcFBAYJAgcAAAABAAIDBBEFEiEGMUFRBxMiYXGBkRQyQqGxI1JygmKSorLR8BUzNENjk8HC4RbzJEVzdIPS8f/EABkBAQEBAQEBAAAAAAAAAAAAAAABAgMEBf/EACoRAQEAAgICAQMCBgMAAAAAAAABAhEhMRJBAxMyUXHwImGhscHxBJHh/9oADAMBAAIRAxEAPwDuKEIQCEIQCEIQCEIQCELwlB6hVOLbVUtILzzxx9zngHybvPksfV9OFHfLTxz1Lv8ABicRfxNvorqp5R0ZC5mOknEpv6jB6ix3GU9X+8B9VJhx/HX/APl8LPxVEZPycr432z5x0NCwzMWxke9Rwn8MzP8A7IO2OIR/1uGyEcTG4P8A3bp4p9Se9tyhYiHpVgBtURTwH/EjNh/r8locN2qpaj+qmY7uzAH0OqnjYszxvVWyF4CvVGwhCEAhCEAhCEAhCEAhCEAhCEAhCEAhCEAkSShouTYd6zW2fSFTYXHeV2aQ+5CzV7z3DlfidPosXTYbiGNHrK17qOkPu0sZIlkbv+0fvaDyt+Ub0ZuWl7tD0tRRydRRRvrKncI4QSAebngEAevkqtmzmM4lrW1TaGI/3FN2pCOTng2b+sfBbPAsAp6KPq6aJkTeOUau73u3uPiVbtKu2eb2x+DdD+G05zGEzv3l9S4yknnl0Z8lsaalZE0NjY1jRuaxoaPQaJYSk3WtR7Ze2XgXoUV7ZeWXqEU3LEHCzgHA7wQCD5FZrFejqin16kRu+/CerPoOz8lpykOKstjGWMy7jBu2cxGh1o6nr2D+5qPetyD9x9WqXhnSWwP6mujdSy7u2DkPeHcu/d3rWPKrcVwuKpZkmja9vJw3d7Tvae8K+W+2PC4/bVxDO17Q5pBB3EG4Ti5jJg1Vhh6yhe6WEaup3m5A45eflr4rVbLbbw1zbA5JR70btCDxtzCmvw1jn6vFaRCEKOgQhCAQhCAQhCAQhCAQhCAXPOkLpM9lcKSib11bJo1o1Ed9zn/W3mbDf70ndIZow2kpB1lbNo1o16sH4iOfIHkSdBrQ7F7KNomukkPWVUvallOpu7UsaTwvvPH0CdJ2d2R2E6qX2utd7RWv1L3dpsR4CMbrgaX4cLLfRPVZE5TIpFlNLGMp9hUKN6lRuVVIaUsJppTgVCglJIXoQKK8QvCg8KbcUtxTTyoG3uTDylvco8j1AiRyye0mybZnddAeqqG6h7dA4j73f3+t1ppHph5Ul0XGZcVW7HbeF7/ZawdXUN0BOgfbd529fpu1zfaTZxtWy47ErdWSDeLcDbW30UvYPbJzneyVfZnZo0n+8A+p+q6d8xiW43Vb1CEKOgQhCAQhCAQhCAWY6QdtWYVRuldrI67YY/vyEaX/AERvJWjnmDGlzjYAXJXBn1pxvFX1T9aWldkp2/C9wN83fuDj+QIlSdjsBe1z6yrJfV1F3OLt8bXfCBwJFr8hYc1sInqKCnWPWbVWEUimRSKqjkUqKVQW8MimxvVPDKp0MqCyY5PNKiRvUlpWohwJQSQvQqhS8K9SSikOKYkcnZCosjlmhuRyiyPS5XqLI9YqvHvTLnLxz025yba09cVntqMDMzRLF2Z4u0xw0Jtrl/gr0uSXFWXSZYzKaqw2D2sFdBZ+k0fZkb3j4rd61C49iL3YfWMrIvccQ2Zo3EHj/PHxXW6OqbLG17DdrgCD3Fde+Y5YW9Xs8hCFHQIQhAIQkvdYE8tUHO+mDHXCGOhhdaaseIr/AHYz/WOPdlNvzHkoGE4MymgZFELNYNL7yTqXHvJ1VAyr/pDHKmpOsdL/AOHi5F+udw8y/wBQtU2RYyvOnO45W+WySxeJ8EFJdEseTUv5Ia5PxyKPlXrXLTSxhmVhBMqNsqlwVCDRQSqbG5UlNUKzhlWozbrtOalhUFTtVELthzTPboRCwyBv4njsN83Klk2+LXEO6lltLS1UDD6NzLrMeNuGXzSZTHX9ZP72N2UhxWSj2/DjZoppDyiroC7ya/Lf1Uv/AK0iaQ2dslOToOvYWtP4ZReM/rLnuPRlLj/5z/ZcyuUOV69dWNduI5+I5jmoksqzamNmU3CZHqM96JJEw56w6PXPTZcvHOSCVFKJSSV5mXhcgYrqVssbmO91wIP8UvotxZzetopT24Tdnew8v54hKJWexOc0ldT1TdBmEcngdxP88F0wvpx+TjWTsKEiKQOaCNxAI80tbbCEIQCz+3eN+x4fPNxbG4j8Vuz+0WjzWgXLenusPscNO3fPPGw+Fy4/NrUSs5sHQdTQRX96S8ruZL9Rf8uVaVrlEijDQGjc0ADwAsF46uY02L2gjgSBbx5LhXTSeHpYkUJ1W1oBLmgHcS4AHwvvTjahtgcwsdxzCx8DuWV0mZrpLo0z1gHFKbN3ox4fgFLZLZeZwVCxeodDA+Rjc7mtOVo1udwuOXE9wV85OaxllMZvLiDFdsWUzhHe8hF7DXLy04uPAeZVS7aSaol6prXTvI/szXFsTf06uYau/wDTFgue4NHPXVQZGS6WZxc55Hutzdp/hoPkF9EbI7IxUEIjjF3b3vOpc7iSf5/j6JhO6xl/FxFBRdH01Q0e3VDizS1NB9jAwfd6tlr/AJtVe0fR9QxCzadnjkB+ZC0zYwEta8qs+OMvVbAUUgs6Bn+W3+CpZ+jt1OD7FM+Np3wk9ZC7uMTrj+dy3lVU9W25BI424JME7ZBdp4A8jY7tE3VuEclqoZoT2B1L26mIE9U63xRcYz4acwFaYFtR13Yk0eNLnTMeR5O+RW2xrBWzsIcLHeHDQg8CDw/nguYYrQOhlItZ7dTbTOwH3h36eViF4vkxvx5ec6ev4McMpcb93r+f7/fHWwdIkFyhUVUXxgnfYX7+R80/nXRy1rgsuSS5IL0nMoF5l5mTZcvC5A4XKr2ipOtppG8ctx4t1Cn5kh5utThnKbmmn6PMV9ow+Ik3c1uV3i3T/QrSrm3RNU5H1VPf3JCWjuJ/4PqukrvXPC7xCEIUbC4/0tydZiuHRcA6SQj8LWW+YcuwLjPSJrtFTA/DTPd6ueP9FL0JgVVPQvzPLMzS5ziMktmm+4vY4EX523q1Cg1GIdvq2NzvGrtcrWj9J2uvcAuN06ER0j2SMksH2iEZAs3KQblzAbCx5aJt1A8tmJYPtZI3dWHNs1rS3MSdBmcAb25717PjPVse5zCOrLWuFxvdqMp4ixB4b05HjAzsa9rmGQXYTlIOl7Gx0OvzWeF2KagcyZu50TWvyZrF7M2XsE/EBY2Pkk/0bacgM+wdZ5b2MplG7S98tuHMclZAqvdjjc8jQ15MVy+waQAOPva/8JqLMrOlq11lktt8WcHMha4jPZrsrraPuXk9wY39paKlq2ysD2G7Tu4dxBC5ptrOTVym/uslt55YgrcZlwY5SfdNuqdD+D545K1zQHTkMiAaAGQRDKwADuF/RdTjZYKg2JoRDQ00Y+CCL1LQStCvTqTidR5sJJOHqivrxezGuf3t3frHROzNzdngd/hyTjWACw0CjaK2u++xzO82I9Ru81GrsMuRJEcr262GjXdxG7/8F1aEXTUbMt28N47uYVQzQVYmjDrWPEHgVk+kDDT1PXs9+A5vFnxA+X0Who+xVSMGjXAPHid+nkfUJ7FacPY5p3PY9v7JSzfCy3HmenMcGmGoB00LfwPGZvpqFbGRc+wLES2SNpO4OZ/ly6fJy3Dn6HjovH8eNxmnXOc7/JyR91Gc/vP6x4C/NIfMbbj6FQpZn/pf5biukjlZpaNnAbcpPtzfvfXwUMFzoxpc3N9LXF9OyfBN9bbe0ejh9T3q6N1YitYfiHA+trfUJQlBFxu5qqzA7mDhuzHdu3FTKQEN1HE28P5urolpWw8vV4zK377Qflb/AHLrK45s862OM742/vMXY129Rzw9/qEIQo6Bca6RRbaGnPOlcPRz12Vch6V48mL0En3hLH8mkfvFTLpcezNbV9VC5/EDTxOg+ZUbA6XLDmOrpDncTvN91/LXzS8UpTJC5rd+hA52N7JykkcWNAY5pAaDnFgLAA2G9x5cF579zarxxnWSxQj4nZ3+A0+gPyScSfnrIWjdEM7u4e8fk1vqnYo3+1SSuifuyxiwGm7Uk2boPmpeGYaWFz5LGSQ9q24D7o5/8BY7CqfHYXhxa6+VpeRlcNG794VDQTkxPY0Ez1BJ5AMN7uLjpb31dY7ETCWRtN3kA5WnRo1NyBzATZw/JUwFoOVsYbextucNeW8K75RPwyg6mJrN9hqeZNyT6lc420p7VU36UcpH5Xsk+i6sGrGbeUoY+OYjsg9v8Dx1Unyc0+S3vTOV1HadkaoSUkDhudBC4fqAfUFXi5j0N47mo/Z3n7SkeYHd8biTE7w94eYXTgvTe2MennFLSHBedZbeD9Qo0cSTvSet5A+lvqvQEFVEzNXOdrZsYbxte5J03fFbyKl18mVtzuAefINJUhsLQSQAC7ebb/FZXb3HOopX21dJaGMDUlz/AHrDjp+8luuSY23U9uQUdP8Abt/E/wBXvH8Ft3O0NteQ7+Cy+Bx9ZMNPcJJ8Rp9VqQF5sbxt9H/l/D9PKY/yVsrZW2vJqTa3zJ3bgEOrSY3PDrAEBvfa1yed03U3eyWUcGOZH+H4nef0CgTwOMFPE3fIS89w33PgHfJdcZHnz+O++1yaovkaxummZx4gWvYeo1XuG1Rey53gkX5jgfmqWCoLPa5DpkJY3u1IH+1P0T3wxw3Ng5w6wEcJL5RfgRlHqt3Djhx8bKvsy8JVS/EX3PfMI2jLfQC7/E7/AEUuhqS+MONtbkW5XNr99t6zcbJtNE7Oi+OM7ox+83+K7IuP7DN6zGZD9xjW+dwf9pXYF0/Djh7/AFCEIUdAuWdOdMWxU1QP7mdhJ5B1wfnkXU1luknBfa8NnjG8scW/iHaZ+21o807N65YpoTjFVbKV/X0cT+OXK78TdCrYLg63gotSSE60ILVEIaE4GoDU6xqsiPGsUbFsME8LmloebGzTxuCC2/C4JCntan2RrUvjdxmzc1XINn8flw6sEti7q2COdm4zUo7LZPxssAeWUd6+icBxuOpiY+N4ex4ux4+IcQeThxHBcw2v2LNQOtg7MrSXXA1vbUgfFcaFvEd+/M7LYvU0E2SJoBcbuo3uysmI3yUjz8X6Fw4btdy3j8lvGX/bFknT6LuhYfZ/pPppz1b39VKNHQ1H2UjTxF3Wa7zyrXR4i0i/atzylw/WbcfNbssJlKlIUZ2INHBx/I4fMgBUuK7ZRRaZxmOgYwiSQ9wDdB6nwUanPEW+I14jabkCwuSdzW/eK4ftttK6oqQ+NzmMpzeMg2IN/e0+Nx17gtPj+JyzODHtLSe02labyEcJKh3wD8WvIKvodjiXiSW1hdwjAsC8m+c93IFcMs5n/BOvb1YYT4555d+p+/3/AIe2eY4U0YlY1rw23ZblOW5Lc/N2tye9WLoQQRvBS3xWTd7LE+OYTWHTn9S27pAhAFraWtbhblZMxUbWG4Gtg25JNmjc0X3DuUsSX3rwsTy/LpLb7V8mHMLiSL3IcRc5S5ugcW7iQnHQAm5F9WnzbqDbzUhzUghdJWbEP+jmC28ZS5w7R0c++Y7+Nz6pyOIMaGtFmgWA5BPFV2N1PV08juOWw8XaD6rc3eGLwt+iGn6yapnPxPIHgP8AuLqax3RdhfU4ewkWLwHHxd2/9wH5VsV0vbz4dBCEKNhN1MWdhbzHz4fNOIQcIwyD2LEqqjOjXO6+Efov95vkdPyFaEtR0x4M6IxYhEO1TuBeB8ULyA8eRN//AJHckUszZI2vabtc0OB7iLhc8sVme+PZcYTuRNgJ9iy0bypxrUvIlsYshUbVJjYkRsUyKNWIXFEk1+y8FW0tmja4O3gi4Pf494se9TIY1PhYtsZSXticQ6MnuZlZLHPGBZsNfH7QGDgIqhpbNGO7M5U7OjmaJ3ZpJGf+0xQhnkypizD1XW4wnQuktc5hpx5+yNSXW9mnd3VGIAt8+pjJWkwXYmdre3Iymad7aNhbI4cnVUpdJ6Bq3hSHK3VjnjjnMt3Lj8f7t/ppSUuAw07MkMYaL3O8lzvvPcdXu7ySmKmBXcrVBniXLUnT07Z2op1AljV/UQqunhUVVEIDrJ6WNR3NWbNtS6Oh90ktTd0Z1nx107Y5y9h4VZV0onmji3i4c4eNwPMDM78qsJ6lrWlziA1oJJOgAG8pfRXSGrlkq3A5C89WCPgZ2Wn1B/VcF0+O88p801hue+HT6Cm6uJreQ4c95+akIQurzhCEIBCEIImK4e2eJ0bgCHAgg7iCCCD3EEjzXEMDz4dWyYdMTkuX0j3fFGSewT94WI8WnuXelhulDYX+kKcPh7NTAeshcNO0N7b8jYeYB5prc0zeLtVFqciVHsltD7XCQ8ZJ4zkmjOjmuGhOXeAf4rQNauOnTZ1rUtrERhSGsTQIo1NhYmY2KbExVD0LFNiamYmqTGFYh5iWkhKW4yCkFLSSqzTLwo0rFLcmZGrNaisnjVfPEriVihTRrDaknhUGSNXc0SgTRKitc1IKkyMVTjFaYmWYM0jrhjd+u7MRyHzNgpeOVm7dRn9pJXVlQyghJu4h07hrkYLG3edxtxJaOK7ns5graSmZEwZQ0AWHCwAAvxsBv4m54rF9FmwfsrXVE/anlOZzjqb3va/IfN34QujrrOJpju7CEIRQhCEAhCEAhCEHKukfYiWKb+ksPb9s0fbwjdMwb9PvW9bcxqnZvaGKuhEkZ10D2H3mO4gj/VdWc24sVyrbfo7lgnNfhmku+an+GccdNwd9e471m2ft/RdxBS42LNbJ7WRVrSB9nMzSSB+j2EGx0OpF1qoguemy42KXE1NxtUmNqIejCksTLAn2hVDgXq8C9WkCSUpeFVmkEJp4TxTbgs1YiyNUSVinvCjSNWW1bLGoM0atZWrO7S7QRUceaQ3cdGRjVz3cAAqION4gymjL3+Qvq48h/Hgn9iNm5KkioqBZpNwNxdb3QBwaOHiTvKibJ7FzYhMKuvGVgP2VPrYW3XHP+d+7q0cYaAALACwA4BPDd3WpnqWY+/f+HrGgAAaAaADgF6hC2yEIQgEIQgEIQgEIQgF4QvUIMHtr0Xx1b/aKZxp6tti2Zml7bg8fEPn47lmcO22lopRT4tH1TybMqWi8MneT8J/k2XYlBxXBoaqN0c0bXtcLEOAN/VO+2NWdKykla9oc0hzTqCCCCOYIUxgWEqOjSqw9xkwmoLW3uaWe74T3N+Jvz8V7S9JppyGYpTSUjt3WtBlgPD32XLfDVZuJ5+q6EwJ5qrMHxyCrbmp5o5W/4bw4jxA1b5gKzaUXe+iwvV5dCo9XhXt0kqsvCkOSyoOJ4vDTMzzyxxNHGR7Wj5nVRNydnnhR5dFja3pYieS2ghlrHbs7QYoWn9KV4HyHmo3/AE/X4p/a39XEf7iG8cduT5D2pPAeqeNWZym8c6Qw6V1Ph7PaJho6Qf1ER/Sf8R7h/wAKw2T6OHdZ7VXOMs51Gb4e5rfgb8/w7jqdntkYKJgEbRcbrAAD8LeHjv71eK6kXVvbxrABYCwGgA4BeoQjYQhCAQhCAQhCAQhCAQhCAQhCAQhCAUeqoGSgh7Q4HQ3CkIRLN9sJinQ/RSuzxMMMg1D4XGJwPO7LD5KANj8Wpv7NiUj2j4alkdQPDM6zvQLpSFdsfTnpztmJ43F78VJMOYbPET6gtT7dr8SG/Doz+GqA+rVvUJuJ4X8sCdr8TPu4aweNTf6NSDX45L7sNJCOZ66Qj6BdBQm4n077rnjdk8Un/tGIOYPuwMZF+0LuUij6IKMPzzZp38XzOdK4nxeSPQBbtCvlVnw4y7QqHBYYQBHG1tt2lyPAnd5KahCy6SSdBCEIoQhCAQhCAQhCAQhCAQhCAQhCAQhCAQhCAQhCAQhCAQhCAQhCAQhCAQhCAQhCAQhCAQhCAQhCAQhCD//Z"/>
          <p:cNvSpPr>
            <a:spLocks noChangeAspect="1" noChangeArrowheads="1"/>
          </p:cNvSpPr>
          <p:nvPr/>
        </p:nvSpPr>
        <p:spPr bwMode="auto">
          <a:xfrm>
            <a:off x="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9220" name="Picture 4" descr="http://t2.gstatic.com/images?q=tbn:ANd9GcT0wntdFC_OhICohKUDI4I1SshzxbH_rzPw0HX9b9R4y5PFB5R5"/>
          <p:cNvPicPr>
            <a:picLocks noChangeAspect="1" noChangeArrowheads="1"/>
          </p:cNvPicPr>
          <p:nvPr/>
        </p:nvPicPr>
        <p:blipFill>
          <a:blip r:embed="rId3" cstate="print"/>
          <a:srcRect/>
          <a:stretch>
            <a:fillRect/>
          </a:stretch>
        </p:blipFill>
        <p:spPr bwMode="auto">
          <a:xfrm>
            <a:off x="4788024" y="4149080"/>
            <a:ext cx="2057400" cy="2047876"/>
          </a:xfrm>
          <a:prstGeom prst="rect">
            <a:avLst/>
          </a:prstGeom>
          <a:noFill/>
        </p:spPr>
      </p:pic>
      <p:sp>
        <p:nvSpPr>
          <p:cNvPr id="9222" name="AutoShape 6" descr="data:image/jpeg;base64,/9j/4AAQSkZJRgABAQAAAQABAAD/2wCEAAkGBhQQDxQUEhQWFRQUFRQVFRQUFBUUFxQUFBQVFRQUFRQXHCYeFxkkGRUVHy8gIycpLCwsFR4xNTAqNSYrLCkBCQoKDgwOGg8PGiwlHCQsKSkpLCwpLCwsLCwsKSksLCwsLCwsLCksKSwsLCwsLCwsLCwsLCksLCwpLCwpLCwsLP/AABEIAOEA4QMBIgACEQEDEQH/xAAcAAABBQEBAQAAAAAAAAAAAAAAAgMEBQYHAQj/xABIEAABAwIDBAcFBAYJAgcAAAABAAIDBBEFEiEGMUFRBxMiYXGBkRQyQqGxI1JygmKSorLR8BUzNENjk8HC4RbzJEVzdIPS8f/EABkBAQEBAQEBAAAAAAAAAAAAAAABAgMEBf/EACoRAQEAAgICAQMCBgMAAAAAAAABAhEhMRJBAxMyUXHwImGhscHxBJHh/9oADAMBAAIRAxEAPwDuKEIQCEIQCEIQCEIQCELwlB6hVOLbVUtILzzxx9zngHybvPksfV9OFHfLTxz1Lv8ABicRfxNvorqp5R0ZC5mOknEpv6jB6ix3GU9X+8B9VJhx/HX/APl8LPxVEZPycr432z5x0NCwzMWxke9Rwn8MzP8A7IO2OIR/1uGyEcTG4P8A3bp4p9Se9tyhYiHpVgBtURTwH/EjNh/r8locN2qpaj+qmY7uzAH0OqnjYszxvVWyF4CvVGwhCEAhCEAhCEAhCEAhCEAhCEAhCEAhCEAkSShouTYd6zW2fSFTYXHeV2aQ+5CzV7z3DlfidPosXTYbiGNHrK17qOkPu0sZIlkbv+0fvaDyt+Ub0ZuWl7tD0tRRydRRRvrKncI4QSAebngEAevkqtmzmM4lrW1TaGI/3FN2pCOTng2b+sfBbPAsAp6KPq6aJkTeOUau73u3uPiVbtKu2eb2x+DdD+G05zGEzv3l9S4yknnl0Z8lsaalZE0NjY1jRuaxoaPQaJYSk3WtR7Ze2XgXoUV7ZeWXqEU3LEHCzgHA7wQCD5FZrFejqin16kRu+/CerPoOz8lpykOKstjGWMy7jBu2cxGh1o6nr2D+5qPetyD9x9WqXhnSWwP6mujdSy7u2DkPeHcu/d3rWPKrcVwuKpZkmja9vJw3d7Tvae8K+W+2PC4/bVxDO17Q5pBB3EG4Ti5jJg1Vhh6yhe6WEaup3m5A45eflr4rVbLbbw1zbA5JR70btCDxtzCmvw1jn6vFaRCEKOgQhCAQhCAQhCAQhCAQhCAXPOkLpM9lcKSib11bJo1o1Ed9zn/W3mbDf70ndIZow2kpB1lbNo1o16sH4iOfIHkSdBrQ7F7KNomukkPWVUvallOpu7UsaTwvvPH0CdJ2d2R2E6qX2utd7RWv1L3dpsR4CMbrgaX4cLLfRPVZE5TIpFlNLGMp9hUKN6lRuVVIaUsJppTgVCglJIXoQKK8QvCg8KbcUtxTTyoG3uTDylvco8j1AiRyye0mybZnddAeqqG6h7dA4j73f3+t1ppHph5Ul0XGZcVW7HbeF7/ZawdXUN0BOgfbd529fpu1zfaTZxtWy47ErdWSDeLcDbW30UvYPbJzneyVfZnZo0n+8A+p+q6d8xiW43Vb1CEKOgQhCAQhCAQhCAWY6QdtWYVRuldrI67YY/vyEaX/AERvJWjnmDGlzjYAXJXBn1pxvFX1T9aWldkp2/C9wN83fuDj+QIlSdjsBe1z6yrJfV1F3OLt8bXfCBwJFr8hYc1sInqKCnWPWbVWEUimRSKqjkUqKVQW8MimxvVPDKp0MqCyY5PNKiRvUlpWohwJQSQvQqhS8K9SSikOKYkcnZCosjlmhuRyiyPS5XqLI9YqvHvTLnLxz025yba09cVntqMDMzRLF2Z4u0xw0Jtrl/gr0uSXFWXSZYzKaqw2D2sFdBZ+k0fZkb3j4rd61C49iL3YfWMrIvccQ2Zo3EHj/PHxXW6OqbLG17DdrgCD3Fde+Y5YW9Xs8hCFHQIQhAIQkvdYE8tUHO+mDHXCGOhhdaaseIr/AHYz/WOPdlNvzHkoGE4MymgZFELNYNL7yTqXHvJ1VAyr/pDHKmpOsdL/AOHi5F+udw8y/wBQtU2RYyvOnO45W+WySxeJ8EFJdEseTUv5Ia5PxyKPlXrXLTSxhmVhBMqNsqlwVCDRQSqbG5UlNUKzhlWozbrtOalhUFTtVELthzTPboRCwyBv4njsN83Klk2+LXEO6lltLS1UDD6NzLrMeNuGXzSZTHX9ZP72N2UhxWSj2/DjZoppDyiroC7ya/Lf1Uv/AK0iaQ2dslOToOvYWtP4ZReM/rLnuPRlLj/5z/ZcyuUOV69dWNduI5+I5jmoksqzamNmU3CZHqM96JJEw56w6PXPTZcvHOSCVFKJSSV5mXhcgYrqVssbmO91wIP8UvotxZzetopT24Tdnew8v54hKJWexOc0ldT1TdBmEcngdxP88F0wvpx+TjWTsKEiKQOaCNxAI80tbbCEIQCz+3eN+x4fPNxbG4j8Vuz+0WjzWgXLenusPscNO3fPPGw+Fy4/NrUSs5sHQdTQRX96S8ruZL9Rf8uVaVrlEijDQGjc0ADwAsF46uY02L2gjgSBbx5LhXTSeHpYkUJ1W1oBLmgHcS4AHwvvTjahtgcwsdxzCx8DuWV0mZrpLo0z1gHFKbN3ox4fgFLZLZeZwVCxeodDA+Rjc7mtOVo1udwuOXE9wV85OaxllMZvLiDFdsWUzhHe8hF7DXLy04uPAeZVS7aSaol6prXTvI/szXFsTf06uYau/wDTFgue4NHPXVQZGS6WZxc55Hutzdp/hoPkF9EbI7IxUEIjjF3b3vOpc7iSf5/j6JhO6xl/FxFBRdH01Q0e3VDizS1NB9jAwfd6tlr/AJtVe0fR9QxCzadnjkB+ZC0zYwEta8qs+OMvVbAUUgs6Bn+W3+CpZ+jt1OD7FM+Np3wk9ZC7uMTrj+dy3lVU9W25BI424JME7ZBdp4A8jY7tE3VuEclqoZoT2B1L26mIE9U63xRcYz4acwFaYFtR13Yk0eNLnTMeR5O+RW2xrBWzsIcLHeHDQg8CDw/nguYYrQOhlItZ7dTbTOwH3h36eViF4vkxvx5ec6ev4McMpcb93r+f7/fHWwdIkFyhUVUXxgnfYX7+R80/nXRy1rgsuSS5IL0nMoF5l5mTZcvC5A4XKr2ipOtppG8ctx4t1Cn5kh5utThnKbmmn6PMV9ow+Ik3c1uV3i3T/QrSrm3RNU5H1VPf3JCWjuJ/4PqukrvXPC7xCEIUbC4/0tydZiuHRcA6SQj8LWW+YcuwLjPSJrtFTA/DTPd6ueP9FL0JgVVPQvzPLMzS5ziMktmm+4vY4EX523q1Cg1GIdvq2NzvGrtcrWj9J2uvcAuN06ER0j2SMksH2iEZAs3KQblzAbCx5aJt1A8tmJYPtZI3dWHNs1rS3MSdBmcAb25717PjPVse5zCOrLWuFxvdqMp4ixB4b05HjAzsa9rmGQXYTlIOl7Gx0OvzWeF2KagcyZu50TWvyZrF7M2XsE/EBY2Pkk/0bacgM+wdZ5b2MplG7S98tuHMclZAqvdjjc8jQ15MVy+waQAOPva/8JqLMrOlq11lktt8WcHMha4jPZrsrraPuXk9wY39paKlq2ysD2G7Tu4dxBC5ptrOTVym/uslt55YgrcZlwY5SfdNuqdD+D545K1zQHTkMiAaAGQRDKwADuF/RdTjZYKg2JoRDQ00Y+CCL1LQStCvTqTidR5sJJOHqivrxezGuf3t3frHROzNzdngd/hyTjWACw0CjaK2u++xzO82I9Ru81GrsMuRJEcr262GjXdxG7/8F1aEXTUbMt28N47uYVQzQVYmjDrWPEHgVk+kDDT1PXs9+A5vFnxA+X0Who+xVSMGjXAPHid+nkfUJ7FacPY5p3PY9v7JSzfCy3HmenMcGmGoB00LfwPGZvpqFbGRc+wLES2SNpO4OZ/ly6fJy3Dn6HjovH8eNxmnXOc7/JyR91Gc/vP6x4C/NIfMbbj6FQpZn/pf5biukjlZpaNnAbcpPtzfvfXwUMFzoxpc3N9LXF9OyfBN9bbe0ejh9T3q6N1YitYfiHA+trfUJQlBFxu5qqzA7mDhuzHdu3FTKQEN1HE28P5urolpWw8vV4zK377Qflb/AHLrK45s862OM742/vMXY129Rzw9/qEIQo6Bca6RRbaGnPOlcPRz12Vch6V48mL0En3hLH8mkfvFTLpcezNbV9VC5/EDTxOg+ZUbA6XLDmOrpDncTvN91/LXzS8UpTJC5rd+hA52N7JykkcWNAY5pAaDnFgLAA2G9x5cF579zarxxnWSxQj4nZ3+A0+gPyScSfnrIWjdEM7u4e8fk1vqnYo3+1SSuifuyxiwGm7Uk2boPmpeGYaWFz5LGSQ9q24D7o5/8BY7CqfHYXhxa6+VpeRlcNG794VDQTkxPY0Ez1BJ5AMN7uLjpb31dY7ETCWRtN3kA5WnRo1NyBzATZw/JUwFoOVsYbextucNeW8K75RPwyg6mJrN9hqeZNyT6lc420p7VU36UcpH5Xsk+i6sGrGbeUoY+OYjsg9v8Dx1Unyc0+S3vTOV1HadkaoSUkDhudBC4fqAfUFXi5j0N47mo/Z3n7SkeYHd8biTE7w94eYXTgvTe2MennFLSHBedZbeD9Qo0cSTvSet5A+lvqvQEFVEzNXOdrZsYbxte5J03fFbyKl18mVtzuAefINJUhsLQSQAC7ebb/FZXb3HOopX21dJaGMDUlz/AHrDjp+8luuSY23U9uQUdP8Abt/E/wBXvH8Ft3O0NteQ7+Cy+Bx9ZMNPcJJ8Rp9VqQF5sbxt9H/l/D9PKY/yVsrZW2vJqTa3zJ3bgEOrSY3PDrAEBvfa1yed03U3eyWUcGOZH+H4nef0CgTwOMFPE3fIS89w33PgHfJdcZHnz+O++1yaovkaxummZx4gWvYeo1XuG1Rey53gkX5jgfmqWCoLPa5DpkJY3u1IH+1P0T3wxw3Ng5w6wEcJL5RfgRlHqt3Djhx8bKvsy8JVS/EX3PfMI2jLfQC7/E7/AEUuhqS+MONtbkW5XNr99t6zcbJtNE7Oi+OM7ox+83+K7IuP7DN6zGZD9xjW+dwf9pXYF0/Djh7/AFCEIUdAuWdOdMWxU1QP7mdhJ5B1wfnkXU1luknBfa8NnjG8scW/iHaZ+21o807N65YpoTjFVbKV/X0cT+OXK78TdCrYLg63gotSSE60ILVEIaE4GoDU6xqsiPGsUbFsME8LmloebGzTxuCC2/C4JCntan2RrUvjdxmzc1XINn8flw6sEti7q2COdm4zUo7LZPxssAeWUd6+icBxuOpiY+N4ex4ux4+IcQeThxHBcw2v2LNQOtg7MrSXXA1vbUgfFcaFvEd+/M7LYvU0E2SJoBcbuo3uysmI3yUjz8X6Fw4btdy3j8lvGX/bFknT6LuhYfZ/pPppz1b39VKNHQ1H2UjTxF3Wa7zyrXR4i0i/atzylw/WbcfNbssJlKlIUZ2INHBx/I4fMgBUuK7ZRRaZxmOgYwiSQ9wDdB6nwUanPEW+I14jabkCwuSdzW/eK4ftttK6oqQ+NzmMpzeMg2IN/e0+Nx17gtPj+JyzODHtLSe02labyEcJKh3wD8WvIKvodjiXiSW1hdwjAsC8m+c93IFcMs5n/BOvb1YYT4555d+p+/3/AIe2eY4U0YlY1rw23ZblOW5Lc/N2tye9WLoQQRvBS3xWTd7LE+OYTWHTn9S27pAhAFraWtbhblZMxUbWG4Gtg25JNmjc0X3DuUsSX3rwsTy/LpLb7V8mHMLiSL3IcRc5S5ugcW7iQnHQAm5F9WnzbqDbzUhzUghdJWbEP+jmC28ZS5w7R0c++Y7+Nz6pyOIMaGtFmgWA5BPFV2N1PV08juOWw8XaD6rc3eGLwt+iGn6yapnPxPIHgP8AuLqax3RdhfU4ewkWLwHHxd2/9wH5VsV0vbz4dBCEKNhN1MWdhbzHz4fNOIQcIwyD2LEqqjOjXO6+Efov95vkdPyFaEtR0x4M6IxYhEO1TuBeB8ULyA8eRN//AJHckUszZI2vabtc0OB7iLhc8sVme+PZcYTuRNgJ9iy0bypxrUvIlsYshUbVJjYkRsUyKNWIXFEk1+y8FW0tmja4O3gi4Pf494se9TIY1PhYtsZSXticQ6MnuZlZLHPGBZsNfH7QGDgIqhpbNGO7M5U7OjmaJ3ZpJGf+0xQhnkypizD1XW4wnQuktc5hpx5+yNSXW9mnd3VGIAt8+pjJWkwXYmdre3Iymad7aNhbI4cnVUpdJ6Bq3hSHK3VjnjjnMt3Lj8f7t/ppSUuAw07MkMYaL3O8lzvvPcdXu7ySmKmBXcrVBniXLUnT07Z2op1AljV/UQqunhUVVEIDrJ6WNR3NWbNtS6Oh90ktTd0Z1nx107Y5y9h4VZV0onmji3i4c4eNwPMDM78qsJ6lrWlziA1oJJOgAG8pfRXSGrlkq3A5C89WCPgZ2Wn1B/VcF0+O88p801hue+HT6Cm6uJreQ4c95+akIQurzhCEIBCEIImK4e2eJ0bgCHAgg7iCCCD3EEjzXEMDz4dWyYdMTkuX0j3fFGSewT94WI8WnuXelhulDYX+kKcPh7NTAeshcNO0N7b8jYeYB5prc0zeLtVFqciVHsltD7XCQ8ZJ4zkmjOjmuGhOXeAf4rQNauOnTZ1rUtrERhSGsTQIo1NhYmY2KbExVD0LFNiamYmqTGFYh5iWkhKW4yCkFLSSqzTLwo0rFLcmZGrNaisnjVfPEriVihTRrDaknhUGSNXc0SgTRKitc1IKkyMVTjFaYmWYM0jrhjd+u7MRyHzNgpeOVm7dRn9pJXVlQyghJu4h07hrkYLG3edxtxJaOK7ns5graSmZEwZQ0AWHCwAAvxsBv4m54rF9FmwfsrXVE/anlOZzjqb3va/IfN34QujrrOJpju7CEIRQhCEAhCEAhCEHKukfYiWKb+ksPb9s0fbwjdMwb9PvW9bcxqnZvaGKuhEkZ10D2H3mO4gj/VdWc24sVyrbfo7lgnNfhmku+an+GccdNwd9e471m2ft/RdxBS42LNbJ7WRVrSB9nMzSSB+j2EGx0OpF1qoguemy42KXE1NxtUmNqIejCksTLAn2hVDgXq8C9WkCSUpeFVmkEJp4TxTbgs1YiyNUSVinvCjSNWW1bLGoM0atZWrO7S7QRUceaQ3cdGRjVz3cAAqION4gymjL3+Qvq48h/Hgn9iNm5KkioqBZpNwNxdb3QBwaOHiTvKibJ7FzYhMKuvGVgP2VPrYW3XHP+d+7q0cYaAALACwA4BPDd3WpnqWY+/f+HrGgAAaAaADgF6hC2yEIQgEIQgEIQgEIQgF4QvUIMHtr0Xx1b/aKZxp6tti2Zml7bg8fEPn47lmcO22lopRT4tH1TybMqWi8MneT8J/k2XYlBxXBoaqN0c0bXtcLEOAN/VO+2NWdKykla9oc0hzTqCCCCOYIUxgWEqOjSqw9xkwmoLW3uaWe74T3N+Jvz8V7S9JppyGYpTSUjt3WtBlgPD32XLfDVZuJ5+q6EwJ5qrMHxyCrbmp5o5W/4bw4jxA1b5gKzaUXe+iwvV5dCo9XhXt0kqsvCkOSyoOJ4vDTMzzyxxNHGR7Wj5nVRNydnnhR5dFja3pYieS2ghlrHbs7QYoWn9KV4HyHmo3/AE/X4p/a39XEf7iG8cduT5D2pPAeqeNWZym8c6Qw6V1Ph7PaJho6Qf1ER/Sf8R7h/wAKw2T6OHdZ7VXOMs51Gb4e5rfgb8/w7jqdntkYKJgEbRcbrAAD8LeHjv71eK6kXVvbxrABYCwGgA4BeoQjYQhCAQhCAQhCAQhCAQhCAQhCAQhCAUeqoGSgh7Q4HQ3CkIRLN9sJinQ/RSuzxMMMg1D4XGJwPO7LD5KANj8Wpv7NiUj2j4alkdQPDM6zvQLpSFdsfTnpztmJ43F78VJMOYbPET6gtT7dr8SG/Doz+GqA+rVvUJuJ4X8sCdr8TPu4aweNTf6NSDX45L7sNJCOZ66Qj6BdBQm4n077rnjdk8Un/tGIOYPuwMZF+0LuUij6IKMPzzZp38XzOdK4nxeSPQBbtCvlVnw4y7QqHBYYQBHG1tt2lyPAnd5KahCy6SSdBCEIoQhCAQhCAQhCAQhCAQhCAQhCAQhCAQhCAQhCAQhCAQhCAQhCAQhCAQhCAQhCAQhCAQhCAQhCAQhCD//Z"/>
          <p:cNvSpPr>
            <a:spLocks noChangeAspect="1" noChangeArrowheads="1"/>
          </p:cNvSpPr>
          <p:nvPr/>
        </p:nvSpPr>
        <p:spPr bwMode="auto">
          <a:xfrm>
            <a:off x="0"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9224" name="Picture 8" descr="http://galeon.com/fundacionazteca/1eros/comp1/estructura/cdr.jpg"/>
          <p:cNvPicPr>
            <a:picLocks noChangeAspect="1" noChangeArrowheads="1"/>
          </p:cNvPicPr>
          <p:nvPr/>
        </p:nvPicPr>
        <p:blipFill>
          <a:blip r:embed="rId4" cstate="print"/>
          <a:srcRect/>
          <a:stretch>
            <a:fillRect/>
          </a:stretch>
        </p:blipFill>
        <p:spPr bwMode="auto">
          <a:xfrm>
            <a:off x="1619672" y="4149080"/>
            <a:ext cx="2081808" cy="208180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2 Marcador de contenido"/>
          <p:cNvSpPr>
            <a:spLocks noGrp="1"/>
          </p:cNvSpPr>
          <p:nvPr>
            <p:ph idx="1"/>
          </p:nvPr>
        </p:nvSpPr>
        <p:spPr>
          <a:xfrm>
            <a:off x="395536" y="836712"/>
            <a:ext cx="8229600" cy="5094288"/>
          </a:xfrm>
        </p:spPr>
        <p:txBody>
          <a:bodyPr/>
          <a:lstStyle/>
          <a:p>
            <a:r>
              <a:rPr lang="es-PE" sz="1800" dirty="0" smtClean="0"/>
              <a:t>DVD Disco versátil digital.</a:t>
            </a:r>
          </a:p>
          <a:p>
            <a:pPr lvl="1"/>
            <a:r>
              <a:rPr lang="es-PE" sz="1400" dirty="0" smtClean="0"/>
              <a:t>Una tecnología para producir una representación digitalizada, comprimido de la información de vídeo, así como grandes volúmenes de otros datos digitales. Diámetros de 8 y 12 cm se utilizan, con una capacidad de doble cara de hasta 17 DVD básico </a:t>
            </a:r>
            <a:r>
              <a:rPr lang="es-PE" sz="1400" dirty="0" err="1" smtClean="0"/>
              <a:t>Gbytes</a:t>
            </a:r>
            <a:r>
              <a:rPr lang="es-PE" sz="1400" dirty="0" smtClean="0"/>
              <a:t>. Es de sólo lectura (DVD-ROM).</a:t>
            </a:r>
          </a:p>
          <a:p>
            <a:r>
              <a:rPr lang="es-PE" sz="1800" dirty="0" smtClean="0"/>
              <a:t>DVD-R DVD grabable.</a:t>
            </a:r>
          </a:p>
          <a:p>
            <a:pPr lvl="1"/>
            <a:r>
              <a:rPr lang="es-PE" sz="1400" dirty="0" smtClean="0"/>
              <a:t>Al igual que un DVD-ROM. El usuario puede escribir en el disco sólo una vez. Solo una cara del discos pueden ser utilizados.</a:t>
            </a:r>
          </a:p>
          <a:p>
            <a:r>
              <a:rPr lang="es-PE" sz="1800" dirty="0" smtClean="0"/>
              <a:t>DVD-RW</a:t>
            </a:r>
          </a:p>
          <a:p>
            <a:pPr lvl="1"/>
            <a:r>
              <a:rPr lang="es-PE" sz="1400" dirty="0" smtClean="0"/>
              <a:t>DVD regrabable. Al igual que un DVD-ROM. El usuario puede borrar y volver a escribir en el disco varias veces.</a:t>
            </a:r>
          </a:p>
          <a:p>
            <a:pPr lvl="1"/>
            <a:r>
              <a:rPr lang="es-PE" sz="1400" dirty="0" smtClean="0"/>
              <a:t>Sólo una cara discos pueden ser utilizados.</a:t>
            </a:r>
          </a:p>
          <a:p>
            <a:r>
              <a:rPr lang="es-PE" sz="1800" dirty="0" smtClean="0"/>
              <a:t>DVD </a:t>
            </a:r>
            <a:r>
              <a:rPr lang="es-PE" sz="1800" dirty="0" err="1" smtClean="0"/>
              <a:t>Blu-Ray</a:t>
            </a:r>
            <a:endParaRPr lang="es-PE" sz="1800" dirty="0" smtClean="0"/>
          </a:p>
          <a:p>
            <a:pPr lvl="1"/>
            <a:r>
              <a:rPr lang="es-PE" sz="1400" dirty="0" smtClean="0"/>
              <a:t>De alta definición de disco de vídeo. Proporciona una densidad mucho mayor de almacenamiento de datos que el DVD, con un 405-nm (azul-violeta) con láser. Una sola capa sobre una sola cara puede almacenar 25 GB.</a:t>
            </a:r>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3"/>
              <a:defRPr/>
            </a:pPr>
            <a:r>
              <a:rPr lang="es-ES" sz="2900" dirty="0"/>
              <a:t>MEMORIAS OPTICAS</a:t>
            </a:r>
          </a:p>
        </p:txBody>
      </p:sp>
      <p:pic>
        <p:nvPicPr>
          <p:cNvPr id="7170" name="Picture 2" descr="http://t2.gstatic.com/images?q=tbn:ANd9GcSA6BfzeNUOsgh90jJqqY4Ip0h6o69GNCRgH4pZPKbpermqkmPtQQ"/>
          <p:cNvPicPr>
            <a:picLocks noChangeAspect="1" noChangeArrowheads="1"/>
          </p:cNvPicPr>
          <p:nvPr/>
        </p:nvPicPr>
        <p:blipFill>
          <a:blip r:embed="rId2" cstate="print"/>
          <a:srcRect/>
          <a:stretch>
            <a:fillRect/>
          </a:stretch>
        </p:blipFill>
        <p:spPr bwMode="auto">
          <a:xfrm>
            <a:off x="2267744" y="4797152"/>
            <a:ext cx="1495053" cy="1495053"/>
          </a:xfrm>
          <a:prstGeom prst="rect">
            <a:avLst/>
          </a:prstGeom>
          <a:noFill/>
        </p:spPr>
      </p:pic>
      <p:sp>
        <p:nvSpPr>
          <p:cNvPr id="7172" name="AutoShape 4" descr="data:image/jpeg;base64,/9j/4AAQSkZJRgABAQAAAQABAAD/2wCEAAkGBhQSEBQUEBQVFBQVFBUVFxUUFxUYFxQXFBQVFRUUFBUXHCYeGBkjGRQUHy8gIycpLCwsFR4xNTAqNSYsLCkBCQoKDgwOGg8PGikfHx8sKSksKSwtKSwpLCkpLCkpKSkpKSkpKSksLCwpKSkpKSwpKSkpKSkpKSkpLDUpKSkpLP/AABEIALAAsAMBIgACEQEDEQH/xAAbAAACAwEBAQAAAAAAAAAAAAAAAQIDBgUEB//EAEYQAAIBAgMEBQgGBwYHAAAAAAECAAMRBBIhBTFBUSJhcYGRBhMyQnKhsfAjUmKSwdEUM1OCk7LSBxWiwuHxFhdDRGNzs//EABkBAAIDAQAAAAAAAAAAAAAAAAABAgMEBf/EACURAAICAQQCAgIDAAAAAAAAAAABAhEDBBMhMRJRMkEUIhVhkf/aAAwDAQACEQMRAD8A+4whCABCEIAEIRXgA4rzy1ceBoLseQ4dp3CcjFbfH1v3aWvi508I0m+hNpdnfaoBvIHbKG2jT+tfsufhMpV2sT6KqOtru3ibAeEobaFQ+uR2WX4CXLTzZW8sTX/3mn2vumH95pxzD90zGHEPxd/vt+cBiX4O/wB9vzk/xn7I7yNsu0qZ9Yd9x8ZetQHcQeyYZdo1R65PaAw94ltPaxBuyKetCUPuuJB6eaJLLFm2BjmawnlDwz2+zVFu4ONJ16O01OjXQ/a3HsbdKXFx7RYmn0e6EQaOIYQhCABCEIAEIQgAQhKMRiQo5k6ADiYASrYgKLsbfj2TibT2za4O/wCoDY9WduHZv+M8e0drEkhDdtxcbh9mn+LeE5QHz8Zpx4PLmRTPJXCLcRi2fRjZfqDRe8ce+8otHCbUkujNdihHaKAChHEYwCImMyBgIDLcPjGTRTdfqtquvVvHdbslMISipKmNNro0WzNs30Q9fm2PiUbiPm07+GxYcXXvHEdRE+e3/PlrzvznW2dtY5gGNn0Cvwa/q1O3n8DMOXB48xNMMqfDNnCeXBYwODwYb15f6T1TMXBCEIAEIRGAFeIrBQSf9zwEzG1tokkqD0tzEcP/ABr+J7p7Ns7RtuOuoTqI0ap3XsO2Z+3z+M04Mfl+zKck64QWijhNyMwoQhAQpxtrjFecJw5bLkQKBlQFrtnPnQxA4X87TIGlt5t2YrRUNM5xWv53/qW/SeHm/wBH/RM24D0/O+b6s/nPsyjZ9LFE0/PswUpULnNSWorEdBKgVSrWNitResODoZ2DFEoj8jwbLp1grfpDszBii3CKGRSctZgpP0ji19QFtYDeT7DGYpNIiIxSUjaMAiMcRgB1dk7Sa4W/TGiMfWHGm3Pq7+IF9dhMSHW47COR5GfO/nTS3WDwPXNHsbanrHfotQD/AAuB16+/lMGoxeL8kasc74ZqIRAxzKXBPLj6tltexbS/IW6TdwvPSZn9v4r0gOP0Y7N7/gI4q3Qm6VnGxVfOxbhuUclG4fj3yqBMU6qjSowt2EIQjEKEIGACvAwJkaV3JFNWqEGxCAWU8mc2UHUaXvrug2l2CV9DkTPQdm1B6bYemeT1GZu8Iot3EyI2dVPoHD1OpKrKx7FdD8ZVvQ9lm3L0U3iMVUlWCVFam50C1ABmsNQjAlXPUpJ6oS5NNWiDVBEYGK8YgijiMYCl+BxORwT6J6LeybfA69x5yiImRcbVMadOze7Kr3XKd6ado9U+E98y/k/jP1ZJ3fRN3WKHwy+M04nIlHxdG5O0RdrC54a+Ex+1KhLKOS3PtP0j7ss1WPb6NusW8TaZHHNeq5+2R4dEfCXadXIryukee0VozC03mUVoR2igIURMcdOh5x1QaZjYkbwoF3I68ot2sINqKtjSt0WYLAed6TXFK+UBfSrML3VSNyaEEj0rGxCi579LBAKFNlUCwpp0UUctLZvcOqWYeiBuAAAyqBoFUCwC9VgPAS1msPnw7eqcuc3N8m2MVFcCSmF9EBfZAX4CFSmG0YBh9oBvjBUZtwt3X8SCFHviZWG/Xuse65KnsuJCiR5MTs4MhSwamdDSfpIRyF7lTytuPiM7jcCaNjdmpEhbsbvRcmwp1Sd6k2Cve4NgxIIaa5WuPnsnnxeGVgQ4DK4yOp9ZTfQ+J8eqWY8jg7RCUVJGTPz88IoCkys1NukyMUuSbuNDTb0dSysp6zmlxwVW9vNm+ptc7gbE+jzt4zorPj9mbbl6KYSaYeoxIVLkbxmNxrbXo6aw/RKtifN6C9yWItbQ36HPSG/j9htyKjFeBDfVX75/oiKv9VP4h/oj38fsNqR0dj1Dd15qGHtUyD8G903NCrmUMOIB8RefP9llhWS4UAkg2ck9JSNBkHEzb7Ja9Jeq6+BInPztSnaNONNRpksf6I9pP5pjqhuSeZY/4jNjjx0R7afzCY5xqe1vcTLdN9leb6ITHbe8pq9PGhBmo0EsGZ0RBWsLsyVqqFQCSEW3AFt5tNBtTb1KhUSm12dxmyqaYyrmCeccuwst83cjnQC8MN5T0mB83UZWG9cr5gxfzaqUQ6O7EAKSDcEGxE2WihI5S+XFJ2C+ZqVMx/7Sqtcru1Ip5GtrvuZ6fKN6uHoGvQruMjU70q/0tN87quQCp9JTqXY6BvUYbxeXjykFUhaeIJLNlXLRqVM5JQWplquV7Gol9DbPc6XM49bH4Sqxau1bFLTzMj1DSbDiwYFkw9EqCAq5rMuYqyftEBjwmiSX2aLZOPNfD0qxXIalNXy8r3BsTqVNri+tiN++djYo+kqH6tMAdWdmJ/8AmJyMFj1qg5WzZTYkLlAO8JbMekqlb8OXJetsZunUHE00PblZwfivjIZvgwx/JGhAhSXM3zy/L4wB/ORo1Mr6/I3H3ZT2Gc02HTVNIMgIsdxjUxMYAcyomVj88vw+A5RVBoewyVZ8z/PHQe4EyLnQ/PZADO7UAXFI3BqaMbbyaNUjxyuB3SD1kZWXgcxzLSUC7PTbVA2ptTIzE8RymV/tJ8qquHxlOnQKdHD3bNTzkGpWYgb+VNOB39c4h8odo5S1qBUIXLBaLCyi5QWqa1AoJKDpWF7TTDTTlFPjki5q6PodXFKS90DZrCzkkEBl9LXfZd44tfrLxGIVhrv6WrUkZukzMOnmutgbacvD57W27tNCwcUVKjXMlEBjlZilM+c+kqAK10W5GUg2Nr0Y3ysx9EjzhoDNe1kpvqoQspyubMBUQkG3pCTWjnJ0mv8ARbiPoEJ82/49xf1qX8Ef1RHy+xfOj/BH9Ul/H5f6FvRPp2HNnX2l+Imy2P6B9tvz/GfDNieWuKqYrD02NIh8RRQgUgDlaooaxzaaXn3LY/oHrdpnzYJYXUiakpLgu2iPo2PLpfdIP4TI41bVXH2z4HpfjNtUS4IPEEeOkx201IZSeK69qdBvgvjJad1Iryr9TyioRuJ7iYjVPM+J5fIkM0V50aMoVACwZgCwFgx1IGu4ndcMw0+seZknrk7yT3n5+TIEyMKETaqSdST2/nJYXFebqI59EXVvZbQnuIVu6UkxXikrVDTp2a+i1uieG7rHH8pN0v26EEdW4jrH+8zuy9phQKdU2AsKbnhyRjwtuB4jfuneFf62nX+Y4fCcqcHB0zbGSkuCdPEOum8dVv5WIt3EwqYl203dtv5VJv3m0YN92vZrBjbfp26SBISLb/Xr3knnpv6hwkKjdduZPDTj1W1PUImq8vE/EDj27pntrbUFQGnTN6eud+D86aHip9ZuNrDSTx43kdIjKSj2YTb/AJK1sZiquI87RUVG6CsKpK0lGSkD0LXyDN2taWnyaxAGWm2EQebCDKMWfNlVqIKtMMTle1atzBNVmIJAM0xMjOxXCj6Mnk7sz77GxZYsXwfrlRkxBVGqh/OsFPpBy7Eo+ZbhdABPLtjyXxOIyZ62HGQMNP0o6sEDEGoWIX6NLKLKNbDUzUgxkxpU7QObMJ/y9rftqH3a/wDTA/2eVv21Dwrf0zdCOW7s/ZGzNeSnkLUp47D1Gq0mWnU84Qoq3ORGItdbelbfPsmx1tRXrufEkj3TH7HTV25KFHtVCPwX3zc0KeVQOQA8NJydXNzyc/RqxfEsImc2/hrZuo+cHYejU95U900k8O1KF1zAXK3NvrKRZl8PhM0ZeLTLJK1RijETLcVRyMV3gaqean0T4W77ykzrJpq0YWqYXkSY4pIQoQMUYAZdhcdUpaI11HqOMyj2TvXu06pREZGUVLsabXR1F2/9ajfrV1/zqD74m8oPqUQPacf5Fv75zJGV/jQ9Fm7IvxeMeqLVG6J9RRlQ+0N795IlJiil0YqPCK22xmKELyYhRxiEQxQvFLsFhs7gH0R0nP2RvHebDvPKRlKlbGlbo7/k7g/1YI51W77ZAfd4GakTn7IoEKXYWLm/Yo0UeGvfOjONKXk7NqVKgiaOEQzL7Z2bwAuRc0+td7U+0b175wbzf4vCh1sdOIPFSNxEyW1MAQWawBGtRRuHKov2Cd/I+7Xp8tfrIoywvlHMikiJEzcZhQjMUYCgYQMAIwjkZJABijigAXgYoQAcJGOJjA/Nt/Vbr5dZE0extleoepqp/lpqeq3vPOeLZOzjcNbpn9Wp4C36xuWh7geZFthgsGKaZR2k8SeJM5+ozeT8Y9GnHClbLwJKKOZC4IQhAAnkxuDzjo9Fh6Lcuojip4ieuFoAYrH7NIJyLYjVqY1sNelSPrJ1bx4zmXm/xeCVxrcEahhoynqMzm0tlakv0T+1UdBv/avqn7QmvFqK4kUTx3yjhyMuxOFan6QsDuYWKt2MNJTNqafRnaa7CEDFJiCRkpGNDFCBhABRRy7DYJ6mqjo8XbRR38e6/GJyUVbGk30UfP8Ap2zr7O2ScwzDM+9afAW3PV4Ds4W4nQe7ZWxfWTvrMLfwV/E+JmiwmDWmLL3k72PMmc/NqHLiJohjrlkMBgQguTdz6Tc+ochrunrEBHMhcEIQgAQhCABCEIAEiy33yUIAcuvsYammcl96npIe1Tu7pxcXsMD0kZPtUukn3DqO6010WWSjJx6Ymk+zBNssn9W6P1Xyt91vzlT7NqjfTfuGb3ibuvgUf00Vu0D4zzNsOn6oZfZZh7ry9amaK3iizDtQbirfdb8oDDsdysf3W/Kbb+5eVWqP3gfiIDYo41ap/eA+Ak/y36I7K9mOTZtU7qbd4t8SJZT2SfXdF6heo33VsPfNeuw6XEFvaZj+M9lHDKnoKF7BaRlqpvrgksSRmMH5PcqZP2qx07qY394752qGx1BBc+cI3ZvRHYm7xvOjaOZpScuyxJLojaShCIYQhCABCEIAf//Z"/>
          <p:cNvSpPr>
            <a:spLocks noChangeAspect="1" noChangeArrowheads="1"/>
          </p:cNvSpPr>
          <p:nvPr/>
        </p:nvSpPr>
        <p:spPr bwMode="auto">
          <a:xfrm>
            <a:off x="0" y="-800100"/>
            <a:ext cx="1676400" cy="1676400"/>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7174" name="AutoShape 6" descr="data:image/jpeg;base64,/9j/4AAQSkZJRgABAQAAAQABAAD/2wCEAAkGBhQSEBQUEBQVFBQVFBUVFxUUFxUYFxQXFBQVFRUUFBUXHCYeGBkjGRQUHy8gIycpLCwsFR4xNTAqNSYsLCkBCQoKDgwOGg8PGikfHx8sKSksKSwtKSwpLCkpLCkpKSkpKSkpKSksLCwpKSkpKSwpKSkpKSkpKSkpLDUpKSkpLP/AABEIALAAsAMBIgACEQEDEQH/xAAbAAACAwEBAQAAAAAAAAAAAAAAAQIDBgUEB//EAEYQAAIBAgMEBQgGBwYHAAAAAAECAAMRBBIhBTFBUSJhcYGRBhMyQnKhsfAjUmKSwdEUM1OCk7LSBxWiwuHxFhdDRGNzs//EABkBAAIDAQAAAAAAAAAAAAAAAAABAgMEBf/EACURAAICAQQCAgIDAAAAAAAAAAABAhEDBBMhMRJRMkEUIhVhkf/aAAwDAQACEQMRAD8A+4whCABCEIAEIRXgA4rzy1ceBoLseQ4dp3CcjFbfH1v3aWvi508I0m+hNpdnfaoBvIHbKG2jT+tfsufhMpV2sT6KqOtru3ibAeEobaFQ+uR2WX4CXLTzZW8sTX/3mn2vumH95pxzD90zGHEPxd/vt+cBiX4O/wB9vzk/xn7I7yNsu0qZ9Yd9x8ZetQHcQeyYZdo1R65PaAw94ltPaxBuyKetCUPuuJB6eaJLLFm2BjmawnlDwz2+zVFu4ONJ16O01OjXQ/a3HsbdKXFx7RYmn0e6EQaOIYQhCABCEIAEIQgAQhKMRiQo5k6ADiYASrYgKLsbfj2TibT2za4O/wCoDY9WduHZv+M8e0drEkhDdtxcbh9mn+LeE5QHz8Zpx4PLmRTPJXCLcRi2fRjZfqDRe8ce+8otHCbUkujNdihHaKAChHEYwCImMyBgIDLcPjGTRTdfqtquvVvHdbslMISipKmNNro0WzNs30Q9fm2PiUbiPm07+GxYcXXvHEdRE+e3/PlrzvznW2dtY5gGNn0Cvwa/q1O3n8DMOXB48xNMMqfDNnCeXBYwODwYb15f6T1TMXBCEIAEIRGAFeIrBQSf9zwEzG1tokkqD0tzEcP/ABr+J7p7Ns7RtuOuoTqI0ap3XsO2Z+3z+M04Mfl+zKck64QWijhNyMwoQhAQpxtrjFecJw5bLkQKBlQFrtnPnQxA4X87TIGlt5t2YrRUNM5xWv53/qW/SeHm/wBH/RM24D0/O+b6s/nPsyjZ9LFE0/PswUpULnNSWorEdBKgVSrWNitResODoZ2DFEoj8jwbLp1grfpDszBii3CKGRSctZgpP0ji19QFtYDeT7DGYpNIiIxSUjaMAiMcRgB1dk7Sa4W/TGiMfWHGm3Pq7+IF9dhMSHW47COR5GfO/nTS3WDwPXNHsbanrHfotQD/AAuB16+/lMGoxeL8kasc74ZqIRAxzKXBPLj6tltexbS/IW6TdwvPSZn9v4r0gOP0Y7N7/gI4q3Qm6VnGxVfOxbhuUclG4fj3yqBMU6qjSowt2EIQjEKEIGACvAwJkaV3JFNWqEGxCAWU8mc2UHUaXvrug2l2CV9DkTPQdm1B6bYemeT1GZu8Iot3EyI2dVPoHD1OpKrKx7FdD8ZVvQ9lm3L0U3iMVUlWCVFam50C1ABmsNQjAlXPUpJ6oS5NNWiDVBEYGK8YgijiMYCl+BxORwT6J6LeybfA69x5yiImRcbVMadOze7Kr3XKd6ado9U+E98y/k/jP1ZJ3fRN3WKHwy+M04nIlHxdG5O0RdrC54a+Ex+1KhLKOS3PtP0j7ss1WPb6NusW8TaZHHNeq5+2R4dEfCXadXIryukee0VozC03mUVoR2igIURMcdOh5x1QaZjYkbwoF3I68ot2sINqKtjSt0WYLAed6TXFK+UBfSrML3VSNyaEEj0rGxCi579LBAKFNlUCwpp0UUctLZvcOqWYeiBuAAAyqBoFUCwC9VgPAS1msPnw7eqcuc3N8m2MVFcCSmF9EBfZAX4CFSmG0YBh9oBvjBUZtwt3X8SCFHviZWG/Xuse65KnsuJCiR5MTs4MhSwamdDSfpIRyF7lTytuPiM7jcCaNjdmpEhbsbvRcmwp1Sd6k2Cve4NgxIIaa5WuPnsnnxeGVgQ4DK4yOp9ZTfQ+J8eqWY8jg7RCUVJGTPz88IoCkys1NukyMUuSbuNDTb0dSysp6zmlxwVW9vNm+ptc7gbE+jzt4zorPj9mbbl6KYSaYeoxIVLkbxmNxrbXo6aw/RKtifN6C9yWItbQ36HPSG/j9htyKjFeBDfVX75/oiKv9VP4h/oj38fsNqR0dj1Dd15qGHtUyD8G903NCrmUMOIB8RefP9llhWS4UAkg2ck9JSNBkHEzb7Ja9Jeq6+BInPztSnaNONNRpksf6I9pP5pjqhuSeZY/4jNjjx0R7afzCY5xqe1vcTLdN9leb6ITHbe8pq9PGhBmo0EsGZ0RBWsLsyVqqFQCSEW3AFt5tNBtTb1KhUSm12dxmyqaYyrmCeccuwst83cjnQC8MN5T0mB83UZWG9cr5gxfzaqUQ6O7EAKSDcEGxE2WihI5S+XFJ2C+ZqVMx/7Sqtcru1Ip5GtrvuZ6fKN6uHoGvQruMjU70q/0tN87quQCp9JTqXY6BvUYbxeXjykFUhaeIJLNlXLRqVM5JQWplquV7Gol9DbPc6XM49bH4Sqxau1bFLTzMj1DSbDiwYFkw9EqCAq5rMuYqyftEBjwmiSX2aLZOPNfD0qxXIalNXy8r3BsTqVNri+tiN++djYo+kqH6tMAdWdmJ/8AmJyMFj1qg5WzZTYkLlAO8JbMekqlb8OXJetsZunUHE00PblZwfivjIZvgwx/JGhAhSXM3zy/L4wB/ORo1Mr6/I3H3ZT2Gc02HTVNIMgIsdxjUxMYAcyomVj88vw+A5RVBoewyVZ8z/PHQe4EyLnQ/PZADO7UAXFI3BqaMbbyaNUjxyuB3SD1kZWXgcxzLSUC7PTbVA2ptTIzE8RymV/tJ8qquHxlOnQKdHD3bNTzkGpWYgb+VNOB39c4h8odo5S1qBUIXLBaLCyi5QWqa1AoJKDpWF7TTDTTlFPjki5q6PodXFKS90DZrCzkkEBl9LXfZd44tfrLxGIVhrv6WrUkZukzMOnmutgbacvD57W27tNCwcUVKjXMlEBjlZilM+c+kqAK10W5GUg2Nr0Y3ysx9EjzhoDNe1kpvqoQspyubMBUQkG3pCTWjnJ0mv8ARbiPoEJ82/49xf1qX8Ef1RHy+xfOj/BH9Ul/H5f6FvRPp2HNnX2l+Imy2P6B9tvz/GfDNieWuKqYrD02NIh8RRQgUgDlaooaxzaaXn3LY/oHrdpnzYJYXUiakpLgu2iPo2PLpfdIP4TI41bVXH2z4HpfjNtUS4IPEEeOkx201IZSeK69qdBvgvjJad1Iryr9TyioRuJ7iYjVPM+J5fIkM0V50aMoVACwZgCwFgx1IGu4ndcMw0+seZknrk7yT3n5+TIEyMKETaqSdST2/nJYXFebqI59EXVvZbQnuIVu6UkxXikrVDTp2a+i1uieG7rHH8pN0v26EEdW4jrH+8zuy9phQKdU2AsKbnhyRjwtuB4jfuneFf62nX+Y4fCcqcHB0zbGSkuCdPEOum8dVv5WIt3EwqYl203dtv5VJv3m0YN92vZrBjbfp26SBISLb/Xr3knnpv6hwkKjdduZPDTj1W1PUImq8vE/EDj27pntrbUFQGnTN6eud+D86aHip9ZuNrDSTx43kdIjKSj2YTb/AJK1sZiquI87RUVG6CsKpK0lGSkD0LXyDN2taWnyaxAGWm2EQebCDKMWfNlVqIKtMMTle1atzBNVmIJAM0xMjOxXCj6Mnk7sz77GxZYsXwfrlRkxBVGqh/OsFPpBy7Eo+ZbhdABPLtjyXxOIyZ62HGQMNP0o6sEDEGoWIX6NLKLKNbDUzUgxkxpU7QObMJ/y9rftqH3a/wDTA/2eVv21Dwrf0zdCOW7s/ZGzNeSnkLUp47D1Gq0mWnU84Qoq3ORGItdbelbfPsmx1tRXrufEkj3TH7HTV25KFHtVCPwX3zc0KeVQOQA8NJydXNzyc/RqxfEsImc2/hrZuo+cHYejU95U900k8O1KF1zAXK3NvrKRZl8PhM0ZeLTLJK1RijETLcVRyMV3gaqean0T4W77ykzrJpq0YWqYXkSY4pIQoQMUYAZdhcdUpaI11HqOMyj2TvXu06pREZGUVLsabXR1F2/9ajfrV1/zqD74m8oPqUQPacf5Fv75zJGV/jQ9Fm7IvxeMeqLVG6J9RRlQ+0N795IlJiil0YqPCK22xmKELyYhRxiEQxQvFLsFhs7gH0R0nP2RvHebDvPKRlKlbGlbo7/k7g/1YI51W77ZAfd4GakTn7IoEKXYWLm/Yo0UeGvfOjONKXk7NqVKgiaOEQzL7Z2bwAuRc0+td7U+0b175wbzf4vCh1sdOIPFSNxEyW1MAQWawBGtRRuHKov2Cd/I+7Xp8tfrIoywvlHMikiJEzcZhQjMUYCgYQMAIwjkZJABijigAXgYoQAcJGOJjA/Nt/Vbr5dZE0extleoepqp/lpqeq3vPOeLZOzjcNbpn9Wp4C36xuWh7geZFthgsGKaZR2k8SeJM5+ozeT8Y9GnHClbLwJKKOZC4IQhAAnkxuDzjo9Fh6Lcuojip4ieuFoAYrH7NIJyLYjVqY1sNelSPrJ1bx4zmXm/xeCVxrcEahhoynqMzm0tlakv0T+1UdBv/avqn7QmvFqK4kUTx3yjhyMuxOFan6QsDuYWKt2MNJTNqafRnaa7CEDFJiCRkpGNDFCBhABRRy7DYJ6mqjo8XbRR38e6/GJyUVbGk30UfP8Ap2zr7O2ScwzDM+9afAW3PV4Ds4W4nQe7ZWxfWTvrMLfwV/E+JmiwmDWmLL3k72PMmc/NqHLiJohjrlkMBgQguTdz6Tc+ochrunrEBHMhcEIQgAQhCABCEIAEiy33yUIAcuvsYammcl96npIe1Tu7pxcXsMD0kZPtUukn3DqO6010WWSjJx6Ymk+zBNssn9W6P1Xyt91vzlT7NqjfTfuGb3ibuvgUf00Vu0D4zzNsOn6oZfZZh7ry9amaK3iizDtQbirfdb8oDDsdysf3W/Kbb+5eVWqP3gfiIDYo41ap/eA+Ak/y36I7K9mOTZtU7qbd4t8SJZT2SfXdF6heo33VsPfNeuw6XEFvaZj+M9lHDKnoKF7BaRlqpvrgksSRmMH5PcqZP2qx07qY394752qGx1BBc+cI3ZvRHYm7xvOjaOZpScuyxJLojaShCIYQhCABCEIAf//Z"/>
          <p:cNvSpPr>
            <a:spLocks noChangeAspect="1" noChangeArrowheads="1"/>
          </p:cNvSpPr>
          <p:nvPr/>
        </p:nvSpPr>
        <p:spPr bwMode="auto">
          <a:xfrm>
            <a:off x="0" y="-800100"/>
            <a:ext cx="1676400" cy="1676400"/>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7176" name="Picture 8" descr="http://upload.wikimedia.org/wikipedia/commons/thumb/0/0d/Blu-ray_200GB.jpg/220px-Blu-ray_200GB.jpg"/>
          <p:cNvPicPr>
            <a:picLocks noChangeAspect="1" noChangeArrowheads="1"/>
          </p:cNvPicPr>
          <p:nvPr/>
        </p:nvPicPr>
        <p:blipFill>
          <a:blip r:embed="rId3" cstate="print"/>
          <a:srcRect/>
          <a:stretch>
            <a:fillRect/>
          </a:stretch>
        </p:blipFill>
        <p:spPr bwMode="auto">
          <a:xfrm>
            <a:off x="4860032" y="4869160"/>
            <a:ext cx="1375420" cy="137542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4"/>
              <a:defRPr/>
            </a:pPr>
            <a:r>
              <a:rPr lang="es-ES" sz="2900" dirty="0"/>
              <a:t>CINTAS MAGNETICAS</a:t>
            </a:r>
          </a:p>
        </p:txBody>
      </p:sp>
      <p:sp>
        <p:nvSpPr>
          <p:cNvPr id="20484" name="2 CuadroTexto"/>
          <p:cNvSpPr txBox="1">
            <a:spLocks noChangeArrowheads="1"/>
          </p:cNvSpPr>
          <p:nvPr/>
        </p:nvSpPr>
        <p:spPr bwMode="auto">
          <a:xfrm>
            <a:off x="395288" y="765175"/>
            <a:ext cx="8424862" cy="1754188"/>
          </a:xfrm>
          <a:prstGeom prst="rect">
            <a:avLst/>
          </a:prstGeom>
          <a:noFill/>
          <a:ln w="9525">
            <a:noFill/>
            <a:miter lim="800000"/>
            <a:headEnd/>
            <a:tailEnd/>
          </a:ln>
        </p:spPr>
        <p:txBody>
          <a:bodyPr>
            <a:spAutoFit/>
          </a:bodyPr>
          <a:lstStyle/>
          <a:p>
            <a:r>
              <a:rPr lang="es-PE"/>
              <a:t>Utiliza las misma técnicas de grabación como los sistemas de disco. </a:t>
            </a:r>
          </a:p>
          <a:p>
            <a:r>
              <a:rPr lang="es-PE"/>
              <a:t>El material magnetizable puede consistir en partículas de metal puro en especial</a:t>
            </a:r>
            <a:br>
              <a:rPr lang="es-PE"/>
            </a:br>
            <a:r>
              <a:rPr lang="es-PE"/>
              <a:t>aglutinantes o vapor de chapados películas metálicas. </a:t>
            </a:r>
          </a:p>
          <a:p>
            <a:r>
              <a:rPr lang="es-PE"/>
              <a:t>La cinta y la unidad de cinta son análogos a una cinta de su casa grabadora de sistema. Anchuras de cinta varían de 0,38 cm (0,15 pulgadas) a 1,27 cm (0,5 pulgadas). </a:t>
            </a:r>
            <a:br>
              <a:rPr lang="es-PE"/>
            </a:br>
            <a:endParaRPr lang="es-PE"/>
          </a:p>
        </p:txBody>
      </p:sp>
      <p:pic>
        <p:nvPicPr>
          <p:cNvPr id="20485" name="Picture 7" descr="http://t0.gstatic.com/images?q=tbn:ANd9GcQux-hRC8eH840W52AZ4rkCD1ELwkABIMrmTNXULUoRvTPKn5EVhA"/>
          <p:cNvPicPr>
            <a:picLocks noChangeAspect="1" noChangeArrowheads="1"/>
          </p:cNvPicPr>
          <p:nvPr/>
        </p:nvPicPr>
        <p:blipFill>
          <a:blip r:embed="rId3" cstate="print"/>
          <a:srcRect/>
          <a:stretch>
            <a:fillRect/>
          </a:stretch>
        </p:blipFill>
        <p:spPr bwMode="auto">
          <a:xfrm>
            <a:off x="611188" y="2870200"/>
            <a:ext cx="3816350" cy="2862263"/>
          </a:xfrm>
          <a:prstGeom prst="rect">
            <a:avLst/>
          </a:prstGeom>
          <a:noFill/>
          <a:ln w="9525">
            <a:noFill/>
            <a:miter lim="800000"/>
            <a:headEnd/>
            <a:tailEnd/>
          </a:ln>
        </p:spPr>
      </p:pic>
      <p:pic>
        <p:nvPicPr>
          <p:cNvPr id="20486" name="Picture 9" descr="http://t0.gstatic.com/images?q=tbn:ANd9GcRWY0F25a51KzsqsfcX8S0pUCCcF4chhbm5JVJEBiritLZdxOalzA"/>
          <p:cNvPicPr>
            <a:picLocks noChangeAspect="1" noChangeArrowheads="1"/>
          </p:cNvPicPr>
          <p:nvPr/>
        </p:nvPicPr>
        <p:blipFill>
          <a:blip r:embed="rId4" cstate="print"/>
          <a:srcRect/>
          <a:stretch>
            <a:fillRect/>
          </a:stretch>
        </p:blipFill>
        <p:spPr bwMode="auto">
          <a:xfrm>
            <a:off x="5021263" y="2925763"/>
            <a:ext cx="3965575" cy="280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4"/>
              <a:defRPr/>
            </a:pPr>
            <a:r>
              <a:rPr lang="es-ES" sz="2900" dirty="0"/>
              <a:t>CINTAS MAGNETICAS</a:t>
            </a:r>
          </a:p>
        </p:txBody>
      </p:sp>
      <p:sp>
        <p:nvSpPr>
          <p:cNvPr id="21508" name="2 CuadroTexto"/>
          <p:cNvSpPr txBox="1">
            <a:spLocks noChangeArrowheads="1"/>
          </p:cNvSpPr>
          <p:nvPr/>
        </p:nvSpPr>
        <p:spPr bwMode="auto">
          <a:xfrm>
            <a:off x="395288" y="765175"/>
            <a:ext cx="8424862" cy="2862322"/>
          </a:xfrm>
          <a:prstGeom prst="rect">
            <a:avLst/>
          </a:prstGeom>
          <a:noFill/>
          <a:ln w="9525">
            <a:noFill/>
            <a:miter lim="800000"/>
            <a:headEnd/>
            <a:tailEnd/>
          </a:ln>
        </p:spPr>
        <p:txBody>
          <a:bodyPr>
            <a:spAutoFit/>
          </a:bodyPr>
          <a:lstStyle/>
          <a:p>
            <a:pPr>
              <a:buFont typeface="Arial" pitchFamily="34" charset="0"/>
              <a:buChar char="•"/>
            </a:pPr>
            <a:r>
              <a:rPr lang="es-PE" dirty="0"/>
              <a:t>Los datos </a:t>
            </a:r>
            <a:r>
              <a:rPr lang="es-PE" dirty="0" smtClean="0"/>
              <a:t>se </a:t>
            </a:r>
            <a:r>
              <a:rPr lang="es-PE" dirty="0"/>
              <a:t>estructura como una serie de pistas paralelas que corren a lo largo. </a:t>
            </a:r>
            <a:endParaRPr lang="es-PE" dirty="0" smtClean="0"/>
          </a:p>
          <a:p>
            <a:pPr algn="just">
              <a:buFont typeface="Arial" pitchFamily="34" charset="0"/>
              <a:buChar char="•"/>
            </a:pPr>
            <a:r>
              <a:rPr lang="es-PE" dirty="0" smtClean="0"/>
              <a:t>Anteriores </a:t>
            </a:r>
            <a:r>
              <a:rPr lang="es-PE" dirty="0"/>
              <a:t>sistemas de cinta típicamente utilizan nueve </a:t>
            </a:r>
            <a:r>
              <a:rPr lang="es-PE" dirty="0" smtClean="0"/>
              <a:t>pistas. (1 byte de datos y 1 paridad)</a:t>
            </a:r>
          </a:p>
          <a:p>
            <a:pPr algn="just">
              <a:buFont typeface="Arial" pitchFamily="34" charset="0"/>
              <a:buChar char="•"/>
            </a:pPr>
            <a:r>
              <a:rPr lang="es-PE" dirty="0" smtClean="0"/>
              <a:t>Seguido </a:t>
            </a:r>
            <a:r>
              <a:rPr lang="es-PE" dirty="0"/>
              <a:t>por los sistemas de cinta utilizando 18 o 36 </a:t>
            </a:r>
            <a:r>
              <a:rPr lang="es-PE" dirty="0" smtClean="0"/>
              <a:t>pistas (palabra simple o doble).</a:t>
            </a:r>
          </a:p>
          <a:p>
            <a:pPr algn="just">
              <a:buFont typeface="Arial" pitchFamily="34" charset="0"/>
              <a:buChar char="•"/>
            </a:pPr>
            <a:r>
              <a:rPr lang="es-PE" dirty="0" smtClean="0"/>
              <a:t>Los </a:t>
            </a:r>
            <a:r>
              <a:rPr lang="es-PE" dirty="0"/>
              <a:t>datos son leídos y escritos en bloques contiguos, llamado registros físicos, en una cinta. </a:t>
            </a:r>
            <a:endParaRPr lang="es-PE" dirty="0" smtClean="0"/>
          </a:p>
          <a:p>
            <a:pPr algn="just">
              <a:buFont typeface="Arial" pitchFamily="34" charset="0"/>
              <a:buChar char="•"/>
            </a:pPr>
            <a:r>
              <a:rPr lang="es-PE" dirty="0" smtClean="0"/>
              <a:t>os </a:t>
            </a:r>
            <a:r>
              <a:rPr lang="es-PE" dirty="0"/>
              <a:t>bloques de la cinta están separadas por espacios denominados lagunas entre grabaciones.</a:t>
            </a:r>
          </a:p>
          <a:p>
            <a:pPr algn="just">
              <a:buFont typeface="Arial" pitchFamily="34" charset="0"/>
              <a:buChar char="•"/>
            </a:pPr>
            <a:r>
              <a:rPr lang="es-PE" dirty="0"/>
              <a:t>La técnica de grabación típico usado en cintas de serie se denomina grabación serpentina. </a:t>
            </a:r>
          </a:p>
        </p:txBody>
      </p:sp>
      <p:pic>
        <p:nvPicPr>
          <p:cNvPr id="21509" name="Picture 5"/>
          <p:cNvPicPr>
            <a:picLocks noChangeAspect="1" noChangeArrowheads="1"/>
          </p:cNvPicPr>
          <p:nvPr/>
        </p:nvPicPr>
        <p:blipFill>
          <a:blip r:embed="rId3" cstate="print"/>
          <a:srcRect/>
          <a:stretch>
            <a:fillRect/>
          </a:stretch>
        </p:blipFill>
        <p:spPr bwMode="auto">
          <a:xfrm>
            <a:off x="1403648" y="3861048"/>
            <a:ext cx="6164262" cy="2592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Marcador de contenido"/>
          <p:cNvSpPr>
            <a:spLocks noGrp="1"/>
          </p:cNvSpPr>
          <p:nvPr>
            <p:ph idx="1"/>
          </p:nvPr>
        </p:nvSpPr>
        <p:spPr>
          <a:xfrm>
            <a:off x="428625" y="981075"/>
            <a:ext cx="8229600" cy="1755775"/>
          </a:xfrm>
        </p:spPr>
        <p:txBody>
          <a:bodyPr>
            <a:normAutofit/>
          </a:bodyPr>
          <a:lstStyle/>
          <a:p>
            <a:pPr marL="0" indent="0" algn="just">
              <a:buFont typeface="Wingdings" pitchFamily="2" charset="2"/>
              <a:buChar char="§"/>
            </a:pPr>
            <a:r>
              <a:rPr lang="es-ES" sz="2000" dirty="0" smtClean="0"/>
              <a:t>Para aumentar la velocidad, la cabeza de lectura-escritura es capaz de leer y de escribir una sombra de las vías adyacentes al mismo tiempo.</a:t>
            </a:r>
          </a:p>
          <a:p>
            <a:pPr marL="0" indent="0" algn="just">
              <a:buFont typeface="Wingdings" pitchFamily="2" charset="2"/>
              <a:buChar char="§"/>
            </a:pPr>
            <a:r>
              <a:rPr lang="es-ES" sz="2000" dirty="0" smtClean="0"/>
              <a:t>Fue el primer tipo de memoria secundaria. De  menor coste.</a:t>
            </a:r>
            <a:br>
              <a:rPr lang="es-ES" sz="2000" dirty="0" smtClean="0"/>
            </a:br>
            <a:r>
              <a:rPr lang="es-ES" sz="2000" dirty="0" smtClean="0"/>
              <a:t>La tecnología de la cinta dominante hoy en día es un sistema de cartucho conocido como lineal Tape-Open (LTO).</a:t>
            </a:r>
          </a:p>
          <a:p>
            <a:pPr marL="0" indent="0" algn="just">
              <a:buFont typeface="Wingdings" pitchFamily="2" charset="2"/>
              <a:buChar char="§"/>
            </a:pPr>
            <a:endParaRPr lang="es-PE" sz="1800"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startAt="4"/>
              <a:defRPr/>
            </a:pPr>
            <a:r>
              <a:rPr lang="es-ES" sz="2900" dirty="0"/>
              <a:t>CINTAS MAGNETICAS</a:t>
            </a:r>
          </a:p>
        </p:txBody>
      </p:sp>
      <p:pic>
        <p:nvPicPr>
          <p:cNvPr id="22533" name="Picture 2"/>
          <p:cNvPicPr>
            <a:picLocks noChangeAspect="1" noChangeArrowheads="1"/>
          </p:cNvPicPr>
          <p:nvPr/>
        </p:nvPicPr>
        <p:blipFill>
          <a:blip r:embed="rId3" cstate="print"/>
          <a:srcRect/>
          <a:stretch>
            <a:fillRect/>
          </a:stretch>
        </p:blipFill>
        <p:spPr bwMode="auto">
          <a:xfrm>
            <a:off x="1481138" y="2924175"/>
            <a:ext cx="6057900"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p:txBody>
      </p:sp>
      <p:sp>
        <p:nvSpPr>
          <p:cNvPr id="4100" name="1 Rectángulo"/>
          <p:cNvSpPr>
            <a:spLocks noChangeArrowheads="1"/>
          </p:cNvSpPr>
          <p:nvPr/>
        </p:nvSpPr>
        <p:spPr bwMode="auto">
          <a:xfrm>
            <a:off x="395288" y="981075"/>
            <a:ext cx="8229600" cy="2862322"/>
          </a:xfrm>
          <a:prstGeom prst="rect">
            <a:avLst/>
          </a:prstGeom>
          <a:noFill/>
          <a:ln w="9525">
            <a:noFill/>
            <a:miter lim="800000"/>
            <a:headEnd/>
            <a:tailEnd/>
          </a:ln>
        </p:spPr>
        <p:txBody>
          <a:bodyPr>
            <a:spAutoFit/>
          </a:bodyPr>
          <a:lstStyle/>
          <a:p>
            <a:pPr algn="just"/>
            <a:r>
              <a:rPr lang="es-PE" sz="2000" dirty="0"/>
              <a:t>Es un disco circular de un material no magnético, llamado el sustrato, revestido con un material magnetizable. </a:t>
            </a:r>
            <a:r>
              <a:rPr lang="es-PE" sz="2000" dirty="0" smtClean="0"/>
              <a:t>(aluminio </a:t>
            </a:r>
            <a:r>
              <a:rPr lang="es-PE" sz="2000" dirty="0"/>
              <a:t>o aleación de </a:t>
            </a:r>
            <a:r>
              <a:rPr lang="es-PE" sz="2000" dirty="0" smtClean="0"/>
              <a:t>aluminio)</a:t>
            </a:r>
          </a:p>
          <a:p>
            <a:pPr algn="just"/>
            <a:r>
              <a:rPr lang="es-PE" sz="2000" dirty="0" smtClean="0"/>
              <a:t>El </a:t>
            </a:r>
            <a:r>
              <a:rPr lang="es-PE" sz="2000" dirty="0"/>
              <a:t>sustrato de vidrio tiene una serie de ventajas, incluyendo las siguientes:</a:t>
            </a:r>
            <a:br>
              <a:rPr lang="es-PE" sz="2000" dirty="0"/>
            </a:br>
            <a:r>
              <a:rPr lang="es-PE" sz="2000" dirty="0"/>
              <a:t>• </a:t>
            </a:r>
            <a:r>
              <a:rPr lang="es-PE" sz="2000" dirty="0" smtClean="0"/>
              <a:t>Uniformidad </a:t>
            </a:r>
            <a:r>
              <a:rPr lang="es-PE" sz="2000" dirty="0"/>
              <a:t>de la superficie de la película magnética para aumentar la fiabilidad de los </a:t>
            </a:r>
            <a:r>
              <a:rPr lang="es-PE" sz="2000" dirty="0" smtClean="0"/>
              <a:t>discos.</a:t>
            </a:r>
          </a:p>
          <a:p>
            <a:pPr algn="just"/>
            <a:r>
              <a:rPr lang="es-PE" sz="2000" dirty="0" smtClean="0"/>
              <a:t>• Reducción </a:t>
            </a:r>
            <a:r>
              <a:rPr lang="es-PE" sz="2000" dirty="0"/>
              <a:t>significativa de los defectos superficiales </a:t>
            </a:r>
            <a:r>
              <a:rPr lang="es-PE" sz="2000" dirty="0" smtClean="0"/>
              <a:t>. (reducir </a:t>
            </a:r>
            <a:r>
              <a:rPr lang="es-PE" sz="2000" dirty="0"/>
              <a:t>los errores de lectura y </a:t>
            </a:r>
            <a:r>
              <a:rPr lang="es-PE" sz="2000" dirty="0" smtClean="0"/>
              <a:t>escritura)</a:t>
            </a:r>
          </a:p>
          <a:p>
            <a:pPr algn="just"/>
            <a:r>
              <a:rPr lang="es-PE" sz="2000" dirty="0" smtClean="0"/>
              <a:t>• Mejor </a:t>
            </a:r>
            <a:r>
              <a:rPr lang="es-PE" sz="2000" dirty="0"/>
              <a:t>rigidez para reducir la dinámica de </a:t>
            </a:r>
            <a:r>
              <a:rPr lang="es-PE" sz="2000" dirty="0" smtClean="0"/>
              <a:t>disco. </a:t>
            </a:r>
          </a:p>
          <a:p>
            <a:pPr algn="just"/>
            <a:r>
              <a:rPr lang="es-PE" sz="2000" dirty="0" smtClean="0"/>
              <a:t>• </a:t>
            </a:r>
            <a:r>
              <a:rPr lang="es-PE" sz="2000" dirty="0"/>
              <a:t>Mayor capacidad para soportar golpes y daños</a:t>
            </a:r>
          </a:p>
        </p:txBody>
      </p:sp>
      <p:pic>
        <p:nvPicPr>
          <p:cNvPr id="4101" name="Picture 6" descr="http://t2.gstatic.com/images?q=tbn:ANd9GcSyPTyhje3Cl6L2-aFb5hPYPmW8A9yNMKlrzLTOlL5_EyMoc9tz"/>
          <p:cNvPicPr>
            <a:picLocks noChangeAspect="1" noChangeArrowheads="1"/>
          </p:cNvPicPr>
          <p:nvPr/>
        </p:nvPicPr>
        <p:blipFill>
          <a:blip r:embed="rId3" cstate="print"/>
          <a:srcRect/>
          <a:stretch>
            <a:fillRect/>
          </a:stretch>
        </p:blipFill>
        <p:spPr bwMode="auto">
          <a:xfrm>
            <a:off x="827584" y="4365104"/>
            <a:ext cx="3138054" cy="2088232"/>
          </a:xfrm>
          <a:prstGeom prst="rect">
            <a:avLst/>
          </a:prstGeom>
          <a:noFill/>
          <a:ln w="9525">
            <a:noFill/>
            <a:miter lim="800000"/>
            <a:headEnd/>
            <a:tailEnd/>
          </a:ln>
        </p:spPr>
      </p:pic>
      <p:pic>
        <p:nvPicPr>
          <p:cNvPr id="50178" name="Picture 2" descr="http://t0.gstatic.com/images?q=tbn:ANd9GcSduMbrPB-wqwb29MMNIdZWQvT_KFJs1Gep2E4-wATt51thJ5oA"/>
          <p:cNvPicPr>
            <a:picLocks noChangeAspect="1" noChangeArrowheads="1"/>
          </p:cNvPicPr>
          <p:nvPr/>
        </p:nvPicPr>
        <p:blipFill>
          <a:blip r:embed="rId4" cstate="print"/>
          <a:srcRect/>
          <a:stretch>
            <a:fillRect/>
          </a:stretch>
        </p:blipFill>
        <p:spPr bwMode="auto">
          <a:xfrm>
            <a:off x="5076055" y="4293096"/>
            <a:ext cx="3258065" cy="216024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ES" sz="2400" dirty="0"/>
              <a:t>Mecanismos Magnéticos de Lectura y Escritura</a:t>
            </a:r>
          </a:p>
        </p:txBody>
      </p:sp>
      <p:sp>
        <p:nvSpPr>
          <p:cNvPr id="5124" name="1 Rectángulo"/>
          <p:cNvSpPr>
            <a:spLocks noChangeArrowheads="1"/>
          </p:cNvSpPr>
          <p:nvPr/>
        </p:nvSpPr>
        <p:spPr bwMode="auto">
          <a:xfrm>
            <a:off x="468313" y="1114425"/>
            <a:ext cx="8207375" cy="2246769"/>
          </a:xfrm>
          <a:prstGeom prst="rect">
            <a:avLst/>
          </a:prstGeom>
          <a:noFill/>
          <a:ln w="9525">
            <a:noFill/>
            <a:miter lim="800000"/>
            <a:headEnd/>
            <a:tailEnd/>
          </a:ln>
        </p:spPr>
        <p:txBody>
          <a:bodyPr>
            <a:spAutoFit/>
          </a:bodyPr>
          <a:lstStyle/>
          <a:p>
            <a:pPr algn="just"/>
            <a:r>
              <a:rPr lang="es-PE" sz="2000" dirty="0"/>
              <a:t>Los datos se registran en y </a:t>
            </a:r>
            <a:r>
              <a:rPr lang="es-PE" sz="2000" dirty="0" smtClean="0"/>
              <a:t>recuperan </a:t>
            </a:r>
            <a:r>
              <a:rPr lang="es-PE" sz="2000" dirty="0"/>
              <a:t>a través de una bobina conductora </a:t>
            </a:r>
            <a:r>
              <a:rPr lang="es-PE" sz="2000" dirty="0" smtClean="0"/>
              <a:t>(cabezal) </a:t>
            </a:r>
            <a:r>
              <a:rPr lang="es-PE" sz="2000" dirty="0"/>
              <a:t>en muchos sistemas, hay dos cabezas, una cabeza de lectura y cabeza de escritura.</a:t>
            </a:r>
          </a:p>
          <a:p>
            <a:pPr algn="just"/>
            <a:r>
              <a:rPr lang="es-PE" sz="2000" dirty="0"/>
              <a:t>Durante una operación de lectura o escritura , la cabeza está fija mientras el plato gira debajo de ella</a:t>
            </a:r>
            <a:r>
              <a:rPr lang="es-PE" sz="2000" dirty="0" smtClean="0"/>
              <a:t>..</a:t>
            </a:r>
          </a:p>
          <a:p>
            <a:pPr algn="just"/>
            <a:r>
              <a:rPr lang="es-PE" sz="2000" dirty="0" smtClean="0"/>
              <a:t>El </a:t>
            </a:r>
            <a:r>
              <a:rPr lang="es-PE" sz="2000" dirty="0"/>
              <a:t>mecanismo de escritura explota el hecho de que la electricidad que fluye a través de una bobina produce unos impulsos de campos magnéticos. </a:t>
            </a:r>
          </a:p>
        </p:txBody>
      </p:sp>
      <p:pic>
        <p:nvPicPr>
          <p:cNvPr id="5125" name="Picture 6"/>
          <p:cNvPicPr>
            <a:picLocks noChangeAspect="1" noChangeArrowheads="1"/>
          </p:cNvPicPr>
          <p:nvPr/>
        </p:nvPicPr>
        <p:blipFill>
          <a:blip r:embed="rId3" cstate="print"/>
          <a:srcRect/>
          <a:stretch>
            <a:fillRect/>
          </a:stretch>
        </p:blipFill>
        <p:spPr bwMode="auto">
          <a:xfrm>
            <a:off x="2071423" y="3429001"/>
            <a:ext cx="4732825" cy="2828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30213" y="1143000"/>
            <a:ext cx="8229600" cy="4525963"/>
          </a:xfrm>
        </p:spPr>
        <p:txBody>
          <a:bodyPr/>
          <a:lstStyle/>
          <a:p>
            <a:pPr marL="0" indent="0">
              <a:buFont typeface="Arial" charset="0"/>
              <a:buNone/>
              <a:defRPr/>
            </a:pPr>
            <a:r>
              <a:rPr lang="es-PE" sz="1800" dirty="0" smtClean="0"/>
              <a:t>El mecanismo de lectura tradicional explota el hecho de que un campo magnético en movimiento relativa a una bobina produce una corriente eléctrica en la bobina.</a:t>
            </a:r>
          </a:p>
          <a:p>
            <a:pPr marL="0" indent="0">
              <a:buFont typeface="Arial" charset="0"/>
              <a:buNone/>
              <a:defRPr/>
            </a:pPr>
            <a:r>
              <a:rPr lang="es-PE" sz="1800" dirty="0" smtClean="0"/>
              <a:t>Cuando la superficie del disco pasa por debajo de la cabeza, se genera una corriente de la misma polaridad que la que ya grabado. </a:t>
            </a:r>
          </a:p>
          <a:p>
            <a:pPr marL="0" indent="0">
              <a:buFont typeface="Arial" charset="0"/>
              <a:buNone/>
              <a:defRPr/>
            </a:pPr>
            <a:r>
              <a:rPr lang="es-PE" sz="1800" dirty="0" smtClean="0"/>
              <a:t>Los sistemas contemporáneos de disco rígido requiere una cabeza de lectura separada, posicionado por conveniencia cerca de la cabeza de escritura. </a:t>
            </a:r>
          </a:p>
          <a:p>
            <a:pPr marL="0" indent="0">
              <a:buFont typeface="Arial" charset="0"/>
              <a:buNone/>
              <a:defRPr/>
            </a:pPr>
            <a:r>
              <a:rPr lang="es-PE" sz="1800" dirty="0" smtClean="0"/>
              <a:t>La cabeza de lectura se compone de un sensor </a:t>
            </a:r>
            <a:r>
              <a:rPr lang="es-PE" sz="1800" dirty="0" err="1" smtClean="0"/>
              <a:t>magnetoresistente</a:t>
            </a:r>
            <a:r>
              <a:rPr lang="es-PE" sz="1800" dirty="0" smtClean="0"/>
              <a:t> (MR)  que </a:t>
            </a:r>
            <a:r>
              <a:rPr lang="es-PE" sz="1800" b="1" dirty="0" smtClean="0"/>
              <a:t>tiene</a:t>
            </a:r>
            <a:r>
              <a:rPr lang="es-PE" sz="1800" dirty="0" smtClean="0"/>
              <a:t> una resistencia eléctrica que depende de la dirección de la magnetización del</a:t>
            </a:r>
            <a:br>
              <a:rPr lang="es-PE" sz="1800" dirty="0" smtClean="0"/>
            </a:br>
            <a:r>
              <a:rPr lang="es-PE" sz="1800" dirty="0" smtClean="0"/>
              <a:t>medio moviéndose bajo ella. </a:t>
            </a:r>
          </a:p>
          <a:p>
            <a:pPr marL="0" indent="0">
              <a:buFont typeface="Arial" charset="0"/>
              <a:buNone/>
              <a:defRPr/>
            </a:pPr>
            <a:r>
              <a:rPr lang="es-PE" sz="1800" dirty="0" smtClean="0"/>
              <a:t>Al pasar una corriente a través del sensor de MR, la resistencia se detectan cambios como señales de voltaje. Permite una mayor frecuencia operación, lo que equivale a mayores densidades de almacenamiento y velocidades de operación.</a:t>
            </a:r>
          </a:p>
          <a:p>
            <a:pPr>
              <a:defRPr/>
            </a:pPr>
            <a:endParaRPr lang="es-PE" dirty="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ES" sz="2400" dirty="0"/>
              <a:t>Mecanismos Magnéticos de Lectura y Escritura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Marcador de contenido"/>
          <p:cNvSpPr>
            <a:spLocks noGrp="1"/>
          </p:cNvSpPr>
          <p:nvPr>
            <p:ph idx="1"/>
          </p:nvPr>
        </p:nvSpPr>
        <p:spPr>
          <a:xfrm>
            <a:off x="430213" y="1143000"/>
            <a:ext cx="8229600" cy="2286000"/>
          </a:xfrm>
        </p:spPr>
        <p:txBody>
          <a:bodyPr>
            <a:normAutofit/>
          </a:bodyPr>
          <a:lstStyle/>
          <a:p>
            <a:pPr marL="0" indent="0">
              <a:buFont typeface="Arial" charset="0"/>
              <a:buNone/>
            </a:pPr>
            <a:r>
              <a:rPr lang="es-PE" sz="1800" dirty="0" smtClean="0"/>
              <a:t>El cabeza es capaz de leer o escribir en una parte del plato giratorio o debajo de él. Esto da lugar a la organización de los datos sobre el plato en una serie de anillos concéntricos, llamado pistas.  </a:t>
            </a:r>
          </a:p>
          <a:p>
            <a:pPr marL="0" indent="0">
              <a:buFont typeface="Arial" charset="0"/>
              <a:buNone/>
            </a:pPr>
            <a:r>
              <a:rPr lang="es-PE" sz="1800" dirty="0" smtClean="0"/>
              <a:t>Las pistas adyacentes de datos están separados por intervalos. Reduce los errores debidos a la desalineación de la cabeza o simplemente interferencia de campos magnéticos.</a:t>
            </a:r>
            <a:br>
              <a:rPr lang="es-PE" sz="1800" dirty="0" smtClean="0"/>
            </a:br>
            <a:endParaRPr lang="es-PE"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Organización de datos y formateo</a:t>
            </a:r>
            <a:endParaRPr lang="es-ES" sz="2400" dirty="0"/>
          </a:p>
        </p:txBody>
      </p:sp>
      <p:pic>
        <p:nvPicPr>
          <p:cNvPr id="8197" name="Picture 2"/>
          <p:cNvPicPr>
            <a:picLocks noChangeAspect="1" noChangeArrowheads="1"/>
          </p:cNvPicPr>
          <p:nvPr/>
        </p:nvPicPr>
        <p:blipFill>
          <a:blip r:embed="rId3" cstate="print"/>
          <a:srcRect/>
          <a:stretch>
            <a:fillRect/>
          </a:stretch>
        </p:blipFill>
        <p:spPr bwMode="auto">
          <a:xfrm>
            <a:off x="2660650" y="2874293"/>
            <a:ext cx="4126966" cy="3507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0213" y="1052513"/>
            <a:ext cx="8229600" cy="1800423"/>
          </a:xfrm>
        </p:spPr>
        <p:txBody>
          <a:bodyPr>
            <a:normAutofit/>
          </a:bodyPr>
          <a:lstStyle/>
          <a:p>
            <a:pPr marL="0" indent="0">
              <a:buFont typeface="Arial" charset="0"/>
              <a:buNone/>
            </a:pPr>
            <a:r>
              <a:rPr lang="es-PE" sz="2000" dirty="0" smtClean="0"/>
              <a:t>Los sectores por pista pueden ser de longitud fija o variable. </a:t>
            </a:r>
          </a:p>
          <a:p>
            <a:pPr marL="0" indent="0">
              <a:buFont typeface="Arial" charset="0"/>
              <a:buNone/>
            </a:pPr>
            <a:r>
              <a:rPr lang="es-PE" sz="2000" dirty="0" smtClean="0"/>
              <a:t>Los sistemas contemporáneos utilizan sectores con 512 bytes</a:t>
            </a:r>
            <a:br>
              <a:rPr lang="es-PE" sz="2000" dirty="0" smtClean="0"/>
            </a:br>
            <a:r>
              <a:rPr lang="es-PE" sz="2000" dirty="0" smtClean="0"/>
              <a:t>Para compensar la variación de la velocidad para que la cabeza puede leer todos los bits se puede hacer mediante el aumento de la separación entre los bits de información registrada en los segmentos de la disco. </a:t>
            </a:r>
          </a:p>
          <a:p>
            <a:pPr marL="0" indent="0">
              <a:buFont typeface="Arial" charset="0"/>
              <a:buNone/>
            </a:pPr>
            <a:endParaRPr lang="es-PE"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Organización de datos y formateo</a:t>
            </a:r>
            <a:endParaRPr lang="es-ES" sz="2400" dirty="0"/>
          </a:p>
        </p:txBody>
      </p:sp>
      <p:pic>
        <p:nvPicPr>
          <p:cNvPr id="9221" name="Picture 2"/>
          <p:cNvPicPr>
            <a:picLocks noChangeAspect="1" noChangeArrowheads="1"/>
          </p:cNvPicPr>
          <p:nvPr/>
        </p:nvPicPr>
        <p:blipFill>
          <a:blip r:embed="rId3" cstate="print"/>
          <a:srcRect/>
          <a:stretch>
            <a:fillRect/>
          </a:stretch>
        </p:blipFill>
        <p:spPr bwMode="auto">
          <a:xfrm>
            <a:off x="694896" y="2852937"/>
            <a:ext cx="7765536" cy="3528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pic>
        <p:nvPicPr>
          <p:cNvPr id="61442" name="Picture 2"/>
          <p:cNvPicPr>
            <a:picLocks noChangeAspect="1" noChangeArrowheads="1"/>
          </p:cNvPicPr>
          <p:nvPr/>
        </p:nvPicPr>
        <p:blipFill>
          <a:blip r:embed="rId3" cstate="print"/>
          <a:srcRect/>
          <a:stretch>
            <a:fillRect/>
          </a:stretch>
        </p:blipFill>
        <p:spPr bwMode="auto">
          <a:xfrm>
            <a:off x="1259631" y="2636912"/>
            <a:ext cx="6969831" cy="3240360"/>
          </a:xfrm>
          <a:prstGeom prst="rect">
            <a:avLst/>
          </a:prstGeom>
          <a:noFill/>
          <a:ln w="9525">
            <a:noFill/>
            <a:miter lim="800000"/>
            <a:headEnd/>
            <a:tailEnd/>
          </a:ln>
        </p:spPr>
      </p:pic>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Organización de datos y formateo</a:t>
            </a:r>
            <a:endParaRPr lang="es-ES" sz="2400" dirty="0"/>
          </a:p>
        </p:txBody>
      </p:sp>
      <p:sp>
        <p:nvSpPr>
          <p:cNvPr id="6" name="5 CuadroTexto"/>
          <p:cNvSpPr txBox="1"/>
          <p:nvPr/>
        </p:nvSpPr>
        <p:spPr>
          <a:xfrm>
            <a:off x="467545" y="1412776"/>
            <a:ext cx="8424936" cy="646331"/>
          </a:xfrm>
          <a:prstGeom prst="rect">
            <a:avLst/>
          </a:prstGeom>
          <a:noFill/>
        </p:spPr>
        <p:txBody>
          <a:bodyPr wrap="square" rtlCol="0">
            <a:spAutoFit/>
          </a:bodyPr>
          <a:lstStyle/>
          <a:p>
            <a:r>
              <a:rPr lang="es-PE" dirty="0" smtClean="0"/>
              <a:t>El formateo permite ubicar </a:t>
            </a:r>
            <a:r>
              <a:rPr lang="es-ES" dirty="0" smtClean="0"/>
              <a:t>punto de partida en la pista y identificar el inicio y el final de cada sector</a:t>
            </a:r>
            <a:endParaRPr lang="es-P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p:cNvSpPr>
            <a:spLocks noGrp="1"/>
          </p:cNvSpPr>
          <p:nvPr>
            <p:ph idx="1"/>
          </p:nvPr>
        </p:nvSpPr>
        <p:spPr>
          <a:xfrm>
            <a:off x="430213" y="1052512"/>
            <a:ext cx="6590059" cy="5112791"/>
          </a:xfrm>
        </p:spPr>
        <p:txBody>
          <a:bodyPr>
            <a:normAutofit lnSpcReduction="10000"/>
          </a:bodyPr>
          <a:lstStyle/>
          <a:p>
            <a:pPr marL="0" indent="0">
              <a:buFont typeface="Arial" charset="0"/>
              <a:buNone/>
            </a:pPr>
            <a:r>
              <a:rPr lang="es-PE" sz="2000" dirty="0" smtClean="0"/>
              <a:t>Movimiento del cabezal</a:t>
            </a:r>
            <a:br>
              <a:rPr lang="es-PE" sz="2000" dirty="0" smtClean="0"/>
            </a:br>
            <a:r>
              <a:rPr lang="es-PE" sz="2000" dirty="0" smtClean="0"/>
              <a:t>	Cabezal fijo (una por pista)</a:t>
            </a:r>
            <a:br>
              <a:rPr lang="es-PE" sz="2000" dirty="0" smtClean="0"/>
            </a:br>
            <a:r>
              <a:rPr lang="es-PE" sz="2000" dirty="0" smtClean="0"/>
              <a:t>	Cabezal giratorio (uno por unidad de superficie)</a:t>
            </a:r>
            <a:br>
              <a:rPr lang="es-PE" sz="2000" dirty="0" smtClean="0"/>
            </a:br>
            <a:r>
              <a:rPr lang="es-PE" sz="2000" dirty="0" smtClean="0"/>
              <a:t>Platos</a:t>
            </a:r>
            <a:br>
              <a:rPr lang="es-PE" sz="2000" dirty="0" smtClean="0"/>
            </a:br>
            <a:r>
              <a:rPr lang="es-PE" sz="2000" dirty="0" smtClean="0"/>
              <a:t>	Único plato.</a:t>
            </a:r>
            <a:br>
              <a:rPr lang="es-PE" sz="2000" dirty="0" smtClean="0"/>
            </a:br>
            <a:r>
              <a:rPr lang="es-PE" sz="2000" dirty="0" smtClean="0"/>
              <a:t>	Múltiples platos.</a:t>
            </a:r>
            <a:br>
              <a:rPr lang="es-PE" sz="2000" dirty="0" smtClean="0"/>
            </a:br>
            <a:r>
              <a:rPr lang="es-PE" sz="2000" dirty="0" smtClean="0"/>
              <a:t>Portabilidad de disco</a:t>
            </a:r>
          </a:p>
          <a:p>
            <a:pPr marL="0" indent="0">
              <a:buFont typeface="Arial" charset="0"/>
              <a:buNone/>
            </a:pPr>
            <a:r>
              <a:rPr lang="es-PE" sz="2000" dirty="0" smtClean="0"/>
              <a:t>	Disco extraíble</a:t>
            </a:r>
            <a:br>
              <a:rPr lang="es-PE" sz="2000" dirty="0" smtClean="0"/>
            </a:br>
            <a:r>
              <a:rPr lang="es-PE" sz="2000" dirty="0" smtClean="0"/>
              <a:t>	Disco no extraíble</a:t>
            </a:r>
            <a:br>
              <a:rPr lang="es-PE" sz="2000" dirty="0" smtClean="0"/>
            </a:br>
            <a:r>
              <a:rPr lang="es-PE" sz="2000" dirty="0" smtClean="0"/>
              <a:t>Mecanismo de cabezal</a:t>
            </a:r>
          </a:p>
          <a:p>
            <a:pPr marL="0" indent="0">
              <a:buFont typeface="Arial" charset="0"/>
              <a:buNone/>
            </a:pPr>
            <a:r>
              <a:rPr lang="es-PE" sz="2000" dirty="0" smtClean="0"/>
              <a:t>	De contacto (disquete)</a:t>
            </a:r>
            <a:br>
              <a:rPr lang="es-PE" sz="2000" dirty="0" smtClean="0"/>
            </a:br>
            <a:r>
              <a:rPr lang="es-PE" sz="2000" dirty="0" smtClean="0"/>
              <a:t>	Intervalos fijos</a:t>
            </a:r>
            <a:br>
              <a:rPr lang="es-PE" sz="2000" dirty="0" smtClean="0"/>
            </a:br>
            <a:r>
              <a:rPr lang="es-PE" sz="2000" dirty="0" smtClean="0"/>
              <a:t>	Intervalos dinámicos (Winchester)</a:t>
            </a:r>
            <a:br>
              <a:rPr lang="es-PE" sz="2000" dirty="0" smtClean="0"/>
            </a:br>
            <a:r>
              <a:rPr lang="es-PE" sz="2000" dirty="0" smtClean="0"/>
              <a:t>Caras</a:t>
            </a:r>
          </a:p>
          <a:p>
            <a:pPr marL="0" indent="0">
              <a:buFont typeface="Arial" charset="0"/>
              <a:buNone/>
            </a:pPr>
            <a:r>
              <a:rPr lang="es-PE" sz="2000" dirty="0" smtClean="0"/>
              <a:t>	De una cara</a:t>
            </a:r>
          </a:p>
          <a:p>
            <a:pPr marL="0" indent="0">
              <a:buFont typeface="Arial" charset="0"/>
              <a:buNone/>
            </a:pPr>
            <a:r>
              <a:rPr lang="es-PE" sz="2000" dirty="0" smtClean="0"/>
              <a:t>	De doble cara</a:t>
            </a:r>
          </a:p>
          <a:p>
            <a:pPr marL="0" indent="0">
              <a:buFont typeface="Arial" charset="0"/>
              <a:buNone/>
            </a:pPr>
            <a:endParaRPr lang="es-PE" dirty="0" smtClean="0"/>
          </a:p>
        </p:txBody>
      </p:sp>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571500" indent="-571500" fontAlgn="auto">
              <a:spcAft>
                <a:spcPts val="0"/>
              </a:spcAft>
              <a:buFont typeface="+mj-lt"/>
              <a:buAutoNum type="romanUcPeriod"/>
              <a:defRPr/>
            </a:pPr>
            <a:r>
              <a:rPr lang="es-ES" sz="2900" dirty="0"/>
              <a:t>Discos Magnéticos</a:t>
            </a:r>
          </a:p>
          <a:p>
            <a:pPr marL="971550" lvl="1" indent="-571500" fontAlgn="auto">
              <a:spcAft>
                <a:spcPts val="0"/>
              </a:spcAft>
              <a:buFont typeface="+mj-lt"/>
              <a:buAutoNum type="romanLcPeriod"/>
              <a:defRPr/>
            </a:pPr>
            <a:r>
              <a:rPr lang="es-PE" sz="2400" dirty="0"/>
              <a:t>Características Físicas</a:t>
            </a:r>
            <a:endParaRPr lang="es-E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Folleto</Template>
  <TotalTime>2890</TotalTime>
  <Words>3271</Words>
  <Application>Microsoft Office PowerPoint</Application>
  <PresentationFormat>Presentación en pantalla (4:3)</PresentationFormat>
  <Paragraphs>236</Paragraphs>
  <Slides>28</Slides>
  <Notes>23</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Brooklet</vt:lpstr>
      <vt:lpstr>MEMORIA EXTERNA</vt:lpstr>
      <vt:lpstr>Sumario</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vector>
  </TitlesOfParts>
  <Company>Telefonica del Perú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Usuario de Windows</cp:lastModifiedBy>
  <cp:revision>211</cp:revision>
  <dcterms:created xsi:type="dcterms:W3CDTF">2012-03-29T02:05:54Z</dcterms:created>
  <dcterms:modified xsi:type="dcterms:W3CDTF">2014-11-08T05:54:52Z</dcterms:modified>
</cp:coreProperties>
</file>