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323" r:id="rId4"/>
    <p:sldId id="307" r:id="rId5"/>
    <p:sldId id="309" r:id="rId6"/>
    <p:sldId id="324" r:id="rId7"/>
    <p:sldId id="310" r:id="rId8"/>
    <p:sldId id="325" r:id="rId9"/>
    <p:sldId id="311" r:id="rId10"/>
    <p:sldId id="312" r:id="rId11"/>
    <p:sldId id="313" r:id="rId12"/>
    <p:sldId id="314" r:id="rId13"/>
    <p:sldId id="326" r:id="rId14"/>
    <p:sldId id="327" r:id="rId15"/>
    <p:sldId id="315" r:id="rId16"/>
    <p:sldId id="316" r:id="rId17"/>
    <p:sldId id="317" r:id="rId18"/>
    <p:sldId id="330" r:id="rId19"/>
    <p:sldId id="331" r:id="rId20"/>
    <p:sldId id="328" r:id="rId21"/>
    <p:sldId id="318" r:id="rId22"/>
    <p:sldId id="332" r:id="rId23"/>
    <p:sldId id="333" r:id="rId24"/>
    <p:sldId id="319" r:id="rId25"/>
    <p:sldId id="320" r:id="rId26"/>
    <p:sldId id="321" r:id="rId27"/>
    <p:sldId id="322" r:id="rId28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9496" autoAdjust="0"/>
  </p:normalViewPr>
  <p:slideViewPr>
    <p:cSldViewPr>
      <p:cViewPr varScale="1">
        <p:scale>
          <a:sx n="73" d="100"/>
          <a:sy n="73" d="100"/>
        </p:scale>
        <p:origin x="-132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6542B4-2758-4DAF-AC93-23555E3D0E69}" type="datetimeFigureOut">
              <a:rPr lang="es-PE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288F4-9FD9-4A00-958E-55BAE3D635D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67172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B07415-080D-4037-BF88-BD25B15E6F5A}" type="slidenum">
              <a:rPr lang="es-P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P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78820-3F83-45F5-A957-9530C466DEB3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43DD7-53D7-413A-BC6C-0E58D99D10E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4930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10E91A-26AD-4CC1-9A56-3CA623BF0A80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8047D-99B4-402D-927E-405B4BE347B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0285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2C3C39-0572-4858-B7A5-11D41996F053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E641B-977D-47C3-859A-4BA23FFC9C8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6962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0B457-17B8-4D41-9FAD-80EBDD325656}" type="datetime1">
              <a:rPr lang="es-PE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Cuarta Unidad: Memoria Cache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DDBF7-AF4E-4665-A269-0ECC1CA8170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5E821-E44B-4D07-8B62-D4773595D56B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7D604-7B36-4195-9D95-260D74C62A1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8700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C0DA7-EF88-4582-ABDA-D45EED1DA464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2B250-76D4-4D33-9863-140A9CF7B6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1706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978B5-926E-403F-85CF-05F9BF4D7D5C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B6E40-78D2-462B-B38D-4D554C040433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4096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336F0-AC1D-4F2B-A373-6BF9398ED0BC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478ED-BDCC-4428-9E95-F45E10684925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3923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841977-4372-4BD1-B98E-27158C0AB1A8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60FAE-0D47-4A6C-8476-6E1EBAE41E57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440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C86B59-A6C3-4CA6-8D84-DEAC9597789E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D39F-5936-445E-A791-903248DBB75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342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34952-655B-4505-84BE-E68D41F8B771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B217D-7A5D-47C2-9635-1396C96C0C8C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349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14460-4EE4-4612-ACF3-7C6690D12E18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C12FA-8FF9-43A4-966E-A91B5E77EB0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118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62C5C1-B492-48EA-B02E-48A2E5AB43F5}" type="datetime1">
              <a:rPr lang="es-PE" smtClean="0"/>
              <a:pPr>
                <a:defRPr/>
              </a:pPr>
              <a:t>21/11/2014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CB9750-1682-466C-8D46-2D8A2272FB4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9943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611188" y="260350"/>
            <a:ext cx="7845425" cy="1685925"/>
          </a:xfrm>
        </p:spPr>
        <p:txBody>
          <a:bodyPr/>
          <a:lstStyle/>
          <a:p>
            <a:pPr eaLnBrk="1" hangingPunct="1"/>
            <a:r>
              <a:rPr lang="es-PE" sz="3600" smtClean="0"/>
              <a:t>ARITMETICA DEL COMPUTADOR</a:t>
            </a:r>
          </a:p>
        </p:txBody>
      </p:sp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>
          <a:xfrm>
            <a:off x="1331913" y="1989138"/>
            <a:ext cx="6400800" cy="9350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rgbClr val="898989"/>
                </a:solidFill>
              </a:rPr>
              <a:t>NOVENA UNIDAD</a:t>
            </a:r>
            <a:endParaRPr lang="es-PE" smtClean="0">
              <a:solidFill>
                <a:srgbClr val="898989"/>
              </a:solidFill>
            </a:endParaRPr>
          </a:p>
        </p:txBody>
      </p:sp>
      <p:pic>
        <p:nvPicPr>
          <p:cNvPr id="2054" name="Picture 6" descr="http://es.dreamstime.com/figura-con-el-aacutebaco-thumb143364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852936"/>
            <a:ext cx="4208258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96975"/>
            <a:ext cx="8280400" cy="532765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sz="2400" smtClean="0"/>
              <a:t>El punto de base (punto binario) es fijo y supone que esta a la derecha del ultimo dígito de la derecha.</a:t>
            </a:r>
          </a:p>
          <a:p>
            <a:pPr marL="0" indent="0">
              <a:lnSpc>
                <a:spcPct val="80000"/>
              </a:lnSpc>
            </a:pPr>
            <a:r>
              <a:rPr lang="es-ES" sz="2400" smtClean="0"/>
              <a:t>El programador puede utilizar la misma representación de fracciones binarias escalando los números de modo que el punto binario está implícitamente coloca en otro lugar</a:t>
            </a:r>
            <a:endParaRPr lang="es-PE" sz="2400" smtClean="0"/>
          </a:p>
        </p:txBody>
      </p:sp>
      <p:sp>
        <p:nvSpPr>
          <p:cNvPr id="11267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 startAt="2"/>
            </a:pPr>
            <a:r>
              <a:rPr lang="es-ES" sz="2800"/>
              <a:t>Representación de Enteros</a:t>
            </a:r>
          </a:p>
          <a:p>
            <a:pPr marL="571500" indent="-571500"/>
            <a:r>
              <a:rPr lang="es-ES" sz="2800"/>
              <a:t>	d. Representación de un punto fijo.-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96975"/>
            <a:ext cx="8424863" cy="2808288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s-ES" sz="2200" smtClean="0"/>
              <a:t>En representación de signo magnitud, la regla para la formación de la negación de un número entero es simple: invertir el bit de signo. En la notación de complemento a dos, la negación de un número entero se puede formar con las siguientes reglas:</a:t>
            </a:r>
            <a:br>
              <a:rPr lang="es-ES" sz="2200" smtClean="0"/>
            </a:br>
            <a:endParaRPr lang="es-ES" sz="2200" smtClean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es-ES" sz="2200" smtClean="0"/>
              <a:t>	1. Tomar el complemento booleano de cada bit del entero (incluyendo el bit de signo). Establecer cada 1 a 0 y cada 0 a 1.</a:t>
            </a:r>
            <a:br>
              <a:rPr lang="es-ES" sz="2200" smtClean="0"/>
            </a:br>
            <a:r>
              <a:rPr lang="es-ES" sz="2200" smtClean="0"/>
              <a:t>2. Tratar el resultado como un entero binario sin signo, agregue 1. </a:t>
            </a:r>
            <a:endParaRPr lang="es-PE" sz="2200" smtClean="0"/>
          </a:p>
        </p:txBody>
      </p:sp>
      <p:sp>
        <p:nvSpPr>
          <p:cNvPr id="12291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III.	Aritmética de Enteros</a:t>
            </a:r>
          </a:p>
          <a:p>
            <a:pPr marL="571500" indent="-571500"/>
            <a:r>
              <a:rPr lang="es-ES" sz="2800"/>
              <a:t>	a. Negación.-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3644900"/>
            <a:ext cx="554355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941888"/>
            <a:ext cx="554355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25538"/>
            <a:ext cx="8424863" cy="5256212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Se procede como si los dos números eran enteros sin signo. 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Si el resultado de la operación es positivo, se obtiene un número positivo en forma de complemento a dos, que es el mismo que en forma entero sin signo. 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Si el resultado de la operación es negativo, se obtiene un número negativo en forma de complemento a dos.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Hay un bit de acarreo más allá del final de la palabra (indicado por el sombreado), que se ignora.Esta condición se llama desbordamiento. </a:t>
            </a:r>
          </a:p>
        </p:txBody>
      </p:sp>
      <p:sp>
        <p:nvSpPr>
          <p:cNvPr id="13315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III.	Aritmética de Enteros</a:t>
            </a:r>
          </a:p>
          <a:p>
            <a:pPr marL="571500" indent="-571500"/>
            <a:r>
              <a:rPr lang="es-ES" sz="2800"/>
              <a:t>	b. Adición y Sustracción.-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25538"/>
            <a:ext cx="8424863" cy="1727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REGLA DE DERRAME: Si dos números se suman, y ambos son positivos o negativos, a continuación, ocurre un desbordamiento si y sólo si el resultado tiene el signo contrario. </a:t>
            </a:r>
          </a:p>
        </p:txBody>
      </p:sp>
      <p:sp>
        <p:nvSpPr>
          <p:cNvPr id="14339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III.	Aritmética de Enteros</a:t>
            </a:r>
          </a:p>
          <a:p>
            <a:pPr marL="571500" indent="-571500"/>
            <a:r>
              <a:rPr lang="es-ES" sz="2800"/>
              <a:t>	b. Adición y Sustracción.-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2708275"/>
            <a:ext cx="5184775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25538"/>
            <a:ext cx="8424863" cy="15113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Regla de la Resta.- Para restar el número uno (sustraendo) de otro (minuendo), tomar el complemento a dos (negación) del sustraendo y agregarlo al minuendo </a:t>
            </a:r>
          </a:p>
        </p:txBody>
      </p:sp>
      <p:sp>
        <p:nvSpPr>
          <p:cNvPr id="15363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III.	Aritmética de Enteros</a:t>
            </a:r>
          </a:p>
          <a:p>
            <a:pPr marL="571500" indent="-571500"/>
            <a:r>
              <a:rPr lang="es-ES" sz="2800"/>
              <a:t>	b. Adición y Sustracción.-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339975"/>
            <a:ext cx="4968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III.	Aritmética de Enteros</a:t>
            </a:r>
          </a:p>
          <a:p>
            <a:pPr marL="571500" indent="-571500"/>
            <a:r>
              <a:rPr lang="es-ES" sz="2800" dirty="0"/>
              <a:t>	a. Multiplicación.-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196975"/>
            <a:ext cx="4608513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292600"/>
            <a:ext cx="7127875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95536" y="6165304"/>
            <a:ext cx="832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Si multiplicamos por un numero negativo se completa con unos los productos parciales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III.	Aritmética de Enteros</a:t>
            </a:r>
          </a:p>
          <a:p>
            <a:pPr marL="571500" indent="-571500"/>
            <a:r>
              <a:rPr lang="es-ES" sz="2800"/>
              <a:t>	d. División.-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052513"/>
            <a:ext cx="5616575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a. Principios.-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25538"/>
            <a:ext cx="80645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2133600"/>
            <a:ext cx="194468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8" y="2852738"/>
            <a:ext cx="26638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4005263"/>
            <a:ext cx="712946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1671638"/>
            <a:ext cx="53911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a. Principios.-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057871" cy="344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a. Principios.-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s-PE" smtClean="0"/>
              <a:t>Sumario</a:t>
            </a: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395288" y="1125538"/>
            <a:ext cx="8291512" cy="5111750"/>
          </a:xfrm>
        </p:spPr>
        <p:txBody>
          <a:bodyPr/>
          <a:lstStyle/>
          <a:p>
            <a:pPr marL="571500" indent="-571500" eaLnBrk="1" hangingPunct="1">
              <a:buFont typeface="Calibri" pitchFamily="34" charset="0"/>
              <a:buAutoNum type="romanUcPeriod"/>
            </a:pPr>
            <a:r>
              <a:rPr lang="es-ES" dirty="0" smtClean="0"/>
              <a:t>Unidad Aritmética Lógica</a:t>
            </a:r>
          </a:p>
          <a:p>
            <a:pPr marL="571500" indent="-571500" eaLnBrk="1" hangingPunct="1">
              <a:buFont typeface="Calibri" pitchFamily="34" charset="0"/>
              <a:buAutoNum type="romanUcPeriod"/>
            </a:pPr>
            <a:r>
              <a:rPr lang="es-PE" dirty="0" smtClean="0"/>
              <a:t>Representación Integrada</a:t>
            </a:r>
          </a:p>
          <a:p>
            <a:pPr marL="571500" indent="-571500" eaLnBrk="1" hangingPunct="1">
              <a:buFont typeface="Calibri" pitchFamily="34" charset="0"/>
              <a:buAutoNum type="romanUcPeriod"/>
            </a:pPr>
            <a:r>
              <a:rPr lang="es-PE" dirty="0" err="1" smtClean="0"/>
              <a:t>Aritmetica</a:t>
            </a:r>
            <a:r>
              <a:rPr lang="es-PE" dirty="0" smtClean="0"/>
              <a:t> Integrada</a:t>
            </a:r>
          </a:p>
          <a:p>
            <a:pPr marL="571500" indent="-571500" eaLnBrk="1" hangingPunct="1">
              <a:buFont typeface="Calibri" pitchFamily="34" charset="0"/>
              <a:buAutoNum type="romanUcPeriod"/>
            </a:pPr>
            <a:r>
              <a:rPr lang="es-PE" dirty="0" err="1" smtClean="0"/>
              <a:t>Representacion</a:t>
            </a:r>
            <a:r>
              <a:rPr lang="es-PE" dirty="0" smtClean="0"/>
              <a:t> de Punto Flotante</a:t>
            </a:r>
          </a:p>
          <a:p>
            <a:pPr marL="571500" indent="-571500" eaLnBrk="1" hangingPunct="1">
              <a:buFont typeface="Calibri" pitchFamily="34" charset="0"/>
              <a:buAutoNum type="romanUcPeriod"/>
            </a:pPr>
            <a:r>
              <a:rPr lang="es-PE" dirty="0" err="1" smtClean="0"/>
              <a:t>Aritmetica</a:t>
            </a:r>
            <a:r>
              <a:rPr lang="es-PE" dirty="0" smtClean="0"/>
              <a:t> de Punto Flotante</a:t>
            </a:r>
          </a:p>
          <a:p>
            <a:pPr marL="571500" indent="-57150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/>
              <a:t>Cuarta Unidad: Memoria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196752"/>
            <a:ext cx="5812787" cy="4431059"/>
          </a:xfrm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a. Principios.-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</a:t>
            </a:r>
            <a:r>
              <a:rPr lang="es-ES" sz="2000" dirty="0"/>
              <a:t>b. </a:t>
            </a:r>
            <a:r>
              <a:rPr lang="es-ES" sz="2000" dirty="0" smtClean="0"/>
              <a:t>Representación Punto </a:t>
            </a:r>
            <a:r>
              <a:rPr lang="es-ES" sz="2000" dirty="0"/>
              <a:t>Flotante Binario (IEEE).-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125538"/>
            <a:ext cx="6696075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3429000"/>
            <a:ext cx="6335713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590675"/>
            <a:ext cx="55435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</a:t>
            </a:r>
            <a:r>
              <a:rPr lang="es-ES" sz="2000" dirty="0"/>
              <a:t>b. </a:t>
            </a:r>
            <a:r>
              <a:rPr lang="es-ES" sz="2000" dirty="0" smtClean="0"/>
              <a:t>Representación </a:t>
            </a:r>
            <a:r>
              <a:rPr lang="es-ES" sz="2000" dirty="0"/>
              <a:t>Punto Flotante Binario (IEEE).-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PE" smtClean="0"/>
              <a:t>Cuarta Unidad: Memoria Cache</a:t>
            </a:r>
            <a:endParaRPr lang="es-PE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 dirty="0"/>
              <a:t>IV.	Representación de Punto Flotante</a:t>
            </a:r>
          </a:p>
          <a:p>
            <a:pPr marL="571500" indent="-571500"/>
            <a:r>
              <a:rPr lang="es-ES" sz="2800" dirty="0"/>
              <a:t>	</a:t>
            </a:r>
            <a:r>
              <a:rPr lang="es-ES" sz="2000" dirty="0"/>
              <a:t>b. </a:t>
            </a:r>
            <a:r>
              <a:rPr lang="es-ES" sz="2000" dirty="0" smtClean="0"/>
              <a:t>Representación </a:t>
            </a:r>
            <a:r>
              <a:rPr lang="es-ES" sz="2000" dirty="0"/>
              <a:t>Punto Flotante Binario (IEEE).-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305346" cy="424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96975"/>
            <a:ext cx="5183188" cy="52562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PE" sz="2800" dirty="0" smtClean="0"/>
              <a:t>Entender y evaluación oral</a:t>
            </a:r>
          </a:p>
        </p:txBody>
      </p:sp>
      <p:sp>
        <p:nvSpPr>
          <p:cNvPr id="21507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V.	Aritmética del Punto Flotante</a:t>
            </a:r>
          </a:p>
          <a:p>
            <a:pPr marL="571500" indent="-571500"/>
            <a:r>
              <a:rPr lang="es-ES" sz="2800"/>
              <a:t>	a. Adición y Sustracción.-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V.	Aritmética del Punto Flotante</a:t>
            </a:r>
          </a:p>
          <a:p>
            <a:pPr marL="571500" indent="-571500"/>
            <a:r>
              <a:rPr lang="es-ES" sz="2800"/>
              <a:t>	b. Multiplicación y División.-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27584" y="1196752"/>
            <a:ext cx="5183188" cy="525621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Arial" charset="0"/>
              <a:buNone/>
              <a:tabLst/>
              <a:defRPr/>
            </a:pPr>
            <a:r>
              <a:rPr kumimoji="1" lang="es-PE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Entender y evaluación oral</a:t>
            </a:r>
            <a:endParaRPr kumimoji="1" lang="es-PE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V.	Aritmética del Punto Flotante</a:t>
            </a:r>
          </a:p>
          <a:p>
            <a:pPr marL="571500" indent="-571500"/>
            <a:r>
              <a:rPr lang="es-ES" sz="2800"/>
              <a:t>	c. Consideraciones de Precisión.-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27584" y="1196752"/>
            <a:ext cx="5183188" cy="525621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Arial" charset="0"/>
              <a:buNone/>
              <a:tabLst/>
              <a:defRPr/>
            </a:pPr>
            <a:r>
              <a:rPr kumimoji="1" lang="es-PE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Indicar</a:t>
            </a:r>
            <a:r>
              <a:rPr kumimoji="1" lang="es-PE" sz="2800" b="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recomendaciones</a:t>
            </a:r>
            <a:endParaRPr kumimoji="1" lang="es-PE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s-ES" sz="2800"/>
              <a:t>V.	Aritmética del Punto Flotante</a:t>
            </a:r>
          </a:p>
          <a:p>
            <a:pPr marL="571500" indent="-571500"/>
            <a:r>
              <a:rPr lang="es-ES" sz="2800"/>
              <a:t>	d. Aritmética Binaria del Punto Flotante (IEEE).-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27584" y="1196752"/>
            <a:ext cx="5183188" cy="525621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Arial" charset="0"/>
              <a:buNone/>
              <a:tabLst/>
              <a:defRPr/>
            </a:pPr>
            <a:r>
              <a:rPr kumimoji="1" lang="es-PE" sz="2800" kern="0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Descripción</a:t>
            </a:r>
            <a:endParaRPr kumimoji="1" lang="es-PE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23950"/>
            <a:ext cx="8351838" cy="2089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smtClean="0"/>
              <a:t>La unidad aritmética y lógica (ALU) centra el aspecto más complejo de la aritmética del equipo. </a:t>
            </a:r>
          </a:p>
          <a:p>
            <a:pPr>
              <a:lnSpc>
                <a:spcPct val="80000"/>
              </a:lnSpc>
            </a:pPr>
            <a:r>
              <a:rPr lang="es-ES" sz="2800" smtClean="0"/>
              <a:t>La aritmética computacional se realiza con frecuencia en dos tipos muy diferentes de números: enteros y de punto flotante. </a:t>
            </a:r>
          </a:p>
        </p:txBody>
      </p:sp>
      <p:sp>
        <p:nvSpPr>
          <p:cNvPr id="4099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/>
            <a:r>
              <a:rPr lang="en-US" sz="2800"/>
              <a:t>Introduccion.-</a:t>
            </a:r>
            <a:endParaRPr lang="es-E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765175"/>
            <a:ext cx="8423275" cy="31686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" sz="2400" dirty="0" smtClean="0"/>
              <a:t>Parte del equipo que realiza la operaciones aritméticas y lógicas sobre los datos.</a:t>
            </a:r>
          </a:p>
          <a:p>
            <a:pPr>
              <a:lnSpc>
                <a:spcPct val="80000"/>
              </a:lnSpc>
            </a:pPr>
            <a:r>
              <a:rPr lang="es-ES" sz="2400" dirty="0" smtClean="0"/>
              <a:t>Todos los demás elementos de la unidad de ordenador de control del sistema, los registros, memoria, E / S llevan datos a la UAL para que sean procesados ​​y luego toma resultados de vuelta.</a:t>
            </a:r>
          </a:p>
          <a:p>
            <a:pPr>
              <a:lnSpc>
                <a:spcPct val="80000"/>
              </a:lnSpc>
            </a:pPr>
            <a:r>
              <a:rPr lang="es-ES" sz="2400" dirty="0" smtClean="0"/>
              <a:t>Los datos se presentan a la UAL en los registros, y los resultados de una operación se almacenan en los registros. (almacenamiento temporal)</a:t>
            </a:r>
          </a:p>
          <a:p>
            <a:pPr>
              <a:lnSpc>
                <a:spcPct val="80000"/>
              </a:lnSpc>
            </a:pPr>
            <a:r>
              <a:rPr lang="es-ES" sz="2400" dirty="0" smtClean="0"/>
              <a:t>Activar los indicadores como el resultado de una operación.</a:t>
            </a:r>
          </a:p>
          <a:p>
            <a:pPr>
              <a:lnSpc>
                <a:spcPct val="80000"/>
              </a:lnSpc>
            </a:pPr>
            <a:r>
              <a:rPr lang="es-PE" sz="2400" dirty="0" smtClean="0"/>
              <a:t>Un indicador de desbordamiento se establece en 1 si el resultado de un cálculo supera la longitud del registro de almacenaje.</a:t>
            </a:r>
            <a:r>
              <a:rPr lang="es-ES" sz="2400" dirty="0" smtClean="0"/>
              <a:t> </a:t>
            </a:r>
          </a:p>
        </p:txBody>
      </p:sp>
      <p:sp>
        <p:nvSpPr>
          <p:cNvPr id="5123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/>
            </a:pPr>
            <a:r>
              <a:rPr lang="es-ES" sz="2800"/>
              <a:t>Unidad Aritmética Lógica.-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4365625"/>
            <a:ext cx="5256212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8424863" cy="1727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sz="2400" smtClean="0"/>
              <a:t>En el sistema binario, los números arbitrarios se representan con dígitos cero y uno, el signo menos, y el período o punto de base. </a:t>
            </a:r>
          </a:p>
          <a:p>
            <a:pPr marL="0" indent="0">
              <a:lnSpc>
                <a:spcPct val="80000"/>
              </a:lnSpc>
            </a:pPr>
            <a:r>
              <a:rPr lang="es-ES" sz="2400" smtClean="0"/>
              <a:t>Facilita el almacenamiento y procesamiento.</a:t>
            </a:r>
          </a:p>
          <a:p>
            <a:pPr marL="0" indent="0">
              <a:lnSpc>
                <a:spcPct val="80000"/>
              </a:lnSpc>
            </a:pPr>
            <a:r>
              <a:rPr lang="en-US" sz="2400" smtClean="0"/>
              <a:t>Dificulta la representacion de</a:t>
            </a:r>
            <a:r>
              <a:rPr lang="es-ES" sz="2400" smtClean="0"/>
              <a:t> números enteros negativos.</a:t>
            </a:r>
            <a:endParaRPr lang="es-PE" sz="2400" smtClean="0"/>
          </a:p>
        </p:txBody>
      </p:sp>
      <p:sp>
        <p:nvSpPr>
          <p:cNvPr id="6147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 startAt="2"/>
            </a:pPr>
            <a:r>
              <a:rPr lang="es-ES" sz="2800"/>
              <a:t>Representación de Enteros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933825"/>
            <a:ext cx="532765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33825"/>
            <a:ext cx="30257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96975"/>
            <a:ext cx="8496300" cy="201612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sz="2400" smtClean="0"/>
              <a:t>Para representar enteros negativos y positivos, el bit más significativo (a la izquierda) se usa como un bit de signo.</a:t>
            </a:r>
          </a:p>
          <a:p>
            <a:pPr marL="0" indent="0">
              <a:lnSpc>
                <a:spcPct val="80000"/>
              </a:lnSpc>
            </a:pPr>
            <a:r>
              <a:rPr lang="es-ES" sz="2400" smtClean="0"/>
              <a:t>Si el bit de signo es 0, el número es positivo, si el bit de signo es 1, el número es negativo.</a:t>
            </a:r>
            <a:br>
              <a:rPr lang="es-ES" sz="2400" smtClean="0"/>
            </a:br>
            <a:endParaRPr lang="es-PE" sz="2400" smtClean="0"/>
          </a:p>
        </p:txBody>
      </p:sp>
      <p:sp>
        <p:nvSpPr>
          <p:cNvPr id="7171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 startAt="2"/>
            </a:pPr>
            <a:r>
              <a:rPr lang="es-ES" sz="2800"/>
              <a:t>Representación de Enteros</a:t>
            </a:r>
          </a:p>
          <a:p>
            <a:pPr marL="571500" indent="-571500"/>
            <a:r>
              <a:rPr lang="es-ES" sz="2800"/>
              <a:t>	a. Representación de Signo - Magnitud.-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809552"/>
            <a:ext cx="5040312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2781300"/>
            <a:ext cx="295275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413" y="4941888"/>
            <a:ext cx="4895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 startAt="2"/>
            </a:pPr>
            <a:r>
              <a:rPr lang="es-ES" sz="2800"/>
              <a:t>Representación de Enteros</a:t>
            </a:r>
          </a:p>
          <a:p>
            <a:pPr marL="571500" indent="-571500"/>
            <a:r>
              <a:rPr lang="es-ES" sz="2800"/>
              <a:t>	b. Dos Representaciones Complementarias.-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981075"/>
            <a:ext cx="6985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941888"/>
            <a:ext cx="3744913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5157788"/>
            <a:ext cx="3744913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 startAt="2"/>
            </a:pPr>
            <a:r>
              <a:rPr lang="es-ES" sz="2800"/>
              <a:t>Representación de Enteros</a:t>
            </a:r>
          </a:p>
          <a:p>
            <a:pPr marL="571500" indent="-571500"/>
            <a:r>
              <a:rPr lang="es-ES" sz="2800"/>
              <a:t>	b. Dos Representaciones Complementarias.-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84313"/>
            <a:ext cx="511175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205038"/>
            <a:ext cx="29337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81075"/>
            <a:ext cx="7993063" cy="5040313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sz="2200" smtClean="0"/>
              <a:t>En un número entero de n bits y lo almacenan en M bits, donde el bit de signo en la posición más a la izquierda.</a:t>
            </a:r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r>
              <a:rPr lang="es-ES" sz="2200" smtClean="0"/>
              <a:t>Este procedimiento no va a trabajar para complementar los grupos de dos números enteros negativos. </a:t>
            </a:r>
            <a:endParaRPr lang="es-PE" sz="2200" smtClean="0"/>
          </a:p>
        </p:txBody>
      </p:sp>
      <p:sp>
        <p:nvSpPr>
          <p:cNvPr id="10243" name="1 Título"/>
          <p:cNvSpPr txBox="1">
            <a:spLocks/>
          </p:cNvSpPr>
          <p:nvPr/>
        </p:nvSpPr>
        <p:spPr bwMode="auto">
          <a:xfrm>
            <a:off x="395288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1500" indent="-571500">
              <a:buFontTx/>
              <a:buAutoNum type="romanUcPeriod" startAt="2"/>
            </a:pPr>
            <a:r>
              <a:rPr lang="es-ES" sz="2800"/>
              <a:t>Representación de Enteros</a:t>
            </a:r>
          </a:p>
          <a:p>
            <a:pPr marL="571500" indent="-571500"/>
            <a:r>
              <a:rPr lang="es-ES" sz="2800"/>
              <a:t>	c. Conversión entre diferentes longitudes de Bit.-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73238"/>
            <a:ext cx="597693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4292600"/>
            <a:ext cx="568801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650</Words>
  <Application>Microsoft Office PowerPoint</Application>
  <PresentationFormat>Presentación en pantalla (4:3)</PresentationFormat>
  <Paragraphs>96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ARITMETICA DEL COMPUTADOR</vt:lpstr>
      <vt:lpstr>Sumario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Company>Telefonica del Perú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BASICOS SOBRE LA  ELECTRONICA</dc:title>
  <dc:creator>jlopezh</dc:creator>
  <cp:lastModifiedBy>Usuario de Windows</cp:lastModifiedBy>
  <cp:revision>279</cp:revision>
  <dcterms:created xsi:type="dcterms:W3CDTF">2012-03-29T02:05:54Z</dcterms:created>
  <dcterms:modified xsi:type="dcterms:W3CDTF">2014-11-22T03:42:43Z</dcterms:modified>
</cp:coreProperties>
</file>