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0" r:id="rId3"/>
    <p:sldId id="261" r:id="rId4"/>
    <p:sldId id="262" r:id="rId5"/>
    <p:sldId id="263" r:id="rId6"/>
    <p:sldId id="277" r:id="rId7"/>
    <p:sldId id="278" r:id="rId8"/>
    <p:sldId id="266" r:id="rId9"/>
    <p:sldId id="267" r:id="rId10"/>
    <p:sldId id="264" r:id="rId11"/>
    <p:sldId id="275" r:id="rId1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p:cViewPr varScale="1">
        <p:scale>
          <a:sx n="69" d="100"/>
          <a:sy n="69" d="100"/>
        </p:scale>
        <p:origin x="-16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28DC5-2A21-4E15-A80A-E937F76FCB0E}" type="datetimeFigureOut">
              <a:rPr lang="en-US" smtClean="0"/>
              <a:pPr/>
              <a:t>6/27/2017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57E89-810A-420F-A93D-0C662CEB2077}" type="slidenum">
              <a:rPr lang="en-US" smtClean="0"/>
              <a:pPr/>
              <a:t>‹Nº›</a:t>
            </a:fld>
            <a:endParaRPr lang="en-US"/>
          </a:p>
        </p:txBody>
      </p:sp>
    </p:spTree>
    <p:extLst>
      <p:ext uri="{BB962C8B-B14F-4D97-AF65-F5344CB8AC3E}">
        <p14:creationId xmlns:p14="http://schemas.microsoft.com/office/powerpoint/2010/main" val="210919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B857E89-810A-420F-A93D-0C662CEB207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5D0B5EE-76D2-466A-9039-ABD02BD6BA93}"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1DD2CCE-50E1-4D4C-B6D9-3DAB99F4556C}"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F805C87-5939-4DDD-8F05-92F0BD073343}"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6018101-9C8D-4216-8BD4-42A1E2041ABC}"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AAF79CA-7B51-401A-AE08-0A9A714E34D2}"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B79B4A9-21BA-480F-802C-DDF951C2D205}"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5207B8BB-6072-4240-995A-0CB5DDAC08DD}"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7BBD73A6-8E97-4F78-9AEE-E67B82F265B0}"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E432509A-20D5-4554-8DD2-ABBBBA1374A7}"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CE3135A1-D746-440B-85E6-A99141897024}"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7FCD191C-AAE3-4B48-BBBF-725D215B53F8}"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16E2665-0E0F-4055-8F0B-8718C59D149A}" type="slidenum">
              <a:rPr lang="es-ES"/>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descr="LOGO_ ok.JPG"/>
          <p:cNvPicPr>
            <a:picLocks noChangeAspect="1"/>
          </p:cNvPicPr>
          <p:nvPr/>
        </p:nvPicPr>
        <p:blipFill>
          <a:blip r:embed="rId3" cstate="print"/>
          <a:stretch>
            <a:fillRect/>
          </a:stretch>
        </p:blipFill>
        <p:spPr>
          <a:xfrm>
            <a:off x="6072198" y="5696272"/>
            <a:ext cx="2749676" cy="1014106"/>
          </a:xfrm>
          <a:prstGeom prst="rect">
            <a:avLst/>
          </a:prstGeom>
        </p:spPr>
      </p:pic>
      <p:sp>
        <p:nvSpPr>
          <p:cNvPr id="3" name="2 CuadroTexto"/>
          <p:cNvSpPr txBox="1"/>
          <p:nvPr/>
        </p:nvSpPr>
        <p:spPr>
          <a:xfrm>
            <a:off x="1008074" y="2924944"/>
            <a:ext cx="7297190" cy="1384995"/>
          </a:xfrm>
          <a:prstGeom prst="rect">
            <a:avLst/>
          </a:prstGeom>
          <a:noFill/>
        </p:spPr>
        <p:txBody>
          <a:bodyPr wrap="none" rtlCol="0">
            <a:spAutoFit/>
          </a:bodyPr>
          <a:lstStyle/>
          <a:p>
            <a:pPr algn="ctr"/>
            <a:r>
              <a:rPr lang="es-PE" sz="2800" b="1" dirty="0" smtClean="0"/>
              <a:t>Fundamentos del desempeño profesional</a:t>
            </a:r>
            <a:endParaRPr lang="es-PE" sz="2800" b="1" dirty="0"/>
          </a:p>
          <a:p>
            <a:pPr algn="ctr"/>
            <a:r>
              <a:rPr lang="es-PE" sz="2800" b="1" dirty="0" smtClean="0"/>
              <a:t>Unidad 3: El verdadero propósito</a:t>
            </a:r>
          </a:p>
          <a:p>
            <a:pPr algn="ctr"/>
            <a:r>
              <a:rPr lang="es-PE" sz="2800" b="1" dirty="0" smtClean="0"/>
              <a:t> de la empresa</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896544" cy="369332"/>
          </a:xfrm>
          <a:prstGeom prst="rect">
            <a:avLst/>
          </a:prstGeom>
          <a:noFill/>
        </p:spPr>
        <p:txBody>
          <a:bodyPr wrap="square" rtlCol="0">
            <a:spAutoFit/>
          </a:bodyPr>
          <a:lstStyle/>
          <a:p>
            <a:r>
              <a:rPr lang="es-PE" b="1" dirty="0" smtClean="0"/>
              <a:t>Formulación del propósito de una empres</a:t>
            </a:r>
            <a:r>
              <a:rPr lang="es-PE" dirty="0" smtClean="0"/>
              <a:t>a</a:t>
            </a:r>
            <a:endParaRPr lang="es-PE" dirty="0"/>
          </a:p>
        </p:txBody>
      </p:sp>
      <p:pic>
        <p:nvPicPr>
          <p:cNvPr id="6146" name="Picture 2" descr="http://www.communisensu.com/wp-content/uploads/2014/02/influencia-400x2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575" y="-5261"/>
            <a:ext cx="2666863" cy="1760130"/>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331912" y="1556792"/>
            <a:ext cx="8352928" cy="4524315"/>
          </a:xfrm>
          <a:prstGeom prst="rect">
            <a:avLst/>
          </a:prstGeom>
          <a:noFill/>
        </p:spPr>
        <p:txBody>
          <a:bodyPr wrap="square" rtlCol="0">
            <a:spAutoFit/>
          </a:bodyPr>
          <a:lstStyle>
            <a:defPPr>
              <a:defRPr lang="es-ES"/>
            </a:defPPr>
            <a:lvl1pPr>
              <a:defRPr sz="2400" b="1"/>
            </a:lvl1pPr>
          </a:lstStyle>
          <a:p>
            <a:r>
              <a:rPr lang="es-PE" b="0" dirty="0" smtClean="0"/>
              <a:t>El propósito no solo concierne a directivos, deben ser los primeros, pero este debe llegar a todos los miembros de la organización.</a:t>
            </a:r>
          </a:p>
          <a:p>
            <a:r>
              <a:rPr lang="es-PE" b="0" dirty="0" smtClean="0"/>
              <a:t>Es importante formular dos dimensiones para abarcar la realidad empresarial:</a:t>
            </a:r>
          </a:p>
          <a:p>
            <a:pPr marL="342900" indent="-342900">
              <a:buFont typeface="Arial" panose="020B0604020202020204" pitchFamily="34" charset="0"/>
              <a:buChar char="•"/>
            </a:pPr>
            <a:r>
              <a:rPr lang="es-PE" b="0" dirty="0" smtClean="0"/>
              <a:t>Dimensión </a:t>
            </a:r>
            <a:r>
              <a:rPr lang="es-PE" b="0" dirty="0" err="1" smtClean="0"/>
              <a:t>intratégica</a:t>
            </a:r>
            <a:r>
              <a:rPr lang="es-PE" b="0" dirty="0" smtClean="0"/>
              <a:t>: Representada por la misión y los valores.</a:t>
            </a:r>
          </a:p>
          <a:p>
            <a:pPr marL="342900" indent="-342900">
              <a:buFont typeface="Arial" panose="020B0604020202020204" pitchFamily="34" charset="0"/>
              <a:buChar char="•"/>
            </a:pPr>
            <a:r>
              <a:rPr lang="es-PE" b="0" dirty="0" smtClean="0"/>
              <a:t>Dimensión estratégica: Representada por la visión, imagen del futuro que queremos alcanzar</a:t>
            </a:r>
            <a:r>
              <a:rPr lang="es-PE" b="0" dirty="0" smtClean="0"/>
              <a:t>.</a:t>
            </a:r>
          </a:p>
          <a:p>
            <a:r>
              <a:rPr lang="es-PE" b="0" dirty="0" smtClean="0"/>
              <a:t>La </a:t>
            </a:r>
            <a:r>
              <a:rPr lang="es-PE" b="0" dirty="0"/>
              <a:t>gran mayoría combina ambas dimensiones utilizando los tres elementos básicos del propósito de la organización: misión, visión y valores.</a:t>
            </a:r>
            <a:endParaRPr lang="es-PE" b="0" dirty="0" smtClean="0"/>
          </a:p>
        </p:txBody>
      </p:sp>
    </p:spTree>
    <p:extLst>
      <p:ext uri="{BB962C8B-B14F-4D97-AF65-F5344CB8AC3E}">
        <p14:creationId xmlns:p14="http://schemas.microsoft.com/office/powerpoint/2010/main" val="352284240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8" name="7 CuadroTexto"/>
          <p:cNvSpPr txBox="1"/>
          <p:nvPr/>
        </p:nvSpPr>
        <p:spPr>
          <a:xfrm>
            <a:off x="899591" y="1844824"/>
            <a:ext cx="7374403" cy="1077218"/>
          </a:xfrm>
          <a:prstGeom prst="rect">
            <a:avLst/>
          </a:prstGeom>
          <a:noFill/>
        </p:spPr>
        <p:txBody>
          <a:bodyPr wrap="square" rtlCol="0">
            <a:spAutoFit/>
          </a:bodyPr>
          <a:lstStyle>
            <a:defPPr>
              <a:defRPr lang="es-ES"/>
            </a:defPPr>
            <a:lvl1pPr>
              <a:defRPr sz="2400" b="1"/>
            </a:lvl1pPr>
          </a:lstStyle>
          <a:p>
            <a:pPr algn="ctr"/>
            <a:r>
              <a:rPr lang="es-PE" sz="3200" i="1" dirty="0" smtClean="0"/>
              <a:t>El trabajo como participación en la obra del creador¨…</a:t>
            </a:r>
            <a:endParaRPr lang="es-PE" sz="3200" i="1" dirty="0" smtClean="0"/>
          </a:p>
        </p:txBody>
      </p:sp>
    </p:spTree>
    <p:extLst>
      <p:ext uri="{BB962C8B-B14F-4D97-AF65-F5344CB8AC3E}">
        <p14:creationId xmlns:p14="http://schemas.microsoft.com/office/powerpoint/2010/main" val="28288534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5" name="4 CuadroTexto"/>
          <p:cNvSpPr txBox="1"/>
          <p:nvPr/>
        </p:nvSpPr>
        <p:spPr>
          <a:xfrm>
            <a:off x="1474938" y="1556791"/>
            <a:ext cx="184731" cy="456535"/>
          </a:xfrm>
          <a:prstGeom prst="rect">
            <a:avLst/>
          </a:prstGeom>
          <a:noFill/>
        </p:spPr>
        <p:txBody>
          <a:bodyPr wrap="none" rtlCol="0">
            <a:spAutoFit/>
          </a:bodyPr>
          <a:lstStyle/>
          <a:p>
            <a:pPr>
              <a:lnSpc>
                <a:spcPct val="150000"/>
              </a:lnSpc>
            </a:pPr>
            <a:endParaRPr lang="es-PE" dirty="0" smtClean="0"/>
          </a:p>
        </p:txBody>
      </p:sp>
      <p:sp>
        <p:nvSpPr>
          <p:cNvPr id="2" name="1 CuadroTexto"/>
          <p:cNvSpPr txBox="1"/>
          <p:nvPr/>
        </p:nvSpPr>
        <p:spPr>
          <a:xfrm>
            <a:off x="323528" y="539388"/>
            <a:ext cx="4320480" cy="369332"/>
          </a:xfrm>
          <a:prstGeom prst="rect">
            <a:avLst/>
          </a:prstGeom>
          <a:noFill/>
        </p:spPr>
        <p:txBody>
          <a:bodyPr wrap="square" rtlCol="0">
            <a:spAutoFit/>
          </a:bodyPr>
          <a:lstStyle/>
          <a:p>
            <a:r>
              <a:rPr lang="es-PE" dirty="0" smtClean="0"/>
              <a:t>La Empresa como organización humana</a:t>
            </a:r>
            <a:endParaRPr lang="es-PE" dirty="0"/>
          </a:p>
        </p:txBody>
      </p:sp>
      <p:grpSp>
        <p:nvGrpSpPr>
          <p:cNvPr id="7" name="6 Grupo"/>
          <p:cNvGrpSpPr/>
          <p:nvPr/>
        </p:nvGrpSpPr>
        <p:grpSpPr>
          <a:xfrm>
            <a:off x="323528" y="2352717"/>
            <a:ext cx="4032448" cy="3452547"/>
            <a:chOff x="323528" y="2352717"/>
            <a:chExt cx="4032448" cy="3452547"/>
          </a:xfrm>
        </p:grpSpPr>
        <p:pic>
          <p:nvPicPr>
            <p:cNvPr id="2050" name="Picture 2" descr="http://www.consultoria-para-empresas.com/wp-content/uploads/2012/06/Mundo-Consultor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28" y="2352717"/>
              <a:ext cx="3733431" cy="3452547"/>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p:nvSpPr>
          <p:spPr>
            <a:xfrm>
              <a:off x="323528" y="5373216"/>
              <a:ext cx="4032448" cy="369332"/>
            </a:xfrm>
            <a:prstGeom prst="rect">
              <a:avLst/>
            </a:prstGeom>
            <a:noFill/>
          </p:spPr>
          <p:txBody>
            <a:bodyPr wrap="square" rtlCol="0">
              <a:spAutoFit/>
            </a:bodyPr>
            <a:lstStyle/>
            <a:p>
              <a:r>
                <a:rPr lang="es-PE" dirty="0" smtClean="0"/>
                <a:t>Mundo: complejo, cambiante y global</a:t>
              </a:r>
              <a:endParaRPr lang="es-PE" dirty="0"/>
            </a:p>
          </p:txBody>
        </p:sp>
      </p:grpSp>
      <p:grpSp>
        <p:nvGrpSpPr>
          <p:cNvPr id="3" name="2 Grupo"/>
          <p:cNvGrpSpPr/>
          <p:nvPr/>
        </p:nvGrpSpPr>
        <p:grpSpPr>
          <a:xfrm>
            <a:off x="5292080" y="735667"/>
            <a:ext cx="3236397" cy="2189277"/>
            <a:chOff x="5292080" y="735667"/>
            <a:chExt cx="3236397" cy="2189277"/>
          </a:xfrm>
        </p:grpSpPr>
        <p:sp>
          <p:nvSpPr>
            <p:cNvPr id="11" name="10 CuadroTexto"/>
            <p:cNvSpPr txBox="1"/>
            <p:nvPr/>
          </p:nvSpPr>
          <p:spPr>
            <a:xfrm>
              <a:off x="6296229" y="2555612"/>
              <a:ext cx="2232248" cy="369332"/>
            </a:xfrm>
            <a:prstGeom prst="rect">
              <a:avLst/>
            </a:prstGeom>
            <a:noFill/>
          </p:spPr>
          <p:txBody>
            <a:bodyPr wrap="square" rtlCol="0">
              <a:spAutoFit/>
            </a:bodyPr>
            <a:lstStyle/>
            <a:p>
              <a:r>
                <a:rPr lang="es-PE" dirty="0" smtClean="0"/>
                <a:t>Eficacia y Eficiencia</a:t>
              </a:r>
            </a:p>
          </p:txBody>
        </p:sp>
        <p:pic>
          <p:nvPicPr>
            <p:cNvPr id="2054" name="Picture 6" descr="http://www.firstpointit.com/wp-content/uploads/2014/03/business-ico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836712"/>
              <a:ext cx="2762250" cy="1990725"/>
            </a:xfrm>
            <a:prstGeom prst="rect">
              <a:avLst/>
            </a:prstGeom>
            <a:noFill/>
            <a:extLst>
              <a:ext uri="{909E8E84-426E-40DD-AFC4-6F175D3DCCD1}">
                <a14:hiddenFill xmlns:a14="http://schemas.microsoft.com/office/drawing/2010/main">
                  <a:solidFill>
                    <a:srgbClr val="FFFFFF"/>
                  </a:solidFill>
                </a14:hiddenFill>
              </a:ext>
            </a:extLst>
          </p:spPr>
        </p:pic>
        <p:sp>
          <p:nvSpPr>
            <p:cNvPr id="14" name="13 CuadroTexto"/>
            <p:cNvSpPr txBox="1"/>
            <p:nvPr/>
          </p:nvSpPr>
          <p:spPr>
            <a:xfrm>
              <a:off x="5826966" y="735667"/>
              <a:ext cx="1405367" cy="307777"/>
            </a:xfrm>
            <a:prstGeom prst="rect">
              <a:avLst/>
            </a:prstGeom>
            <a:noFill/>
          </p:spPr>
          <p:txBody>
            <a:bodyPr wrap="square" rtlCol="0">
              <a:spAutoFit/>
            </a:bodyPr>
            <a:lstStyle/>
            <a:p>
              <a:r>
                <a:rPr lang="es-PE" sz="1400" b="1" dirty="0" smtClean="0">
                  <a:effectLst>
                    <a:outerShdw blurRad="38100" dist="38100" dir="2700000" algn="tl">
                      <a:srgbClr val="000000">
                        <a:alpha val="43137"/>
                      </a:srgbClr>
                    </a:outerShdw>
                  </a:effectLst>
                </a:rPr>
                <a:t>Empresas</a:t>
              </a:r>
            </a:p>
          </p:txBody>
        </p:sp>
      </p:grpSp>
      <p:grpSp>
        <p:nvGrpSpPr>
          <p:cNvPr id="6" name="5 Grupo"/>
          <p:cNvGrpSpPr/>
          <p:nvPr/>
        </p:nvGrpSpPr>
        <p:grpSpPr>
          <a:xfrm>
            <a:off x="5507183" y="3609310"/>
            <a:ext cx="3287312" cy="2363172"/>
            <a:chOff x="5507183" y="3609310"/>
            <a:chExt cx="3287312" cy="2363172"/>
          </a:xfrm>
        </p:grpSpPr>
        <p:pic>
          <p:nvPicPr>
            <p:cNvPr id="2056" name="Picture 8" descr="http://userscontent2.emaze.com/images/62d536a9-145d-473b-967b-c22bd05b9044/f42969dc-1c52-49ab-867c-2abd113e9989imag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183" y="3609310"/>
              <a:ext cx="2195954" cy="2195954"/>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6093221" y="5603150"/>
              <a:ext cx="2701274" cy="369332"/>
            </a:xfrm>
            <a:prstGeom prst="rect">
              <a:avLst/>
            </a:prstGeom>
            <a:noFill/>
          </p:spPr>
          <p:txBody>
            <a:bodyPr wrap="square" rtlCol="0">
              <a:spAutoFit/>
            </a:bodyPr>
            <a:lstStyle/>
            <a:p>
              <a:r>
                <a:rPr lang="es-PE" dirty="0" smtClean="0"/>
                <a:t>Fuerza más importante</a:t>
              </a:r>
            </a:p>
          </p:txBody>
        </p:sp>
        <p:sp>
          <p:nvSpPr>
            <p:cNvPr id="15" name="14 CuadroTexto"/>
            <p:cNvSpPr txBox="1"/>
            <p:nvPr/>
          </p:nvSpPr>
          <p:spPr>
            <a:xfrm>
              <a:off x="6156176" y="3609310"/>
              <a:ext cx="1117335" cy="307777"/>
            </a:xfrm>
            <a:prstGeom prst="rect">
              <a:avLst/>
            </a:prstGeom>
            <a:noFill/>
          </p:spPr>
          <p:txBody>
            <a:bodyPr wrap="square" rtlCol="0">
              <a:spAutoFit/>
            </a:bodyPr>
            <a:lstStyle/>
            <a:p>
              <a:r>
                <a:rPr lang="es-PE" sz="1400" b="1" dirty="0" smtClean="0">
                  <a:effectLst>
                    <a:outerShdw blurRad="38100" dist="38100" dir="2700000" algn="tl">
                      <a:srgbClr val="000000">
                        <a:alpha val="43137"/>
                      </a:srgbClr>
                    </a:outerShdw>
                  </a:effectLst>
                </a:rPr>
                <a:t>Personas</a:t>
              </a:r>
            </a:p>
          </p:txBody>
        </p:sp>
      </p:grpSp>
    </p:spTree>
    <p:extLst>
      <p:ext uri="{BB962C8B-B14F-4D97-AF65-F5344CB8AC3E}">
        <p14:creationId xmlns:p14="http://schemas.microsoft.com/office/powerpoint/2010/main" val="61528991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5400600" cy="400110"/>
          </a:xfrm>
          <a:prstGeom prst="rect">
            <a:avLst/>
          </a:prstGeom>
          <a:noFill/>
        </p:spPr>
        <p:txBody>
          <a:bodyPr wrap="square" rtlCol="0">
            <a:spAutoFit/>
          </a:bodyPr>
          <a:lstStyle/>
          <a:p>
            <a:r>
              <a:rPr lang="es-PE" sz="2000" b="1" dirty="0" smtClean="0"/>
              <a:t>El verdadero propósito de la empresa</a:t>
            </a:r>
            <a:endParaRPr lang="es-PE" sz="2000" b="1" dirty="0"/>
          </a:p>
        </p:txBody>
      </p:sp>
      <p:grpSp>
        <p:nvGrpSpPr>
          <p:cNvPr id="3" name="2 Grupo"/>
          <p:cNvGrpSpPr/>
          <p:nvPr/>
        </p:nvGrpSpPr>
        <p:grpSpPr>
          <a:xfrm>
            <a:off x="467544" y="1556790"/>
            <a:ext cx="8281181" cy="2308324"/>
            <a:chOff x="467544" y="1556790"/>
            <a:chExt cx="8281181" cy="2308324"/>
          </a:xfrm>
        </p:grpSpPr>
        <p:sp>
          <p:nvSpPr>
            <p:cNvPr id="11" name="10 CuadroTexto"/>
            <p:cNvSpPr txBox="1"/>
            <p:nvPr/>
          </p:nvSpPr>
          <p:spPr>
            <a:xfrm>
              <a:off x="3635896" y="1556790"/>
              <a:ext cx="5112829" cy="2308324"/>
            </a:xfrm>
            <a:prstGeom prst="rect">
              <a:avLst/>
            </a:prstGeom>
            <a:noFill/>
          </p:spPr>
          <p:txBody>
            <a:bodyPr wrap="square" rtlCol="0">
              <a:spAutoFit/>
            </a:bodyPr>
            <a:lstStyle/>
            <a:p>
              <a:r>
                <a:rPr lang="es-PE" sz="2400" dirty="0" smtClean="0"/>
                <a:t>Los diferentes modelos de gestión son una consecuencia lógica que se desprende del sentido que se le pretenda dar a la empresa, de su razón de ser, de su finalidad o propósito.</a:t>
              </a:r>
            </a:p>
          </p:txBody>
        </p:sp>
        <p:pic>
          <p:nvPicPr>
            <p:cNvPr id="2054" name="Picture 6" descr="http://www.firstpointit.com/wp-content/uploads/2014/03/business-ic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00808"/>
              <a:ext cx="2762250" cy="199072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12 CuadroTexto"/>
          <p:cNvSpPr txBox="1"/>
          <p:nvPr/>
        </p:nvSpPr>
        <p:spPr>
          <a:xfrm>
            <a:off x="467544" y="4221088"/>
            <a:ext cx="8496944" cy="2677656"/>
          </a:xfrm>
          <a:prstGeom prst="rect">
            <a:avLst/>
          </a:prstGeom>
          <a:noFill/>
        </p:spPr>
        <p:txBody>
          <a:bodyPr wrap="square" rtlCol="0">
            <a:spAutoFit/>
          </a:bodyPr>
          <a:lstStyle>
            <a:defPPr>
              <a:defRPr lang="es-ES"/>
            </a:defPPr>
            <a:lvl1pPr>
              <a:defRPr sz="2400" b="1"/>
            </a:lvl1pPr>
          </a:lstStyle>
          <a:p>
            <a:r>
              <a:rPr lang="es-PE" dirty="0" smtClean="0"/>
              <a:t>El para que de la empresa</a:t>
            </a:r>
          </a:p>
          <a:p>
            <a:r>
              <a:rPr lang="es-ES" b="0" dirty="0"/>
              <a:t>Parece lógico pensar que una organización y sus miembros deben tener claro cuáles son los fines de la organización a la que </a:t>
            </a:r>
            <a:r>
              <a:rPr lang="es-ES" b="0" dirty="0" smtClean="0"/>
              <a:t>pertenecen.</a:t>
            </a:r>
          </a:p>
          <a:p>
            <a:r>
              <a:rPr lang="es-ES" b="0" dirty="0"/>
              <a:t>S</a:t>
            </a:r>
            <a:r>
              <a:rPr lang="es-ES" b="0" dirty="0" smtClean="0"/>
              <a:t>in </a:t>
            </a:r>
            <a:r>
              <a:rPr lang="es-ES" b="0" dirty="0"/>
              <a:t>cooperación no hay organización y para que exista cooperación es necesario un propósito común. </a:t>
            </a:r>
            <a:endParaRPr lang="es-PE" b="0" dirty="0" smtClean="0"/>
          </a:p>
          <a:p>
            <a:endParaRPr lang="es-PE" b="0" dirty="0"/>
          </a:p>
        </p:txBody>
      </p:sp>
    </p:spTree>
    <p:extLst>
      <p:ext uri="{BB962C8B-B14F-4D97-AF65-F5344CB8AC3E}">
        <p14:creationId xmlns:p14="http://schemas.microsoft.com/office/powerpoint/2010/main" val="224545250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3" name="2 Rectángulo"/>
          <p:cNvSpPr/>
          <p:nvPr/>
        </p:nvSpPr>
        <p:spPr>
          <a:xfrm>
            <a:off x="609612" y="1196752"/>
            <a:ext cx="7706803" cy="4431983"/>
          </a:xfrm>
          <a:prstGeom prst="rect">
            <a:avLst/>
          </a:prstGeom>
        </p:spPr>
        <p:txBody>
          <a:bodyPr wrap="square">
            <a:spAutoFit/>
          </a:bodyPr>
          <a:lstStyle/>
          <a:p>
            <a:pPr algn="just"/>
            <a:r>
              <a:rPr lang="es-ES" sz="2400" dirty="0"/>
              <a:t>David Packard, uno de los fundadores de Hewlett </a:t>
            </a:r>
            <a:r>
              <a:rPr lang="es-ES" sz="2400" dirty="0" smtClean="0"/>
              <a:t>Packard iniciaba su discurso diciendo:</a:t>
            </a:r>
          </a:p>
          <a:p>
            <a:pPr algn="just"/>
            <a:endParaRPr lang="es-ES" sz="2400" dirty="0" smtClean="0"/>
          </a:p>
          <a:p>
            <a:pPr algn="just"/>
            <a:r>
              <a:rPr lang="es-ES" sz="2400" dirty="0"/>
              <a:t>“En primer lugar, quiero hacer referencia al </a:t>
            </a:r>
            <a:r>
              <a:rPr lang="es-ES" sz="2400" i="1" dirty="0"/>
              <a:t>para qué</a:t>
            </a:r>
            <a:r>
              <a:rPr lang="es-ES" sz="2400" dirty="0"/>
              <a:t> existe una empresa.  En otras palabras, ¿para qué estamos aquí?  Creo que mucha gente supone, equivocadamente, que una empresa existe simplemente para ganar dinero.  Si bien éste es un importante resultado de la existencia de una empresa, nosotros tenemos que ir más allá y encontrar las verdaderas razones de nuestra existencia. (…)</a:t>
            </a:r>
            <a:endParaRPr lang="es-PE" sz="2400" dirty="0"/>
          </a:p>
          <a:p>
            <a:endParaRPr lang="es-PE" dirty="0"/>
          </a:p>
        </p:txBody>
      </p:sp>
    </p:spTree>
    <p:extLst>
      <p:ext uri="{BB962C8B-B14F-4D97-AF65-F5344CB8AC3E}">
        <p14:creationId xmlns:p14="http://schemas.microsoft.com/office/powerpoint/2010/main" val="37783895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320480" cy="369332"/>
          </a:xfrm>
          <a:prstGeom prst="rect">
            <a:avLst/>
          </a:prstGeom>
          <a:noFill/>
        </p:spPr>
        <p:txBody>
          <a:bodyPr wrap="square" rtlCol="0">
            <a:spAutoFit/>
          </a:bodyPr>
          <a:lstStyle/>
          <a:p>
            <a:r>
              <a:rPr lang="es-PE" b="1" dirty="0" smtClean="0"/>
              <a:t>El beneficio como medio o como fin</a:t>
            </a:r>
            <a:endParaRPr lang="es-PE" b="1" dirty="0"/>
          </a:p>
        </p:txBody>
      </p:sp>
      <p:pic>
        <p:nvPicPr>
          <p:cNvPr id="5122" name="Picture 2" descr="http://www.monografias.com/trabajos97/sobre-la-administracion-de-empresas/image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48" y="5025451"/>
            <a:ext cx="2436053" cy="1710109"/>
          </a:xfrm>
          <a:prstGeom prst="rect">
            <a:avLst/>
          </a:prstGeom>
          <a:noFill/>
          <a:extLst>
            <a:ext uri="{909E8E84-426E-40DD-AFC4-6F175D3DCCD1}">
              <a14:hiddenFill xmlns:a14="http://schemas.microsoft.com/office/drawing/2010/main">
                <a:solidFill>
                  <a:srgbClr val="FFFFFF"/>
                </a:solidFill>
              </a14:hiddenFill>
            </a:ext>
          </a:extLst>
        </p:spPr>
      </p:pic>
      <p:sp>
        <p:nvSpPr>
          <p:cNvPr id="13" name="12 CuadroTexto"/>
          <p:cNvSpPr txBox="1"/>
          <p:nvPr/>
        </p:nvSpPr>
        <p:spPr>
          <a:xfrm>
            <a:off x="899592" y="1040947"/>
            <a:ext cx="8244408" cy="4154984"/>
          </a:xfrm>
          <a:prstGeom prst="rect">
            <a:avLst/>
          </a:prstGeom>
          <a:noFill/>
        </p:spPr>
        <p:txBody>
          <a:bodyPr wrap="square" rtlCol="0">
            <a:spAutoFit/>
          </a:bodyPr>
          <a:lstStyle>
            <a:defPPr>
              <a:defRPr lang="es-ES"/>
            </a:defPPr>
            <a:lvl1pPr>
              <a:defRPr sz="2400" b="1"/>
            </a:lvl1pPr>
          </a:lstStyle>
          <a:p>
            <a:r>
              <a:rPr lang="es-ES" b="0" dirty="0"/>
              <a:t>El primer problema con el que nos encontramos a la hora de definir los fines de la empresa es entender qué papel juega el beneficio en el para qué de la empresa</a:t>
            </a:r>
            <a:r>
              <a:rPr lang="es-ES" b="0" dirty="0" smtClean="0"/>
              <a:t>.</a:t>
            </a:r>
          </a:p>
          <a:p>
            <a:endParaRPr lang="es-PE" b="0" dirty="0" smtClean="0"/>
          </a:p>
          <a:p>
            <a:r>
              <a:rPr lang="es-PE" b="0" dirty="0" smtClean="0"/>
              <a:t>Tres </a:t>
            </a:r>
            <a:r>
              <a:rPr lang="es-PE" b="0" dirty="0" smtClean="0"/>
              <a:t>formas de entender el beneficio:</a:t>
            </a:r>
          </a:p>
          <a:p>
            <a:pPr marL="457200" indent="-457200">
              <a:buAutoNum type="arabicPeriod"/>
            </a:pPr>
            <a:r>
              <a:rPr lang="es-PE" b="0" dirty="0" smtClean="0"/>
              <a:t>Maximización del beneficio como el único fin de la empresa.</a:t>
            </a:r>
          </a:p>
          <a:p>
            <a:pPr marL="457200" indent="-457200">
              <a:buAutoNum type="arabicPeriod"/>
            </a:pPr>
            <a:r>
              <a:rPr lang="es-PE" b="0" dirty="0" smtClean="0"/>
              <a:t>El beneficio es un fin de la empresa que coexiste con otros fines.</a:t>
            </a:r>
          </a:p>
          <a:p>
            <a:pPr marL="457200" indent="-457200">
              <a:buAutoNum type="arabicPeriod"/>
            </a:pPr>
            <a:r>
              <a:rPr lang="es-PE" b="0" dirty="0" smtClean="0"/>
              <a:t>El beneficio no es ni siquiera un fin en si mismo, sino un medio para dar cumplimiento a otros fines.</a:t>
            </a:r>
          </a:p>
        </p:txBody>
      </p:sp>
    </p:spTree>
    <p:extLst>
      <p:ext uri="{BB962C8B-B14F-4D97-AF65-F5344CB8AC3E}">
        <p14:creationId xmlns:p14="http://schemas.microsoft.com/office/powerpoint/2010/main" val="12608712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320480" cy="369332"/>
          </a:xfrm>
          <a:prstGeom prst="rect">
            <a:avLst/>
          </a:prstGeom>
          <a:noFill/>
        </p:spPr>
        <p:txBody>
          <a:bodyPr wrap="square" rtlCol="0">
            <a:spAutoFit/>
          </a:bodyPr>
          <a:lstStyle/>
          <a:p>
            <a:r>
              <a:rPr lang="es-PE" b="1" dirty="0" smtClean="0"/>
              <a:t>El beneficio como medio o como fin</a:t>
            </a:r>
            <a:endParaRPr lang="es-PE" b="1" dirty="0"/>
          </a:p>
        </p:txBody>
      </p:sp>
      <p:pic>
        <p:nvPicPr>
          <p:cNvPr id="5122" name="Picture 2" descr="http://www.monografias.com/trabajos97/sobre-la-administracion-de-empresas/image0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48" y="5025451"/>
            <a:ext cx="2436053" cy="1710109"/>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755576" y="908720"/>
            <a:ext cx="7719940" cy="4154984"/>
          </a:xfrm>
          <a:prstGeom prst="rect">
            <a:avLst/>
          </a:prstGeom>
        </p:spPr>
        <p:txBody>
          <a:bodyPr wrap="square">
            <a:spAutoFit/>
          </a:bodyPr>
          <a:lstStyle/>
          <a:p>
            <a:pPr lvl="0" algn="just"/>
            <a:r>
              <a:rPr lang="es-ES" sz="2400" dirty="0"/>
              <a:t>El beneficio es como el oxígeno, la comida, el agua o la sangre para el cuerpo; no son los fundamental de la vida, pero sin ellos, no hay vida”.  Con este planteamiento podemos encontrar, por ejemplo, a la compañía </a:t>
            </a:r>
            <a:r>
              <a:rPr lang="es-ES" sz="2400" dirty="0" err="1"/>
              <a:t>Hallmark</a:t>
            </a:r>
            <a:r>
              <a:rPr lang="es-ES" sz="2400" dirty="0"/>
              <a:t>:</a:t>
            </a:r>
            <a:endParaRPr lang="es-PE" sz="2400" dirty="0"/>
          </a:p>
          <a:p>
            <a:pPr algn="just"/>
            <a:endParaRPr lang="es-ES" sz="2400" dirty="0" smtClean="0"/>
          </a:p>
          <a:p>
            <a:pPr algn="just"/>
            <a:r>
              <a:rPr lang="es-ES" sz="2400" dirty="0" smtClean="0"/>
              <a:t>“</a:t>
            </a:r>
            <a:r>
              <a:rPr lang="es-ES" sz="2400" dirty="0"/>
              <a:t>Nosotros creemos que los resultados financieros son algo imprescindible, no como un fin en sí mismo, sino como un medio para dar cumplimiento a nuestra misión”.</a:t>
            </a:r>
            <a:endParaRPr lang="es-PE" sz="2400" dirty="0"/>
          </a:p>
          <a:p>
            <a:r>
              <a:rPr lang="es-ES" sz="2400" dirty="0"/>
              <a:t>		</a:t>
            </a:r>
            <a:r>
              <a:rPr lang="en-US" sz="2400" dirty="0" smtClean="0"/>
              <a:t>(</a:t>
            </a:r>
            <a:r>
              <a:rPr lang="en-US" sz="2400" dirty="0"/>
              <a:t>Hallmark Card </a:t>
            </a:r>
            <a:r>
              <a:rPr lang="en-US" sz="2400" dirty="0" err="1"/>
              <a:t>Inc</a:t>
            </a:r>
            <a:r>
              <a:rPr lang="en-US" sz="2400" dirty="0"/>
              <a:t>, </a:t>
            </a:r>
            <a:r>
              <a:rPr lang="en-US" sz="2400" dirty="0" err="1"/>
              <a:t>Beiefs</a:t>
            </a:r>
            <a:r>
              <a:rPr lang="en-US" sz="2400" dirty="0"/>
              <a:t> &amp; Values</a:t>
            </a:r>
            <a:r>
              <a:rPr lang="en-US" sz="2400" dirty="0" smtClean="0"/>
              <a:t>)</a:t>
            </a:r>
            <a:endParaRPr lang="es-PE" sz="2400" dirty="0"/>
          </a:p>
        </p:txBody>
      </p:sp>
    </p:spTree>
    <p:extLst>
      <p:ext uri="{BB962C8B-B14F-4D97-AF65-F5344CB8AC3E}">
        <p14:creationId xmlns:p14="http://schemas.microsoft.com/office/powerpoint/2010/main" val="1176643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7986284" y="6349510"/>
            <a:ext cx="978465" cy="360867"/>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896544" cy="369332"/>
          </a:xfrm>
          <a:prstGeom prst="rect">
            <a:avLst/>
          </a:prstGeom>
          <a:noFill/>
        </p:spPr>
        <p:txBody>
          <a:bodyPr wrap="square" rtlCol="0">
            <a:spAutoFit/>
          </a:bodyPr>
          <a:lstStyle/>
          <a:p>
            <a:r>
              <a:rPr lang="es-PE" b="1" dirty="0" smtClean="0"/>
              <a:t>El peligro de la simplificación</a:t>
            </a:r>
            <a:endParaRPr lang="es-PE" dirty="0"/>
          </a:p>
        </p:txBody>
      </p:sp>
      <p:sp>
        <p:nvSpPr>
          <p:cNvPr id="3" name="2 Rectángulo"/>
          <p:cNvSpPr/>
          <p:nvPr/>
        </p:nvSpPr>
        <p:spPr>
          <a:xfrm>
            <a:off x="323528" y="1048668"/>
            <a:ext cx="8280920" cy="5262979"/>
          </a:xfrm>
          <a:prstGeom prst="rect">
            <a:avLst/>
          </a:prstGeom>
        </p:spPr>
        <p:txBody>
          <a:bodyPr wrap="square">
            <a:spAutoFit/>
          </a:bodyPr>
          <a:lstStyle/>
          <a:p>
            <a:pPr algn="just"/>
            <a:r>
              <a:rPr lang="es-ES" sz="2400" dirty="0"/>
              <a:t>¿Cuál es el fin de la empresa?  Ganar dinero.  Efectivamente, el beneficio puede ser un fin para muchas empresas, pero ¿es el único?  Como hemos visto, definir la empresa en función de un único fin es una de las tres posibles respuestas al problema pero, en la mayoría de los casos, es un error de simplificación. </a:t>
            </a:r>
            <a:endParaRPr lang="es-ES" sz="2400" dirty="0" smtClean="0"/>
          </a:p>
          <a:p>
            <a:pPr algn="just"/>
            <a:r>
              <a:rPr lang="es-ES" sz="2400" dirty="0"/>
              <a:t>La clave consiste precisamente en saber entender que no es una elección por eliminación, sino la búsqueda del equilibrio y la complementariedad.  De esta forma, se supera </a:t>
            </a:r>
            <a:r>
              <a:rPr lang="es-ES" sz="2400" i="1" dirty="0"/>
              <a:t>la tiranía</a:t>
            </a:r>
            <a:r>
              <a:rPr lang="es-ES" sz="2400" dirty="0"/>
              <a:t> del “A o B” para pasar a hablar de “A y B”.  Entonces dejamos de hablar de un único fin y pasamos a hablar de varios fines:  el beneficio, y las personas, y los clientes, y los accionistas, y …</a:t>
            </a:r>
            <a:endParaRPr lang="es-PE" sz="2400" dirty="0"/>
          </a:p>
          <a:p>
            <a:pPr algn="just"/>
            <a:endParaRPr lang="es-PE" sz="2400" dirty="0"/>
          </a:p>
        </p:txBody>
      </p:sp>
    </p:spTree>
    <p:extLst>
      <p:ext uri="{BB962C8B-B14F-4D97-AF65-F5344CB8AC3E}">
        <p14:creationId xmlns:p14="http://schemas.microsoft.com/office/powerpoint/2010/main" val="16048169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320480" cy="369332"/>
          </a:xfrm>
          <a:prstGeom prst="rect">
            <a:avLst/>
          </a:prstGeom>
          <a:noFill/>
        </p:spPr>
        <p:txBody>
          <a:bodyPr wrap="square" rtlCol="0">
            <a:spAutoFit/>
          </a:bodyPr>
          <a:lstStyle/>
          <a:p>
            <a:r>
              <a:rPr lang="es-PE" b="1" dirty="0" smtClean="0"/>
              <a:t>Equilibrio y complementariedad</a:t>
            </a:r>
            <a:endParaRPr lang="es-PE" b="1" dirty="0"/>
          </a:p>
        </p:txBody>
      </p:sp>
      <p:pic>
        <p:nvPicPr>
          <p:cNvPr id="7170" name="Picture 2" descr="http://www.campus-socrates.org/pluginfile.php/34/mod_resource/content/22/img/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445" y="-99301"/>
            <a:ext cx="2349126" cy="201604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67543" y="1700808"/>
            <a:ext cx="8055675" cy="4154984"/>
          </a:xfrm>
          <a:prstGeom prst="rect">
            <a:avLst/>
          </a:prstGeom>
        </p:spPr>
        <p:txBody>
          <a:bodyPr wrap="square">
            <a:spAutoFit/>
          </a:bodyPr>
          <a:lstStyle/>
          <a:p>
            <a:pPr algn="just"/>
            <a:r>
              <a:rPr lang="es-ES" sz="2400" dirty="0"/>
              <a:t>C</a:t>
            </a:r>
            <a:r>
              <a:rPr lang="es-ES" sz="2400" dirty="0" smtClean="0"/>
              <a:t>ómo </a:t>
            </a:r>
            <a:r>
              <a:rPr lang="es-ES" sz="2400" dirty="0"/>
              <a:t>encontrar el equilibrio y complementariedad entre varios fines.  En principio puede parecer que todos los fines de una empresa deben tener el mismo peso. </a:t>
            </a:r>
            <a:endParaRPr lang="es-ES" sz="2400" dirty="0" smtClean="0"/>
          </a:p>
          <a:p>
            <a:pPr algn="just"/>
            <a:r>
              <a:rPr lang="es-ES" sz="2400" dirty="0"/>
              <a:t>Encontrar el equilibrio adecuado en cada caso es una parte importante de la definición de la misión de la empresa</a:t>
            </a:r>
            <a:r>
              <a:rPr lang="es-ES" sz="2400" dirty="0" smtClean="0"/>
              <a:t>.</a:t>
            </a:r>
          </a:p>
          <a:p>
            <a:pPr lvl="0" algn="just"/>
            <a:r>
              <a:rPr lang="es-ES" sz="2400" dirty="0"/>
              <a:t>Preservar una misión y valores que iban más allá del beneficio.</a:t>
            </a:r>
            <a:endParaRPr lang="es-PE" sz="2400" dirty="0"/>
          </a:p>
          <a:p>
            <a:pPr lvl="0" algn="just"/>
            <a:r>
              <a:rPr lang="es-ES" sz="2400" dirty="0"/>
              <a:t>Estimular el cambio a través de la mejora continua y objetivos altamente exigentes y ambiciosos.</a:t>
            </a:r>
            <a:endParaRPr lang="es-PE" sz="2400" dirty="0"/>
          </a:p>
          <a:p>
            <a:pPr algn="just"/>
            <a:endParaRPr lang="es-PE" sz="2400" dirty="0"/>
          </a:p>
        </p:txBody>
      </p:sp>
    </p:spTree>
    <p:extLst>
      <p:ext uri="{BB962C8B-B14F-4D97-AF65-F5344CB8AC3E}">
        <p14:creationId xmlns:p14="http://schemas.microsoft.com/office/powerpoint/2010/main" val="14106993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 ok.JPG"/>
          <p:cNvPicPr>
            <a:picLocks noChangeAspect="1"/>
          </p:cNvPicPr>
          <p:nvPr/>
        </p:nvPicPr>
        <p:blipFill>
          <a:blip r:embed="rId2" cstate="print"/>
          <a:stretch>
            <a:fillRect/>
          </a:stretch>
        </p:blipFill>
        <p:spPr>
          <a:xfrm>
            <a:off x="8081951" y="6343872"/>
            <a:ext cx="882537" cy="325488"/>
          </a:xfrm>
          <a:prstGeom prst="rect">
            <a:avLst/>
          </a:prstGeom>
        </p:spPr>
      </p:pic>
      <p:sp>
        <p:nvSpPr>
          <p:cNvPr id="10" name="9 Rectángulo"/>
          <p:cNvSpPr/>
          <p:nvPr/>
        </p:nvSpPr>
        <p:spPr>
          <a:xfrm>
            <a:off x="323528" y="151283"/>
            <a:ext cx="2892138" cy="492443"/>
          </a:xfrm>
          <a:prstGeom prst="rect">
            <a:avLst/>
          </a:prstGeom>
        </p:spPr>
        <p:txBody>
          <a:bodyPr wrap="none">
            <a:spAutoFit/>
          </a:bodyPr>
          <a:lstStyle/>
          <a:p>
            <a:r>
              <a:rPr lang="es-PE" sz="2600" b="1" dirty="0" smtClean="0">
                <a:latin typeface="Candara" pitchFamily="34" charset="0"/>
                <a:ea typeface="Calibri" pitchFamily="34" charset="0"/>
                <a:cs typeface="Times New Roman" pitchFamily="18" charset="0"/>
              </a:rPr>
              <a:t>Empresa y Persona</a:t>
            </a:r>
          </a:p>
        </p:txBody>
      </p:sp>
      <p:sp>
        <p:nvSpPr>
          <p:cNvPr id="2" name="1 CuadroTexto"/>
          <p:cNvSpPr txBox="1"/>
          <p:nvPr/>
        </p:nvSpPr>
        <p:spPr>
          <a:xfrm>
            <a:off x="323528" y="539388"/>
            <a:ext cx="4320480" cy="400110"/>
          </a:xfrm>
          <a:prstGeom prst="rect">
            <a:avLst/>
          </a:prstGeom>
          <a:noFill/>
        </p:spPr>
        <p:txBody>
          <a:bodyPr wrap="square" rtlCol="0">
            <a:spAutoFit/>
          </a:bodyPr>
          <a:lstStyle/>
          <a:p>
            <a:r>
              <a:rPr lang="es-PE" sz="2000" b="1" dirty="0" smtClean="0"/>
              <a:t>El propósito de la organización</a:t>
            </a:r>
            <a:endParaRPr lang="es-PE" sz="2000" b="1" dirty="0"/>
          </a:p>
        </p:txBody>
      </p:sp>
      <p:pic>
        <p:nvPicPr>
          <p:cNvPr id="7174" name="Picture 6" descr="http://direccionameta.com/wp-content/uploads/2014/08/SliderMonisestadistic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11105"/>
            <a:ext cx="2416340" cy="1701096"/>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23529" y="1471237"/>
            <a:ext cx="8640960" cy="5262979"/>
          </a:xfrm>
          <a:prstGeom prst="rect">
            <a:avLst/>
          </a:prstGeom>
        </p:spPr>
        <p:txBody>
          <a:bodyPr wrap="square">
            <a:spAutoFit/>
          </a:bodyPr>
          <a:lstStyle/>
          <a:p>
            <a:pPr algn="just"/>
            <a:r>
              <a:rPr lang="es-ES" sz="2400" dirty="0"/>
              <a:t>El propósito de una organización </a:t>
            </a:r>
            <a:r>
              <a:rPr lang="es-ES" sz="2400" dirty="0" smtClean="0"/>
              <a:t> </a:t>
            </a:r>
            <a:r>
              <a:rPr lang="es-ES" sz="2400" dirty="0"/>
              <a:t>es, pues, la suma de varios fines a los que hay que atender (y entre los que hay que repartir el esfuerzo</a:t>
            </a:r>
            <a:r>
              <a:rPr lang="es-ES" sz="2400" dirty="0" smtClean="0"/>
              <a:t>), </a:t>
            </a:r>
            <a:r>
              <a:rPr lang="es-PE" sz="2400" dirty="0"/>
              <a:t>una realidad compleja y rica que abarca varios fines que se apoyan y refuerzan entre sí de múltiples formas</a:t>
            </a:r>
            <a:r>
              <a:rPr lang="es-PE" sz="2400" dirty="0" smtClean="0"/>
              <a:t>.</a:t>
            </a:r>
          </a:p>
          <a:p>
            <a:pPr algn="just"/>
            <a:r>
              <a:rPr lang="es-PE" sz="2400" dirty="0" smtClean="0"/>
              <a:t>Una </a:t>
            </a:r>
            <a:r>
              <a:rPr lang="es-PE" sz="2400" dirty="0"/>
              <a:t>organización como un conjunto de personas cuyas acciones se coordinan para realizar un propósito común.  En esta definición, existen dos elementos fundamentales, que se requieren mutuamente</a:t>
            </a:r>
            <a:r>
              <a:rPr lang="es-PE" sz="2400" dirty="0" smtClean="0"/>
              <a:t>:</a:t>
            </a:r>
          </a:p>
          <a:p>
            <a:pPr marL="285750" indent="-285750" algn="just">
              <a:buFont typeface="Arial" panose="020B0604020202020204" pitchFamily="34" charset="0"/>
              <a:buChar char="•"/>
            </a:pPr>
            <a:r>
              <a:rPr lang="es-PE" sz="2400" dirty="0"/>
              <a:t>En primer lugar, en una organización existe una coordinación de actividades, lo cual distingue a una verdadera  organización de un simple grupo de personas. </a:t>
            </a:r>
            <a:endParaRPr lang="es-PE" sz="2400" dirty="0" smtClean="0"/>
          </a:p>
          <a:p>
            <a:pPr marL="285750" indent="-285750" algn="just">
              <a:buFont typeface="Arial" panose="020B0604020202020204" pitchFamily="34" charset="0"/>
              <a:buChar char="•"/>
            </a:pPr>
            <a:r>
              <a:rPr lang="es-PE" sz="2400" dirty="0"/>
              <a:t>En segundo lugar, la gente de una organización comparte un propósito común. </a:t>
            </a:r>
          </a:p>
        </p:txBody>
      </p:sp>
    </p:spTree>
    <p:extLst>
      <p:ext uri="{BB962C8B-B14F-4D97-AF65-F5344CB8AC3E}">
        <p14:creationId xmlns:p14="http://schemas.microsoft.com/office/powerpoint/2010/main" val="1896319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4078</TotalTime>
  <Words>880</Words>
  <Application>Microsoft Office PowerPoint</Application>
  <PresentationFormat>Presentación en pantalla (4:3)</PresentationFormat>
  <Paragraphs>60</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UCSP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arivera</dc:creator>
  <cp:lastModifiedBy>Nelida</cp:lastModifiedBy>
  <cp:revision>155</cp:revision>
  <dcterms:created xsi:type="dcterms:W3CDTF">2008-05-02T14:34:49Z</dcterms:created>
  <dcterms:modified xsi:type="dcterms:W3CDTF">2017-06-27T06:32:28Z</dcterms:modified>
</cp:coreProperties>
</file>