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86" r:id="rId3"/>
    <p:sldId id="283" r:id="rId4"/>
    <p:sldId id="284" r:id="rId5"/>
    <p:sldId id="285" r:id="rId6"/>
    <p:sldId id="257" r:id="rId7"/>
    <p:sldId id="270" r:id="rId8"/>
    <p:sldId id="280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E01E4B-1E42-46AD-89DF-BC977D6FDBCF}" type="datetimeFigureOut">
              <a:rPr lang="es-PE" smtClean="0"/>
              <a:t>5/04/2017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TEMA 1: FACTORES AFECTIVO – SOCIALES HACIA EL APRENDIZAJE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373216"/>
            <a:ext cx="7772400" cy="914400"/>
          </a:xfrm>
        </p:spPr>
        <p:txBody>
          <a:bodyPr>
            <a:normAutofit/>
          </a:bodyPr>
          <a:lstStyle/>
          <a:p>
            <a:r>
              <a:rPr lang="es-PE" sz="1400" b="1" dirty="0" smtClean="0"/>
              <a:t>Prof. María del Pilar Carreño Gutiérrez</a:t>
            </a:r>
            <a:endParaRPr lang="es-PE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64704"/>
            <a:ext cx="3513793" cy="267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9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PE" sz="35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PE" sz="35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PE" sz="35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PE" sz="4500" dirty="0" smtClean="0">
                <a:solidFill>
                  <a:srgbClr val="FF0000"/>
                </a:solidFill>
              </a:rPr>
              <a:t>TRES CONDICIONES</a:t>
            </a:r>
            <a:endParaRPr lang="es-PE" sz="4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ACTITUD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915816" y="1628800"/>
            <a:ext cx="5915000" cy="4373563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La </a:t>
            </a:r>
            <a:r>
              <a:rPr lang="es-ES" b="1" dirty="0">
                <a:solidFill>
                  <a:srgbClr val="FF0000"/>
                </a:solidFill>
              </a:rPr>
              <a:t>actitud positiva consiste en enfrentar situaciones y acontecimientos con la mejor disposición,</a:t>
            </a:r>
            <a:r>
              <a:rPr lang="es-ES" b="1" dirty="0"/>
              <a:t> </a:t>
            </a:r>
            <a:r>
              <a:rPr lang="es-ES" dirty="0"/>
              <a:t>haciendo uso de las fortalezas y talentos que cada quien </a:t>
            </a:r>
            <a:r>
              <a:rPr lang="es-ES" dirty="0" smtClean="0"/>
              <a:t>posee. Implica voluntad y esfuerzo para el logro de nuestros objetivos.</a:t>
            </a:r>
          </a:p>
          <a:p>
            <a:pPr algn="just"/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(</a:t>
            </a:r>
            <a:r>
              <a:rPr lang="es-ES" dirty="0"/>
              <a:t>García-Huidobro B., Gutiérrez G., &amp; </a:t>
            </a:r>
            <a:r>
              <a:rPr lang="es-ES" dirty="0" err="1"/>
              <a:t>Condemarín</a:t>
            </a:r>
            <a:r>
              <a:rPr lang="es-ES" dirty="0"/>
              <a:t> G., 2005).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847"/>
            <a:ext cx="2948608" cy="2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APTITUD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931224" cy="3692623"/>
          </a:xfrm>
        </p:spPr>
        <p:txBody>
          <a:bodyPr>
            <a:normAutofit/>
          </a:bodyPr>
          <a:lstStyle/>
          <a:p>
            <a:r>
              <a:rPr lang="es-PE" dirty="0"/>
              <a:t>La aptitud (del latín </a:t>
            </a:r>
            <a:r>
              <a:rPr lang="es-PE" dirty="0" err="1"/>
              <a:t>aptus</a:t>
            </a:r>
            <a:r>
              <a:rPr lang="es-PE" dirty="0"/>
              <a:t> = capaz para), </a:t>
            </a:r>
            <a:r>
              <a:rPr lang="es-PE" dirty="0" smtClean="0"/>
              <a:t>es el carácter </a:t>
            </a:r>
            <a:r>
              <a:rPr lang="es-PE" dirty="0"/>
              <a:t>o conjunto de </a:t>
            </a:r>
            <a:r>
              <a:rPr lang="es-PE" b="1" dirty="0">
                <a:solidFill>
                  <a:srgbClr val="7030A0"/>
                </a:solidFill>
              </a:rPr>
              <a:t>condiciones que hacen a un hombre especialmente idóneo para una función determinada</a:t>
            </a:r>
            <a:r>
              <a:rPr lang="es-PE" dirty="0" smtClean="0"/>
              <a:t>.</a:t>
            </a:r>
          </a:p>
          <a:p>
            <a:r>
              <a:rPr lang="es-PE" dirty="0" smtClean="0"/>
              <a:t>Las aptitudes destacan nuestras diferencias </a:t>
            </a:r>
            <a:r>
              <a:rPr lang="es-PE" dirty="0"/>
              <a:t>interindividuales en situaciones futuras de aprendizaje. </a:t>
            </a:r>
          </a:p>
          <a:p>
            <a:pPr marL="0" indent="0">
              <a:buNone/>
            </a:pPr>
            <a:r>
              <a:rPr lang="es-PE" dirty="0"/>
              <a:t/>
            </a:r>
            <a:br>
              <a:rPr lang="es-PE" dirty="0"/>
            </a:br>
            <a:endParaRPr lang="es-PE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MOTIVACIÓN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1137943" y="1340768"/>
            <a:ext cx="6868113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500" dirty="0"/>
              <a:t>La motivación </a:t>
            </a:r>
            <a:r>
              <a:rPr lang="es-ES" sz="2500" b="1" dirty="0">
                <a:solidFill>
                  <a:srgbClr val="7030A0"/>
                </a:solidFill>
              </a:rPr>
              <a:t>es fuente energética de la generación de proyectos</a:t>
            </a:r>
            <a:r>
              <a:rPr lang="es-ES" sz="2500" dirty="0"/>
              <a:t>, pero ella no debe agotarse en el impulso inicial de su gestación sino que debe ser capaz de acompañar y sustentar su desarrollo hasta la culminación. </a:t>
            </a:r>
            <a:endParaRPr lang="es-ES" sz="2500" dirty="0" smtClean="0"/>
          </a:p>
          <a:p>
            <a:endParaRPr lang="es-ES" sz="2500" dirty="0" smtClean="0"/>
          </a:p>
          <a:p>
            <a:r>
              <a:rPr lang="es-ES" sz="2400" dirty="0" smtClean="0"/>
              <a:t>De </a:t>
            </a:r>
            <a:r>
              <a:rPr lang="es-ES" sz="2400" dirty="0"/>
              <a:t>ahí la importancia de la fuerza de los motivos que confluyen en un proyecto; porque de su intensidad y durabilidad, depende en bastante grado el esfuerzo desempeñado en la tarea que se </a:t>
            </a:r>
            <a:r>
              <a:rPr lang="es-ES" sz="2500" dirty="0"/>
              <a:t>pretende </a:t>
            </a:r>
            <a:r>
              <a:rPr lang="es-ES" sz="2500" dirty="0" smtClean="0"/>
              <a:t>ejecutar. </a:t>
            </a:r>
          </a:p>
          <a:p>
            <a:endParaRPr lang="es-E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70247"/>
            <a:ext cx="32575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4 Rectángulo"/>
          <p:cNvSpPr/>
          <p:nvPr/>
        </p:nvSpPr>
        <p:spPr>
          <a:xfrm>
            <a:off x="4571999" y="5229200"/>
            <a:ext cx="3699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pPr algn="ctr"/>
            <a:r>
              <a:rPr lang="es-ES" b="1" dirty="0" smtClean="0">
                <a:solidFill>
                  <a:srgbClr val="FF0000"/>
                </a:solidFill>
              </a:rPr>
              <a:t>MOTIVACIÓN ES LA FUERZA QUE NOS IMPULSA A LA ACCIÓN.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2094125"/>
              </p:ext>
            </p:extLst>
          </p:nvPr>
        </p:nvGraphicFramePr>
        <p:xfrm>
          <a:off x="467544" y="985808"/>
          <a:ext cx="82296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40094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ACTITUD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APTITUD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MOTIVACIÓN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7145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 smtClean="0"/>
                        <a:t>Estado de ánimo.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u="sng" dirty="0" smtClean="0"/>
                        <a:t>Predisposición</a:t>
                      </a:r>
                      <a:r>
                        <a:rPr lang="es-PE" dirty="0" smtClean="0"/>
                        <a:t> hacia algo.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 smtClean="0"/>
                        <a:t>«Rostro»</a:t>
                      </a:r>
                      <a:r>
                        <a:rPr lang="es-PE" baseline="0" dirty="0" smtClean="0"/>
                        <a:t> con lo que se hace frente a una realidad.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PE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baseline="0" dirty="0" smtClean="0">
                          <a:solidFill>
                            <a:srgbClr val="FF0000"/>
                          </a:solidFill>
                        </a:rPr>
                        <a:t>SOCIAL</a:t>
                      </a:r>
                      <a:r>
                        <a:rPr lang="es-PE" sz="1500" b="1" baseline="0" dirty="0" smtClean="0">
                          <a:solidFill>
                            <a:srgbClr val="7030A0"/>
                          </a:solidFill>
                        </a:rPr>
                        <a:t>: La actitud se aprende de nuestros pares, en la socialización, en el grupo.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PE" sz="1500" b="1" baseline="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baseline="0" dirty="0" smtClean="0">
                          <a:solidFill>
                            <a:srgbClr val="FF0000"/>
                          </a:solidFill>
                        </a:rPr>
                        <a:t>CONDUCTUAL</a:t>
                      </a:r>
                      <a:r>
                        <a:rPr lang="es-PE" sz="1500" b="1" baseline="0" dirty="0" smtClean="0">
                          <a:solidFill>
                            <a:srgbClr val="7030A0"/>
                          </a:solidFill>
                        </a:rPr>
                        <a:t>: La actitud es el resultado de un estímulo. Es espontánea.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PE" sz="1500" b="1" baseline="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baseline="0" dirty="0" smtClean="0">
                          <a:solidFill>
                            <a:srgbClr val="FF0000"/>
                          </a:solidFill>
                        </a:rPr>
                        <a:t>COGNITIVO</a:t>
                      </a:r>
                      <a:r>
                        <a:rPr lang="es-PE" sz="1500" b="1" baseline="0" dirty="0" smtClean="0">
                          <a:solidFill>
                            <a:srgbClr val="7030A0"/>
                          </a:solidFill>
                        </a:rPr>
                        <a:t>: La actitud al ser aprendida involucra un cúmulo de creencias y valores.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PE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u="sng" dirty="0" smtClean="0"/>
                        <a:t>Capacida</a:t>
                      </a:r>
                      <a:r>
                        <a:rPr lang="es-PE" dirty="0" smtClean="0"/>
                        <a:t>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 smtClean="0"/>
                        <a:t>Dominio.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dirty="0" smtClean="0"/>
                        <a:t>Idoneidad hacia</a:t>
                      </a:r>
                      <a:r>
                        <a:rPr lang="es-PE" baseline="0" dirty="0" smtClean="0"/>
                        <a:t> determinada actividad.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baseline="0" dirty="0" smtClean="0"/>
                        <a:t>Esta condición define nuestra individualidad.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i="0" u="sng" dirty="0" smtClean="0"/>
                        <a:t>Fuerza que nos impulsa </a:t>
                      </a:r>
                      <a:r>
                        <a:rPr lang="es-PE" dirty="0" smtClean="0"/>
                        <a:t>a la acción.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PE" dirty="0" smtClean="0"/>
                    </a:p>
                    <a:p>
                      <a:pPr marL="0" indent="0">
                        <a:buFontTx/>
                        <a:buNone/>
                      </a:pPr>
                      <a:endParaRPr lang="es-PE" sz="15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PE" sz="15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PE" sz="15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dirty="0" smtClean="0">
                          <a:solidFill>
                            <a:srgbClr val="FF0000"/>
                          </a:solidFill>
                        </a:rPr>
                        <a:t>INTRÍNSECA</a:t>
                      </a:r>
                      <a:r>
                        <a:rPr lang="es-PE" sz="1500" b="1" dirty="0" smtClean="0">
                          <a:solidFill>
                            <a:srgbClr val="7030A0"/>
                          </a:solidFill>
                        </a:rPr>
                        <a:t>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dirty="0" smtClean="0">
                          <a:solidFill>
                            <a:srgbClr val="7030A0"/>
                          </a:solidFill>
                        </a:rPr>
                        <a:t>Cuando los motivos son personales y nos otorgan satisfacción.</a:t>
                      </a:r>
                      <a:r>
                        <a:rPr lang="es-PE" sz="1500" b="1" baseline="0" dirty="0" smtClean="0">
                          <a:solidFill>
                            <a:srgbClr val="7030A0"/>
                          </a:solidFill>
                        </a:rPr>
                        <a:t> Está vinculada a la realización plena.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PE" sz="15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dirty="0" smtClean="0">
                          <a:solidFill>
                            <a:srgbClr val="FF0000"/>
                          </a:solidFill>
                        </a:rPr>
                        <a:t>EXTRÍNSECA</a:t>
                      </a:r>
                      <a:r>
                        <a:rPr lang="es-PE" sz="1500" b="1" dirty="0" smtClean="0">
                          <a:solidFill>
                            <a:srgbClr val="7030A0"/>
                          </a:solidFill>
                        </a:rPr>
                        <a:t>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dirty="0" smtClean="0">
                          <a:solidFill>
                            <a:srgbClr val="7030A0"/>
                          </a:solidFill>
                        </a:rPr>
                        <a:t>Recompensa o incentivos externos.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PE" sz="15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dirty="0" smtClean="0">
                          <a:solidFill>
                            <a:srgbClr val="FF0000"/>
                          </a:solidFill>
                        </a:rPr>
                        <a:t>TRASCENDENTAL</a:t>
                      </a:r>
                      <a:r>
                        <a:rPr lang="es-PE" sz="1500" b="1" dirty="0" smtClean="0">
                          <a:solidFill>
                            <a:srgbClr val="7030A0"/>
                          </a:solidFill>
                        </a:rPr>
                        <a:t>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1500" b="1" dirty="0" smtClean="0">
                          <a:solidFill>
                            <a:srgbClr val="7030A0"/>
                          </a:solidFill>
                        </a:rPr>
                        <a:t>Cuando el impulso es la conformidad de alguien más, en</a:t>
                      </a:r>
                      <a:r>
                        <a:rPr lang="es-PE" sz="1500" b="1" baseline="0" dirty="0" smtClean="0">
                          <a:solidFill>
                            <a:srgbClr val="7030A0"/>
                          </a:solidFill>
                        </a:rPr>
                        <a:t> su beneficio.</a:t>
                      </a:r>
                      <a:endParaRPr lang="es-PE" sz="1500" b="1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PE" dirty="0" smtClean="0"/>
                    </a:p>
                    <a:p>
                      <a:pPr marL="0" indent="0">
                        <a:buFontTx/>
                        <a:buNone/>
                      </a:pP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94320"/>
          </a:xfrm>
        </p:spPr>
        <p:txBody>
          <a:bodyPr/>
          <a:lstStyle/>
          <a:p>
            <a:pPr algn="ctr"/>
            <a:r>
              <a:rPr lang="es-PE" b="1" dirty="0" smtClean="0"/>
              <a:t>FACTORES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46587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0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/>
              <a:t>EVALUACIÓN DE MOTIVOS PARA EL AUTODESARROLLO- PERFIL MOTIVACIONAL.</a:t>
            </a:r>
            <a:endParaRPr lang="es-PE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053748" cy="18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22" y="2852936"/>
            <a:ext cx="4646141" cy="36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5"/>
            <a:ext cx="6120680" cy="195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90" y="4687909"/>
            <a:ext cx="1762965" cy="176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6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026" name="Picture 2" descr="G:\DOCENCIA ISUR\DIAPOSITIVAS\POTENCIAL DE MOTIVACIÓ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" y="404664"/>
            <a:ext cx="8820472" cy="617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258</TotalTime>
  <Words>346</Words>
  <Application>Microsoft Office PowerPoint</Application>
  <PresentationFormat>Presentación en pantalla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Bookman Old Style</vt:lpstr>
      <vt:lpstr>Gill Sans MT</vt:lpstr>
      <vt:lpstr>Wingdings</vt:lpstr>
      <vt:lpstr>Wingdings 3</vt:lpstr>
      <vt:lpstr>Origen</vt:lpstr>
      <vt:lpstr>TEMA 1: FACTORES AFECTIVO – SOCIALES HACIA EL APRENDIZAJE</vt:lpstr>
      <vt:lpstr>Presentación de PowerPoint</vt:lpstr>
      <vt:lpstr>ACTITUD</vt:lpstr>
      <vt:lpstr>APTITUD</vt:lpstr>
      <vt:lpstr>MOTIVACIÓN</vt:lpstr>
      <vt:lpstr>FACTORES</vt:lpstr>
      <vt:lpstr>EVALUACIÓN DE MOTIVOS PARA EL AUTODESARROLLO- PERFIL MOTIVACIONAL.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vocación</dc:title>
  <dc:creator>intel</dc:creator>
  <cp:lastModifiedBy>usuario</cp:lastModifiedBy>
  <cp:revision>35</cp:revision>
  <dcterms:created xsi:type="dcterms:W3CDTF">2016-03-22T10:49:53Z</dcterms:created>
  <dcterms:modified xsi:type="dcterms:W3CDTF">2017-04-05T18:20:12Z</dcterms:modified>
</cp:coreProperties>
</file>