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sldIdLst>
    <p:sldId id="288" r:id="rId2"/>
    <p:sldId id="289" r:id="rId3"/>
    <p:sldId id="290" r:id="rId4"/>
    <p:sldId id="322" r:id="rId5"/>
    <p:sldId id="300" r:id="rId6"/>
    <p:sldId id="292" r:id="rId7"/>
    <p:sldId id="320" r:id="rId8"/>
    <p:sldId id="319" r:id="rId9"/>
    <p:sldId id="293" r:id="rId10"/>
    <p:sldId id="321" r:id="rId11"/>
    <p:sldId id="294" r:id="rId12"/>
    <p:sldId id="295" r:id="rId13"/>
    <p:sldId id="297" r:id="rId14"/>
    <p:sldId id="323" r:id="rId15"/>
    <p:sldId id="324" r:id="rId16"/>
    <p:sldId id="325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92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8DEE-08A8-46F3-8525-BB9EEF01E16D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468C-C47B-4F91-B3B7-F42503BD5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8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AEC3D9-6CCD-4630-B2F9-BA8BCA9C69F0}" type="slidenum">
              <a:rPr lang="es-ES" altLang="es-PE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s-ES" altLang="es-PE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_tradnl" altLang="es-PE" smtClean="0"/>
          </a:p>
        </p:txBody>
      </p:sp>
    </p:spTree>
    <p:extLst>
      <p:ext uri="{BB962C8B-B14F-4D97-AF65-F5344CB8AC3E}">
        <p14:creationId xmlns:p14="http://schemas.microsoft.com/office/powerpoint/2010/main" val="24765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E01E4B-1E42-46AD-89DF-BC977D6FDBCF}" type="datetimeFigureOut">
              <a:rPr lang="es-PE" smtClean="0"/>
              <a:t>19/04/2017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TEMA 2: TEXTO, LECTURA, TIPOS.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373216"/>
            <a:ext cx="7772400" cy="914400"/>
          </a:xfrm>
        </p:spPr>
        <p:txBody>
          <a:bodyPr>
            <a:normAutofit/>
          </a:bodyPr>
          <a:lstStyle/>
          <a:p>
            <a:r>
              <a:rPr lang="es-PE" sz="1400" b="1" dirty="0" smtClean="0"/>
              <a:t>Prof. María del Pilar Carreño Gutiérrez</a:t>
            </a:r>
            <a:endParaRPr lang="es-PE" sz="1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3473863" cy="231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1577"/>
            <a:ext cx="3048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¿QUÉ PREGUNTAS SUELEN MEDIR ESTE NIVEL?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59832" y="1268760"/>
            <a:ext cx="5764308" cy="5262005"/>
          </a:xfrm>
        </p:spPr>
        <p:txBody>
          <a:bodyPr>
            <a:normAutofit fontScale="70000" lnSpcReduction="20000"/>
          </a:bodyPr>
          <a:lstStyle/>
          <a:p>
            <a:r>
              <a:rPr lang="es-PE" b="1" dirty="0">
                <a:effectLst/>
              </a:rPr>
              <a:t>El propósito del autor con el texto puede sintetizarse con la </a:t>
            </a:r>
            <a:r>
              <a:rPr lang="es-PE" b="1" dirty="0" smtClean="0">
                <a:effectLst/>
              </a:rPr>
              <a:t>palabra</a:t>
            </a:r>
          </a:p>
          <a:p>
            <a:r>
              <a:rPr lang="es-PE" b="1" dirty="0">
                <a:effectLst/>
              </a:rPr>
              <a:t>La tesis antagónica a la expresión se pone al borde del abismo </a:t>
            </a:r>
            <a:r>
              <a:rPr lang="es-PE" b="1" dirty="0" smtClean="0">
                <a:effectLst/>
              </a:rPr>
              <a:t>es:</a:t>
            </a:r>
          </a:p>
          <a:p>
            <a:r>
              <a:rPr lang="es-PE" b="1" dirty="0">
                <a:effectLst/>
              </a:rPr>
              <a:t>Con el término joyas, el autor hace alusión </a:t>
            </a:r>
            <a:r>
              <a:rPr lang="es-PE" b="1" dirty="0" smtClean="0">
                <a:effectLst/>
              </a:rPr>
              <a:t>a:</a:t>
            </a:r>
          </a:p>
          <a:p>
            <a:r>
              <a:rPr lang="es-PE" b="1" dirty="0">
                <a:effectLst/>
              </a:rPr>
              <a:t>La paradoja que está presente en la explicación que hace el autor </a:t>
            </a:r>
            <a:r>
              <a:rPr lang="es-PE" b="1" dirty="0" smtClean="0">
                <a:effectLst/>
              </a:rPr>
              <a:t>es:</a:t>
            </a:r>
          </a:p>
          <a:p>
            <a:r>
              <a:rPr lang="es-PE" b="1" dirty="0">
                <a:effectLst/>
              </a:rPr>
              <a:t> Se deduce que las pretensiones o sanciones teístas son censuradas ya </a:t>
            </a:r>
            <a:r>
              <a:rPr lang="es-PE" b="1" dirty="0" smtClean="0">
                <a:effectLst/>
              </a:rPr>
              <a:t>que</a:t>
            </a:r>
            <a:r>
              <a:rPr lang="es-PE" dirty="0" smtClean="0"/>
              <a:t>.</a:t>
            </a:r>
          </a:p>
          <a:p>
            <a:r>
              <a:rPr lang="es-PE" b="1" dirty="0" smtClean="0">
                <a:effectLst/>
              </a:rPr>
              <a:t>Si </a:t>
            </a:r>
            <a:r>
              <a:rPr lang="es-PE" b="1" dirty="0">
                <a:effectLst/>
              </a:rPr>
              <a:t>el hombre no tuviera la noción de lo trascendente, </a:t>
            </a:r>
            <a:r>
              <a:rPr lang="es-PE" b="1" dirty="0" smtClean="0">
                <a:effectLst/>
              </a:rPr>
              <a:t>entonces.</a:t>
            </a:r>
          </a:p>
          <a:p>
            <a:r>
              <a:rPr lang="es-PE" b="1" dirty="0">
                <a:effectLst/>
              </a:rPr>
              <a:t>En el contexto, el término decencias se entiende </a:t>
            </a:r>
            <a:r>
              <a:rPr lang="es-PE" b="1" dirty="0" smtClean="0">
                <a:effectLst/>
              </a:rPr>
              <a:t>como:</a:t>
            </a:r>
          </a:p>
          <a:p>
            <a:r>
              <a:rPr lang="es-PE" b="1" dirty="0">
                <a:effectLst/>
              </a:rPr>
              <a:t>Señale el punto de discrepancia central entre Beatriz y Carola</a:t>
            </a:r>
            <a:r>
              <a:rPr lang="es-PE" b="1" dirty="0" smtClean="0">
                <a:effectLst/>
              </a:rPr>
              <a:t>:</a:t>
            </a:r>
          </a:p>
          <a:p>
            <a:r>
              <a:rPr lang="es-PE" b="1" dirty="0">
                <a:effectLst/>
              </a:rPr>
              <a:t>¿Con qué unión no estaría de acuerdo Beatriz</a:t>
            </a:r>
            <a:r>
              <a:rPr lang="es-PE" b="1" dirty="0" smtClean="0">
                <a:effectLst/>
              </a:rPr>
              <a:t>?</a:t>
            </a:r>
          </a:p>
          <a:p>
            <a:r>
              <a:rPr lang="es-PE" b="1" dirty="0" smtClean="0">
                <a:effectLst/>
              </a:rPr>
              <a:t>Qué </a:t>
            </a:r>
            <a:r>
              <a:rPr lang="es-PE" b="1" dirty="0">
                <a:effectLst/>
              </a:rPr>
              <a:t>error argumentativo revela </a:t>
            </a:r>
            <a:r>
              <a:rPr lang="es-PE" b="1" dirty="0" smtClean="0">
                <a:effectLst/>
              </a:rPr>
              <a:t>Arturo</a:t>
            </a:r>
          </a:p>
          <a:p>
            <a:r>
              <a:rPr lang="es-PE" b="1" dirty="0" smtClean="0">
                <a:effectLst/>
              </a:rPr>
              <a:t>Del texto se puede concluir que</a:t>
            </a:r>
            <a:r>
              <a:rPr lang="es-PE" b="1" dirty="0" smtClean="0">
                <a:effectLst/>
              </a:rPr>
              <a:t>:</a:t>
            </a:r>
          </a:p>
          <a:p>
            <a:r>
              <a:rPr lang="es-PE" b="1" dirty="0" smtClean="0">
                <a:effectLst/>
              </a:rPr>
              <a:t>De lo expuesto, podemos colegir que:</a:t>
            </a:r>
            <a:endParaRPr lang="es-PE" dirty="0"/>
          </a:p>
        </p:txBody>
      </p:sp>
      <p:pic>
        <p:nvPicPr>
          <p:cNvPr id="8194" name="Picture 2" descr="Resultado de imagen para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1" y="2183027"/>
            <a:ext cx="2375693" cy="3962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1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NIVELES DE COMPRENSIÓN LECTORA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3000" b="1" u="sng" dirty="0">
                <a:solidFill>
                  <a:srgbClr val="7030A0"/>
                </a:solidFill>
              </a:rPr>
              <a:t>c. Nivel crítico-valorativo: </a:t>
            </a:r>
          </a:p>
          <a:p>
            <a:pPr marL="0" indent="0">
              <a:buNone/>
            </a:pPr>
            <a:r>
              <a:rPr lang="es-PE" dirty="0"/>
              <a:t>Se establecen aportes a lo leído y se relaciona con la realidad, conocimientos previos y valoraciones subjetivas.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Permite:</a:t>
            </a:r>
          </a:p>
          <a:p>
            <a:pPr>
              <a:buFontTx/>
              <a:buChar char="-"/>
            </a:pPr>
            <a:r>
              <a:rPr lang="es-PE" dirty="0"/>
              <a:t>Formación de </a:t>
            </a:r>
            <a:r>
              <a:rPr lang="es-PE" dirty="0" smtClean="0"/>
              <a:t>juicios de valor, opiniones.</a:t>
            </a:r>
            <a:endParaRPr lang="es-PE" dirty="0"/>
          </a:p>
          <a:p>
            <a:pPr>
              <a:buFontTx/>
              <a:buChar char="-"/>
            </a:pPr>
            <a:r>
              <a:rPr lang="es-PE" dirty="0"/>
              <a:t>Elaboración de argumentos.</a:t>
            </a:r>
          </a:p>
          <a:p>
            <a:pPr>
              <a:buFontTx/>
              <a:buChar char="-"/>
            </a:pPr>
            <a:r>
              <a:rPr lang="es-PE" dirty="0"/>
              <a:t>Contextualizar lo leído o descontextualizarlo.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795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i="1" dirty="0" smtClean="0">
                <a:solidFill>
                  <a:srgbClr val="FF0000"/>
                </a:solidFill>
              </a:rPr>
              <a:t>FILONILO CATALINA</a:t>
            </a:r>
          </a:p>
          <a:p>
            <a:pPr marL="0" indent="0">
              <a:buNone/>
            </a:pPr>
            <a:r>
              <a:rPr lang="es-PE" i="1" dirty="0" smtClean="0"/>
              <a:t>“</a:t>
            </a:r>
            <a:r>
              <a:rPr lang="es-PE" i="1" dirty="0"/>
              <a:t>No sé si amarte con una rosa o con un puñal, con un puñal al menos sabría que estás viva”.</a:t>
            </a:r>
          </a:p>
          <a:p>
            <a:pPr marL="0" indent="0">
              <a:buNone/>
            </a:pPr>
            <a:endParaRPr lang="es-PE" i="1" dirty="0"/>
          </a:p>
          <a:p>
            <a:pPr marL="0" indent="0">
              <a:buNone/>
            </a:pPr>
            <a:r>
              <a:rPr lang="es-PE" i="1" dirty="0"/>
              <a:t>“Dime cuándo dejaste tu boca como una fruta madura en los mercados</a:t>
            </a:r>
            <a:r>
              <a:rPr lang="es-PE" i="1" dirty="0" smtClean="0"/>
              <a:t>”.</a:t>
            </a:r>
          </a:p>
          <a:p>
            <a:pPr marL="0" indent="0">
              <a:buNone/>
            </a:pPr>
            <a:endParaRPr lang="es-PE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PE" i="1" dirty="0" smtClean="0">
                <a:solidFill>
                  <a:srgbClr val="FF0000"/>
                </a:solidFill>
              </a:rPr>
              <a:t>OLIVERIO GIRONDO</a:t>
            </a:r>
          </a:p>
          <a:p>
            <a:pPr marL="0" indent="0">
              <a:buNone/>
            </a:pPr>
            <a:r>
              <a:rPr lang="es-PE" dirty="0" smtClean="0"/>
              <a:t>Me </a:t>
            </a:r>
            <a:r>
              <a:rPr lang="es-PE" dirty="0"/>
              <a:t>importa un pito que las mujeres tengan los senos como magnolias o como pasas de higo; un cutis de durazno o de papel de lija. Le doy una importancia igual a cero, al hecho de que amanezcan con un aliento afrodisíaco o con un aliento insecticida. Soy perfectamente capaz de soportarles una nariz que sacaría el primer premio en una exposición de zanahorias; ¡pero eso sí! —y en esto soy irreductible— no les perdono, bajo ningún pretexto, que no sepan volar. Si no saben volar ¡pierden el tiempo las que pretendan seducirme!</a:t>
            </a:r>
            <a:endParaRPr lang="es-PE" i="1" dirty="0" smtClean="0"/>
          </a:p>
          <a:p>
            <a:pPr marL="0" indent="0">
              <a:buNone/>
            </a:pPr>
            <a:endParaRPr lang="es-PE" i="1" dirty="0"/>
          </a:p>
          <a:p>
            <a:pPr marL="0" indent="0">
              <a:buNone/>
            </a:pPr>
            <a:endParaRPr lang="es-PE" i="1" dirty="0"/>
          </a:p>
          <a:p>
            <a:pPr marL="0" indent="0">
              <a:buNone/>
            </a:pPr>
            <a:endParaRPr lang="es-PE" i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753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52588"/>
            <a:ext cx="53340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30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LECTURA DE ORGANIZACIÓN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392488"/>
          </a:xfrm>
        </p:spPr>
        <p:txBody>
          <a:bodyPr/>
          <a:lstStyle/>
          <a:p>
            <a:r>
              <a:rPr lang="es-PE" dirty="0" smtClean="0"/>
              <a:t>PARA DESCUBRIR CÓMO ESTÁ ORGANIZADO UN TEXTO ES NECESARIO ENTENDER:</a:t>
            </a:r>
          </a:p>
          <a:p>
            <a:endParaRPr lang="es-PE" dirty="0" smtClean="0"/>
          </a:p>
          <a:p>
            <a:r>
              <a:rPr lang="es-PE" dirty="0" smtClean="0"/>
              <a:t>- EL TEMA</a:t>
            </a:r>
          </a:p>
          <a:p>
            <a:r>
              <a:rPr lang="es-PE" dirty="0" smtClean="0"/>
              <a:t>- ASUNTO</a:t>
            </a:r>
          </a:p>
          <a:p>
            <a:r>
              <a:rPr lang="es-PE" dirty="0" smtClean="0"/>
              <a:t>- TÍTULO</a:t>
            </a:r>
          </a:p>
          <a:p>
            <a:r>
              <a:rPr lang="es-PE" dirty="0" smtClean="0"/>
              <a:t>- IDEA PRINCIPAL</a:t>
            </a:r>
          </a:p>
          <a:p>
            <a:r>
              <a:rPr lang="es-PE" dirty="0" smtClean="0"/>
              <a:t>- IDEA SECUNDARIA</a:t>
            </a:r>
          </a:p>
          <a:p>
            <a:endParaRPr lang="es-P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3888432" cy="279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8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833918"/>
              </p:ext>
            </p:extLst>
          </p:nvPr>
        </p:nvGraphicFramePr>
        <p:xfrm>
          <a:off x="107504" y="332658"/>
          <a:ext cx="8928992" cy="6306669"/>
        </p:xfrm>
        <a:graphic>
          <a:graphicData uri="http://schemas.openxmlformats.org/drawingml/2006/table">
            <a:tbl>
              <a:tblPr firstRow="1" firstCol="1" bandRow="1"/>
              <a:tblGrid>
                <a:gridCol w="811996"/>
                <a:gridCol w="1011727"/>
                <a:gridCol w="1632315"/>
                <a:gridCol w="1190057"/>
                <a:gridCol w="1502135"/>
                <a:gridCol w="2780762"/>
              </a:tblGrid>
              <a:tr h="385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TÉRMINO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TEMA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ASUNTO    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SUB -TEMAS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TÍTULO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IDEA PRINCIPAL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IDEAS SECUNDARIAS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146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¿CON QUÉ PREGUNTA LA IDENTIFICO?</a:t>
                      </a:r>
                      <a:endParaRPr lang="es-PE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¿De </a:t>
                      </a: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QUÉ</a:t>
                      </a: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 me habla el autor?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¿Qué </a:t>
                      </a: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ASPECTOS</a:t>
                      </a: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 del tema trata el autor?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¿Qué frase resulta si junto el </a:t>
                      </a: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TEMA MÁS EL SUBTEMA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¿Qué oración expresa </a:t>
                      </a: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EL PROPÓSITO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 del texto?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¿Qué </a:t>
                      </a: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NOS ESTÁN DICIENDO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 sobre el tema y el  sub tema?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¿Qué ideas </a:t>
                      </a: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APOYAN, EXPLICAN O EJEMPLIFICAN</a:t>
                      </a: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 el tema?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¿QUÉ COMPOSICIÓN MORFOLÓGICA TIENE?</a:t>
                      </a:r>
                      <a:endParaRPr lang="es-PE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Es una frase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ARTÍCULO + SUSTANTIVO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Son frases: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ARTÍCULO + SUSTANTIVO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FRASE QUE UNE EL </a:t>
                      </a: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TEMA + EL SUB - TEMA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ORACIÓN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 compuesta por el </a:t>
                      </a: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TEMA + SUB- TEMA + VERBO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 que expresa y afirma el propósito comunicativo.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ORACIONES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 simples o compuestas.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5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¿QUÉ FUNCIÓN CUMPLE?</a:t>
                      </a:r>
                      <a:endParaRPr lang="es-PE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DETERMINA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 lo que se va a decir en el texto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Establece la unidad temática.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/>
                          <a:ea typeface="Calibri"/>
                          <a:cs typeface="Calibri"/>
                        </a:rPr>
                        <a:t>ESPECIFICA </a:t>
                      </a:r>
                      <a:r>
                        <a:rPr lang="es-PE" sz="1100">
                          <a:effectLst/>
                          <a:latin typeface="Calibri"/>
                          <a:ea typeface="Calibri"/>
                          <a:cs typeface="Calibri"/>
                        </a:rPr>
                        <a:t>lo que se va a decir del 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EXPRESA </a:t>
                      </a: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el tema y subtema del texto.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SINTETIZA</a:t>
                      </a: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 el propósito central del texto.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COMPLENTAN </a:t>
                      </a:r>
                      <a:r>
                        <a:rPr lang="es-PE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la idea principal.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EJEMPLOS </a:t>
                      </a:r>
                      <a:endParaRPr lang="es-PE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El amor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Concepto o definiciones.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Tipos: (filial, romántico, altruista, etc.)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Características.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Beneficios.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Causas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Consecuencias.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El amor romántico.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Conceptos del amor.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Características del amor.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El amor romántico es platónico y pasajero.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El amor se caracteriza por tres aspectos: A,B YC.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Las parejas cuando recién se unen no son capaces de percibir los defectos de la otra.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s-PE" sz="11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Por ejemplo, en este tipo de amor el cambiar de pareja con facilidad se debe a que con la misma facilidad con  que se ilusionaron se pueden desilusionar y hacer de la relación algo temporal y pasajero.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70" marR="59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s-PE" dirty="0"/>
              <a:t>IDEA GLOBAL: </a:t>
            </a:r>
            <a:br>
              <a:rPr lang="es-MX" alt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s-MX" altLang="es-PE" dirty="0" smtClean="0"/>
              <a:t>Aquella </a:t>
            </a:r>
            <a:r>
              <a:rPr lang="es-MX" altLang="es-PE" dirty="0"/>
              <a:t>idea que da </a:t>
            </a:r>
            <a:r>
              <a:rPr lang="es-MX" altLang="es-PE" i="1" u="sng" dirty="0">
                <a:solidFill>
                  <a:srgbClr val="FF0000"/>
                </a:solidFill>
              </a:rPr>
              <a:t>cuenta general de lo expuesto en el texto.</a:t>
            </a:r>
            <a:r>
              <a:rPr lang="es-MX" altLang="es-PE" dirty="0"/>
              <a:t> En el lector </a:t>
            </a:r>
            <a:r>
              <a:rPr lang="es-MX" altLang="es-PE" i="1" u="sng" dirty="0">
                <a:solidFill>
                  <a:srgbClr val="FF0000"/>
                </a:solidFill>
              </a:rPr>
              <a:t>es un parafraseo </a:t>
            </a:r>
            <a:r>
              <a:rPr lang="es-MX" altLang="es-PE" dirty="0"/>
              <a:t>que indica su comprensión. La base para hallar la idea global es la identificación del </a:t>
            </a:r>
            <a:r>
              <a:rPr lang="es-MX" altLang="es-PE" i="1" u="sng" dirty="0">
                <a:solidFill>
                  <a:srgbClr val="FF0000"/>
                </a:solidFill>
              </a:rPr>
              <a:t>tema.</a:t>
            </a:r>
          </a:p>
          <a:p>
            <a:pPr marL="0" indent="0">
              <a:buFont typeface="Arial" charset="0"/>
              <a:buNone/>
              <a:defRPr/>
            </a:pPr>
            <a:endParaRPr lang="es-MX" altLang="es-PE" b="1" i="1" u="sng" dirty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s-MX" altLang="es-PE" b="1" i="1" dirty="0" smtClean="0">
                <a:solidFill>
                  <a:schemeClr val="accent4">
                    <a:lumMod val="50000"/>
                  </a:schemeClr>
                </a:solidFill>
              </a:rPr>
              <a:t>Debe tener una </a:t>
            </a:r>
            <a:r>
              <a:rPr lang="es-MX" altLang="es-PE" b="1" i="1" dirty="0">
                <a:solidFill>
                  <a:schemeClr val="accent4">
                    <a:lumMod val="50000"/>
                  </a:schemeClr>
                </a:solidFill>
              </a:rPr>
              <a:t>cuña inicial: </a:t>
            </a:r>
            <a:endParaRPr lang="es-MX" altLang="es-PE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>
              <a:buFont typeface="Arial" charset="0"/>
              <a:buNone/>
              <a:defRPr/>
            </a:pPr>
            <a:endParaRPr lang="es-MX" altLang="es-PE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s-MX" altLang="es-PE" b="1" i="1" dirty="0" smtClean="0">
                <a:solidFill>
                  <a:srgbClr val="FF0000"/>
                </a:solidFill>
              </a:rPr>
              <a:t>El </a:t>
            </a:r>
            <a:r>
              <a:rPr lang="es-MX" altLang="es-PE" b="1" i="1" dirty="0">
                <a:solidFill>
                  <a:srgbClr val="FF0000"/>
                </a:solidFill>
              </a:rPr>
              <a:t>texto explica </a:t>
            </a:r>
            <a:r>
              <a:rPr lang="es-MX" altLang="es-PE" b="1" i="1" dirty="0">
                <a:solidFill>
                  <a:schemeClr val="accent4">
                    <a:lumMod val="50000"/>
                  </a:schemeClr>
                </a:solidFill>
              </a:rPr>
              <a:t>a partir de… TEMA + IP + IS + IS.</a:t>
            </a:r>
          </a:p>
          <a:p>
            <a:pPr marL="0" indent="0">
              <a:buNone/>
              <a:defRPr/>
            </a:pPr>
            <a:r>
              <a:rPr lang="es-MX" altLang="es-PE" b="1" i="1" dirty="0">
                <a:solidFill>
                  <a:srgbClr val="FF0000"/>
                </a:solidFill>
              </a:rPr>
              <a:t>El </a:t>
            </a:r>
            <a:r>
              <a:rPr lang="es-MX" altLang="es-PE" b="1" i="1" dirty="0" smtClean="0">
                <a:solidFill>
                  <a:srgbClr val="FF0000"/>
                </a:solidFill>
              </a:rPr>
              <a:t>autor indica que </a:t>
            </a:r>
            <a:r>
              <a:rPr lang="es-MX" altLang="es-PE" b="1" i="1" dirty="0" smtClean="0">
                <a:solidFill>
                  <a:schemeClr val="accent4">
                    <a:lumMod val="50000"/>
                  </a:schemeClr>
                </a:solidFill>
              </a:rPr>
              <a:t>… </a:t>
            </a:r>
            <a:r>
              <a:rPr lang="es-MX" altLang="es-PE" b="1" i="1" dirty="0">
                <a:solidFill>
                  <a:schemeClr val="accent4">
                    <a:lumMod val="50000"/>
                  </a:schemeClr>
                </a:solidFill>
              </a:rPr>
              <a:t>TEMA + IP + IS + IS.</a:t>
            </a:r>
          </a:p>
          <a:p>
            <a:pPr marL="0" indent="0">
              <a:buNone/>
              <a:defRPr/>
            </a:pPr>
            <a:r>
              <a:rPr lang="es-MX" altLang="es-PE" b="1" i="1" dirty="0">
                <a:solidFill>
                  <a:srgbClr val="FF0000"/>
                </a:solidFill>
              </a:rPr>
              <a:t>El </a:t>
            </a:r>
            <a:r>
              <a:rPr lang="es-MX" altLang="es-PE" b="1" i="1" dirty="0" smtClean="0">
                <a:solidFill>
                  <a:srgbClr val="FF0000"/>
                </a:solidFill>
              </a:rPr>
              <a:t>autor argumenta que </a:t>
            </a:r>
            <a:r>
              <a:rPr lang="es-MX" altLang="es-PE" b="1" i="1" dirty="0" smtClean="0">
                <a:solidFill>
                  <a:schemeClr val="accent4">
                    <a:lumMod val="50000"/>
                  </a:schemeClr>
                </a:solidFill>
              </a:rPr>
              <a:t>… </a:t>
            </a:r>
            <a:r>
              <a:rPr lang="es-MX" altLang="es-PE" b="1" i="1" dirty="0">
                <a:solidFill>
                  <a:schemeClr val="accent4">
                    <a:lumMod val="50000"/>
                  </a:schemeClr>
                </a:solidFill>
              </a:rPr>
              <a:t>TEMA + IP + IS + IS.</a:t>
            </a:r>
          </a:p>
          <a:p>
            <a:pPr marL="0" indent="0">
              <a:buFont typeface="Arial" charset="0"/>
              <a:buNone/>
              <a:defRPr/>
            </a:pPr>
            <a:endParaRPr lang="es-MX" altLang="es-PE" b="1" dirty="0">
              <a:solidFill>
                <a:srgbClr val="7030A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4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 flipV="1"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333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71600" y="1981200"/>
            <a:ext cx="6934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s-ES" altLang="es-PE" sz="2400" b="1">
              <a:solidFill>
                <a:srgbClr val="FFFF00"/>
              </a:solidFill>
              <a:latin typeface="Helvetica" panose="020B0604020202020204" pitchFamily="34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s-ES" altLang="es-PE" sz="2400" b="1">
              <a:solidFill>
                <a:srgbClr val="FFFF00"/>
              </a:solidFill>
              <a:latin typeface="Helvetica" panose="020B0604020202020204" pitchFamily="34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s-ES" altLang="es-PE" sz="240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Object 12"/>
          <p:cNvGraphicFramePr>
            <a:graphicFrameLocks noChangeAspect="1"/>
          </p:cNvGraphicFramePr>
          <p:nvPr/>
        </p:nvGraphicFramePr>
        <p:xfrm>
          <a:off x="4075113" y="1871663"/>
          <a:ext cx="1555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o" r:id="rId4" imgW="156972" imgH="676656" progId="Word.Document.8">
                  <p:embed/>
                </p:oleObj>
              </mc:Choice>
              <mc:Fallback>
                <p:oleObj name="Documento" r:id="rId4" imgW="156972" imgH="676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1871663"/>
                        <a:ext cx="1555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990600" y="539533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PE" sz="2800" b="1" dirty="0">
                <a:latin typeface="Arial Black" panose="020B0A04020102020204" pitchFamily="34" charset="0"/>
              </a:rPr>
              <a:t>        </a:t>
            </a:r>
            <a:r>
              <a:rPr lang="es-ES_tradnl" altLang="es-PE" sz="2800" b="1" dirty="0" smtClean="0">
                <a:latin typeface="Arial Black" panose="020B0A04020102020204" pitchFamily="34" charset="0"/>
              </a:rPr>
              <a:t>              </a:t>
            </a:r>
            <a:r>
              <a:rPr lang="es-ES_tradnl" altLang="es-PE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PÁRRAFO</a:t>
            </a:r>
            <a:endParaRPr lang="es-ES_tradnl" altLang="es-PE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02" name="Text Box 16"/>
          <p:cNvSpPr txBox="1">
            <a:spLocks noChangeArrowheads="1"/>
          </p:cNvSpPr>
          <p:nvPr/>
        </p:nvSpPr>
        <p:spPr bwMode="auto">
          <a:xfrm>
            <a:off x="615249" y="4991100"/>
            <a:ext cx="7924800" cy="571500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3000"/>
              </a:lnSpc>
              <a:spcBef>
                <a:spcPct val="30000"/>
              </a:spcBef>
              <a:buFontTx/>
              <a:buNone/>
            </a:pPr>
            <a:r>
              <a:rPr lang="es-ES" altLang="es-PE" sz="2800" b="1">
                <a:solidFill>
                  <a:srgbClr val="808000"/>
                </a:solidFill>
                <a:latin typeface="Helvetica" panose="020B0604020202020204" pitchFamily="34" charset="0"/>
              </a:rPr>
              <a:t> </a:t>
            </a:r>
            <a:r>
              <a:rPr lang="es-ES" altLang="es-PE" sz="2800" b="1">
                <a:latin typeface="Helvetica" panose="020B0604020202020204" pitchFamily="34" charset="0"/>
              </a:rPr>
              <a:t>Un párrafo debe ser </a:t>
            </a:r>
            <a:r>
              <a:rPr lang="es-ES" altLang="es-PE" sz="2800" b="1" i="1">
                <a:latin typeface="Helvetica" panose="020B0604020202020204" pitchFamily="34" charset="0"/>
              </a:rPr>
              <a:t>claro</a:t>
            </a:r>
            <a:r>
              <a:rPr lang="es-ES" altLang="es-PE" sz="2800" b="1">
                <a:latin typeface="Helvetica" panose="020B0604020202020204" pitchFamily="34" charset="0"/>
              </a:rPr>
              <a:t>, </a:t>
            </a:r>
            <a:r>
              <a:rPr lang="es-ES" altLang="es-PE" sz="2800" b="1" i="1">
                <a:latin typeface="Helvetica" panose="020B0604020202020204" pitchFamily="34" charset="0"/>
              </a:rPr>
              <a:t>exacto</a:t>
            </a:r>
            <a:r>
              <a:rPr lang="es-ES" altLang="es-PE" sz="2800" b="1">
                <a:latin typeface="Helvetica" panose="020B0604020202020204" pitchFamily="34" charset="0"/>
              </a:rPr>
              <a:t> y </a:t>
            </a:r>
            <a:r>
              <a:rPr lang="es-ES" altLang="es-PE" sz="2800" b="1" i="1">
                <a:latin typeface="Helvetica" panose="020B0604020202020204" pitchFamily="34" charset="0"/>
              </a:rPr>
              <a:t>sencillo</a:t>
            </a:r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>
            <a:off x="609600" y="1524000"/>
            <a:ext cx="7924800" cy="2906052"/>
          </a:xfrm>
          <a:prstGeom prst="rect">
            <a:avLst/>
          </a:prstGeom>
          <a:noFill/>
          <a:ln w="9525">
            <a:solidFill>
              <a:srgbClr val="CC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3000"/>
              </a:lnSpc>
              <a:spcBef>
                <a:spcPct val="30000"/>
              </a:spcBef>
              <a:buFontTx/>
              <a:buNone/>
            </a:pPr>
            <a:r>
              <a:rPr lang="es-ES" altLang="es-PE" sz="2800" b="1" dirty="0">
                <a:solidFill>
                  <a:srgbClr val="808000"/>
                </a:solidFill>
                <a:latin typeface="Helvetica" panose="020B0604020202020204" pitchFamily="34" charset="0"/>
              </a:rPr>
              <a:t> </a:t>
            </a:r>
            <a:endParaRPr lang="es-MX" altLang="es-PE" sz="2800" b="1" dirty="0">
              <a:solidFill>
                <a:srgbClr val="666633"/>
              </a:solidFill>
              <a:latin typeface="Helvetica" panose="020B0604020202020204" pitchFamily="34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s-ES" altLang="es-PE" sz="2800" b="1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Toda unidad integrada </a:t>
            </a:r>
            <a:r>
              <a:rPr lang="es-ES" altLang="es-PE" sz="2800" b="1" dirty="0">
                <a:solidFill>
                  <a:srgbClr val="7030A0"/>
                </a:solidFill>
                <a:latin typeface="Helvetica" panose="020B0604020202020204" pitchFamily="34" charset="0"/>
              </a:rPr>
              <a:t>por dos elementos: el enunciado principal y los enunciados </a:t>
            </a:r>
            <a:r>
              <a:rPr lang="es-ES" altLang="es-PE" sz="2800" b="1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secundarios, estos </a:t>
            </a:r>
            <a:r>
              <a:rPr lang="es-ES" altLang="es-PE" sz="2800" b="1" dirty="0">
                <a:solidFill>
                  <a:srgbClr val="7030A0"/>
                </a:solidFill>
                <a:latin typeface="Helvetica" panose="020B0604020202020204" pitchFamily="34" charset="0"/>
              </a:rPr>
              <a:t>últimos complementan al principal. </a:t>
            </a:r>
            <a:endParaRPr lang="es-ES" altLang="es-PE" sz="2800" b="1" dirty="0" smtClean="0">
              <a:solidFill>
                <a:srgbClr val="7030A0"/>
              </a:solidFill>
              <a:latin typeface="Helvetica" panose="020B0604020202020204" pitchFamily="34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s-ES" altLang="es-PE" sz="2800" b="1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Un párrafo completa su extensión desde el inicio de la redacción hasta el punto aparte.</a:t>
            </a:r>
            <a:endParaRPr lang="es-ES" altLang="es-PE" sz="2800" b="1" dirty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s-PE" altLang="es-PE" dirty="0" smtClean="0"/>
              <a:t>TIPOS DE PÁRRAFO</a:t>
            </a:r>
            <a:br>
              <a:rPr lang="es-PE" altLang="es-PE" dirty="0" smtClean="0"/>
            </a:br>
            <a:r>
              <a:rPr lang="es-PE" altLang="es-PE" dirty="0" smtClean="0"/>
              <a:t>ANALIZANTE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37760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s-PE" dirty="0" smtClean="0"/>
              <a:t>En este tipo de párrafo al idea principal se propone al principio, luego se van presentando las ideas que la sustentan, las ideas secundarias. El proceso que se sigue es DEDUCTIVO.</a:t>
            </a:r>
          </a:p>
          <a:p>
            <a:pPr marL="0" indent="0">
              <a:buFont typeface="Arial" charset="0"/>
              <a:buNone/>
              <a:defRPr/>
            </a:pPr>
            <a:endParaRPr lang="es-PE" dirty="0"/>
          </a:p>
        </p:txBody>
      </p:sp>
      <p:sp>
        <p:nvSpPr>
          <p:cNvPr id="4" name="3 Esquina doblada"/>
          <p:cNvSpPr/>
          <p:nvPr/>
        </p:nvSpPr>
        <p:spPr>
          <a:xfrm>
            <a:off x="3563888" y="3356992"/>
            <a:ext cx="1728788" cy="2303463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PE" b="1" dirty="0" smtClean="0">
                <a:solidFill>
                  <a:srgbClr val="FF0000"/>
                </a:solidFill>
              </a:rPr>
              <a:t>_______________________________________</a:t>
            </a:r>
            <a:r>
              <a:rPr lang="es-PE" dirty="0" smtClean="0">
                <a:solidFill>
                  <a:schemeClr val="tx1"/>
                </a:solidFill>
              </a:rPr>
              <a:t>____________________________________________________________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5940152" y="3501008"/>
            <a:ext cx="1366837" cy="360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smtClean="0"/>
              <a:t>SINTETIZANTE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s-PE" dirty="0" smtClean="0"/>
              <a:t>Se parte de ideas muy particulares o ideas secundarias que anticipan o ejemplifican la idea principal que será colocada al final. El proceso que se sigue es INDUCTIVO.</a:t>
            </a:r>
          </a:p>
          <a:p>
            <a:pPr marL="0" indent="0">
              <a:buFont typeface="Arial" charset="0"/>
              <a:buNone/>
              <a:defRPr/>
            </a:pPr>
            <a:endParaRPr lang="es-PE" dirty="0"/>
          </a:p>
        </p:txBody>
      </p:sp>
      <p:sp>
        <p:nvSpPr>
          <p:cNvPr id="4" name="3 Esquina doblada"/>
          <p:cNvSpPr/>
          <p:nvPr/>
        </p:nvSpPr>
        <p:spPr>
          <a:xfrm>
            <a:off x="3563888" y="3213100"/>
            <a:ext cx="1728788" cy="2303463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PE" dirty="0" smtClean="0">
                <a:solidFill>
                  <a:schemeClr val="tx1"/>
                </a:solidFill>
              </a:rPr>
              <a:t>____________________________________________________________</a:t>
            </a:r>
            <a:r>
              <a:rPr lang="es-PE" b="1" dirty="0" smtClean="0">
                <a:solidFill>
                  <a:srgbClr val="FF0000"/>
                </a:solidFill>
              </a:rPr>
              <a:t>_______________________________________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6012160" y="4797152"/>
            <a:ext cx="1366837" cy="360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7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¿Qué es el texto?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851920" y="1196752"/>
            <a:ext cx="4845224" cy="49377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Texto </a:t>
            </a:r>
            <a:r>
              <a:rPr lang="es-ES" dirty="0"/>
              <a:t>es la </a:t>
            </a:r>
            <a:r>
              <a:rPr lang="es-ES" b="1" dirty="0">
                <a:solidFill>
                  <a:srgbClr val="FF0000"/>
                </a:solidFill>
              </a:rPr>
              <a:t>unidad lingüística comunicativa fundamental, </a:t>
            </a:r>
            <a:r>
              <a:rPr lang="es-ES" b="1" dirty="0" smtClean="0">
                <a:solidFill>
                  <a:srgbClr val="FF0000"/>
                </a:solidFill>
              </a:rPr>
              <a:t>de </a:t>
            </a:r>
            <a:r>
              <a:rPr lang="es-ES" b="1" dirty="0">
                <a:solidFill>
                  <a:srgbClr val="FF0000"/>
                </a:solidFill>
              </a:rPr>
              <a:t>la actividad verbal </a:t>
            </a:r>
            <a:r>
              <a:rPr lang="es-ES" b="1" dirty="0" smtClean="0">
                <a:solidFill>
                  <a:srgbClr val="FF0000"/>
                </a:solidFill>
              </a:rPr>
              <a:t>humana.</a:t>
            </a: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Su extensión varía desde una palabras hasta 40 000, por ejemplo. La clave es identificar </a:t>
            </a:r>
            <a:r>
              <a:rPr lang="es-ES" b="1" i="1" dirty="0" smtClean="0">
                <a:solidFill>
                  <a:srgbClr val="7030A0"/>
                </a:solidFill>
              </a:rPr>
              <a:t>ideas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 smtClean="0"/>
              <a:t>                 </a:t>
            </a:r>
            <a:endParaRPr lang="es-PE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sz="2100" dirty="0" smtClean="0"/>
              <a:t>(</a:t>
            </a:r>
            <a:r>
              <a:rPr lang="es-ES" sz="2100" dirty="0"/>
              <a:t>E. Bernárdez, Introducción a la lingüística del texto, 1982, p. 85)</a:t>
            </a:r>
            <a:endParaRPr lang="es-PE" sz="2100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24" y="270892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99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es-PE" smtClean="0"/>
              <a:t>SINTETIZANTE - ANALIZANTE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s-PE" dirty="0" smtClean="0"/>
              <a:t>La idea principal se ubica al centro del párrafo. Por lo tanto las ideas secundarias sirven de marco para anticipar lo principal o para sustentarlo.</a:t>
            </a:r>
          </a:p>
          <a:p>
            <a:pPr marL="0" indent="0">
              <a:buFont typeface="Arial" charset="0"/>
              <a:buNone/>
              <a:defRPr/>
            </a:pPr>
            <a:endParaRPr lang="es-PE" dirty="0"/>
          </a:p>
        </p:txBody>
      </p:sp>
      <p:sp>
        <p:nvSpPr>
          <p:cNvPr id="4" name="3 Esquina doblada"/>
          <p:cNvSpPr/>
          <p:nvPr/>
        </p:nvSpPr>
        <p:spPr>
          <a:xfrm>
            <a:off x="3347864" y="3212976"/>
            <a:ext cx="1728788" cy="2303463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PE" dirty="0" smtClean="0">
                <a:solidFill>
                  <a:schemeClr val="tx1"/>
                </a:solidFill>
              </a:rPr>
              <a:t>____________________________________</a:t>
            </a:r>
            <a:r>
              <a:rPr lang="es-PE" b="1" dirty="0" smtClean="0">
                <a:solidFill>
                  <a:srgbClr val="FF0000"/>
                </a:solidFill>
              </a:rPr>
              <a:t>__________________________</a:t>
            </a:r>
            <a:r>
              <a:rPr lang="es-PE" dirty="0" smtClean="0">
                <a:solidFill>
                  <a:schemeClr val="tx1"/>
                </a:solidFill>
              </a:rPr>
              <a:t>____________________________________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5796136" y="4184525"/>
            <a:ext cx="1366837" cy="360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4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smtClean="0"/>
              <a:t>ENCUADRADO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s-PE" dirty="0" smtClean="0"/>
              <a:t>La idea principal aparece al principio y al final del párrafo, todas las demás son secundarias.</a:t>
            </a:r>
          </a:p>
          <a:p>
            <a:pPr marL="0" indent="0">
              <a:buFont typeface="Arial" charset="0"/>
              <a:buNone/>
              <a:defRPr/>
            </a:pPr>
            <a:endParaRPr lang="es-PE" dirty="0"/>
          </a:p>
        </p:txBody>
      </p:sp>
      <p:sp>
        <p:nvSpPr>
          <p:cNvPr id="4" name="3 Esquina doblada"/>
          <p:cNvSpPr/>
          <p:nvPr/>
        </p:nvSpPr>
        <p:spPr>
          <a:xfrm>
            <a:off x="2915816" y="3020695"/>
            <a:ext cx="1728788" cy="2303463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PE" b="1" dirty="0" smtClean="0">
                <a:solidFill>
                  <a:srgbClr val="FF0000"/>
                </a:solidFill>
              </a:rPr>
              <a:t>__________________________</a:t>
            </a:r>
            <a:r>
              <a:rPr lang="es-PE" dirty="0" smtClean="0">
                <a:solidFill>
                  <a:schemeClr val="tx1"/>
                </a:solidFill>
              </a:rPr>
              <a:t>________________________________________________</a:t>
            </a:r>
            <a:r>
              <a:rPr lang="es-PE" b="1" dirty="0" smtClean="0">
                <a:solidFill>
                  <a:srgbClr val="FF0000"/>
                </a:solidFill>
              </a:rPr>
              <a:t>__________________________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5220072" y="3020695"/>
            <a:ext cx="1366837" cy="358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6" name="5 Flecha izquierda"/>
          <p:cNvSpPr/>
          <p:nvPr/>
        </p:nvSpPr>
        <p:spPr>
          <a:xfrm>
            <a:off x="5292080" y="4788693"/>
            <a:ext cx="1368425" cy="360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5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smtClean="0"/>
              <a:t>PARALELO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s-PE" dirty="0" smtClean="0"/>
              <a:t>La idea principal se encuentra dispersa en todo el texto, es necesario deducirla ya que las ideas presentadas tienen el mismo nivel de importancia.</a:t>
            </a:r>
          </a:p>
          <a:p>
            <a:pPr marL="0" indent="0">
              <a:buFont typeface="Arial" charset="0"/>
              <a:buNone/>
              <a:defRPr/>
            </a:pPr>
            <a:endParaRPr lang="es-PE" dirty="0"/>
          </a:p>
        </p:txBody>
      </p:sp>
      <p:sp>
        <p:nvSpPr>
          <p:cNvPr id="4" name="3 Esquina doblada"/>
          <p:cNvSpPr/>
          <p:nvPr/>
        </p:nvSpPr>
        <p:spPr>
          <a:xfrm>
            <a:off x="2699792" y="3212306"/>
            <a:ext cx="1728787" cy="230505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PE" dirty="0" smtClean="0">
                <a:solidFill>
                  <a:schemeClr val="tx1"/>
                </a:solidFill>
              </a:rPr>
              <a:t>________________________________________________________________________________________________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5 Esquina doblada"/>
          <p:cNvSpPr/>
          <p:nvPr/>
        </p:nvSpPr>
        <p:spPr>
          <a:xfrm>
            <a:off x="5405090" y="4149080"/>
            <a:ext cx="1647825" cy="129698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PE" b="1" dirty="0">
                <a:solidFill>
                  <a:srgbClr val="FF0000"/>
                </a:solidFill>
              </a:rPr>
              <a:t>____________________________________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6 Flecha abajo"/>
          <p:cNvSpPr/>
          <p:nvPr/>
        </p:nvSpPr>
        <p:spPr>
          <a:xfrm>
            <a:off x="6024563" y="3168307"/>
            <a:ext cx="431800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¿Qué es la lectura?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059016" cy="4937760"/>
          </a:xfrm>
        </p:spPr>
        <p:txBody>
          <a:bodyPr>
            <a:normAutofit lnSpcReduction="10000"/>
          </a:bodyPr>
          <a:lstStyle/>
          <a:p>
            <a:pPr algn="just"/>
            <a:endParaRPr lang="es-ES" sz="2800" dirty="0" smtClean="0"/>
          </a:p>
          <a:p>
            <a:pPr algn="just"/>
            <a:r>
              <a:rPr lang="es-ES" sz="2800" dirty="0" smtClean="0"/>
              <a:t>Para </a:t>
            </a:r>
            <a:r>
              <a:rPr lang="es-ES" sz="2800" dirty="0"/>
              <a:t>Alberto </a:t>
            </a:r>
            <a:r>
              <a:rPr lang="es-ES" sz="2800" dirty="0" err="1"/>
              <a:t>Ferrández</a:t>
            </a:r>
            <a:r>
              <a:rPr lang="es-ES" sz="2800" dirty="0"/>
              <a:t>, Vicente </a:t>
            </a:r>
            <a:r>
              <a:rPr lang="es-ES" sz="2800" dirty="0" err="1"/>
              <a:t>Ferreres</a:t>
            </a:r>
            <a:r>
              <a:rPr lang="es-ES" sz="2800" dirty="0"/>
              <a:t> y Jaime </a:t>
            </a:r>
            <a:r>
              <a:rPr lang="es-ES" sz="2800" dirty="0" err="1"/>
              <a:t>Sarramona</a:t>
            </a:r>
            <a:r>
              <a:rPr lang="es-ES" sz="2800" dirty="0"/>
              <a:t>, </a:t>
            </a:r>
            <a:r>
              <a:rPr lang="es-ES" sz="2800" b="1" dirty="0">
                <a:solidFill>
                  <a:srgbClr val="FF0000"/>
                </a:solidFill>
              </a:rPr>
              <a:t>la lectura es </a:t>
            </a:r>
            <a:r>
              <a:rPr lang="es-ES" sz="2800" b="1" u="sng" dirty="0">
                <a:solidFill>
                  <a:srgbClr val="FF0000"/>
                </a:solidFill>
              </a:rPr>
              <a:t>comprensión, reflexión, recreación y creación</a:t>
            </a:r>
            <a:r>
              <a:rPr lang="es-ES" sz="2800" dirty="0"/>
              <a:t>. La lectura no es traducción de fonemas ni adecuación tonal, sino </a:t>
            </a:r>
            <a:r>
              <a:rPr lang="es-ES" sz="2800" u="sng" dirty="0"/>
              <a:t>comprensión</a:t>
            </a:r>
            <a:r>
              <a:rPr lang="es-ES" sz="2800" dirty="0" smtClean="0"/>
              <a:t>.</a:t>
            </a:r>
          </a:p>
          <a:p>
            <a:pPr marL="0" indent="0" algn="just">
              <a:buNone/>
            </a:pPr>
            <a:endParaRPr lang="es-PE" sz="2800" dirty="0"/>
          </a:p>
          <a:p>
            <a:pPr algn="just"/>
            <a:r>
              <a:rPr lang="es-ES" sz="2800" dirty="0"/>
              <a:t>El </a:t>
            </a:r>
            <a:r>
              <a:rPr lang="es-ES" sz="2800" dirty="0" smtClean="0"/>
              <a:t>RAE </a:t>
            </a:r>
            <a:r>
              <a:rPr lang="es-ES" sz="2800" dirty="0"/>
              <a:t>define la lectura como acción de leer, </a:t>
            </a:r>
            <a:r>
              <a:rPr lang="es-ES" sz="2800" b="1" u="sng" dirty="0">
                <a:solidFill>
                  <a:srgbClr val="FF0000"/>
                </a:solidFill>
              </a:rPr>
              <a:t>interpretación del sentido de un texto</a:t>
            </a:r>
            <a:r>
              <a:rPr lang="es-ES" sz="2800" dirty="0"/>
              <a:t>; disertación, exposición o discurso.</a:t>
            </a:r>
            <a:endParaRPr lang="es-PE" sz="2800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64904"/>
            <a:ext cx="19145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LECTURA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5338936" cy="493776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s-PE" b="1" dirty="0" smtClean="0">
                <a:solidFill>
                  <a:srgbClr val="FF0000"/>
                </a:solidFill>
              </a:rPr>
              <a:t>Exploratoria</a:t>
            </a:r>
            <a:r>
              <a:rPr lang="es-PE" dirty="0" smtClean="0"/>
              <a:t>: Es una lectura global, cuya finalidad es identificar a grandes rasgos el argumento, la estructura y las ideas principales de un texto.</a:t>
            </a:r>
          </a:p>
          <a:p>
            <a:pPr marL="514350" indent="-514350" algn="just">
              <a:buAutoNum type="arabicPeriod"/>
            </a:pPr>
            <a:endParaRPr lang="es-PE" b="1" dirty="0" smtClean="0">
              <a:solidFill>
                <a:srgbClr val="FF0000"/>
              </a:solidFill>
            </a:endParaRPr>
          </a:p>
          <a:p>
            <a:pPr marL="514350" indent="-514350" algn="just">
              <a:buAutoNum type="arabicPeriod"/>
            </a:pPr>
            <a:r>
              <a:rPr lang="es-PE" b="1" dirty="0" smtClean="0">
                <a:solidFill>
                  <a:srgbClr val="FF0000"/>
                </a:solidFill>
              </a:rPr>
              <a:t>Repaso</a:t>
            </a:r>
            <a:r>
              <a:rPr lang="es-PE" dirty="0" smtClean="0"/>
              <a:t>: Esta lectura se hace para memorizar </a:t>
            </a:r>
            <a:r>
              <a:rPr lang="es-PE" dirty="0"/>
              <a:t>y/o comprender aspectos importantes </a:t>
            </a:r>
            <a:r>
              <a:rPr lang="es-PE" dirty="0" smtClean="0"/>
              <a:t>de un texto.</a:t>
            </a:r>
          </a:p>
          <a:p>
            <a:pPr marL="514350" indent="-514350" algn="just">
              <a:buAutoNum type="arabicPeriod"/>
            </a:pPr>
            <a:endParaRPr lang="es-PE" dirty="0" smtClean="0"/>
          </a:p>
          <a:p>
            <a:pPr marL="514350" indent="-514350" algn="just">
              <a:buAutoNum type="arabicPeriod"/>
            </a:pPr>
            <a:r>
              <a:rPr lang="es-PE" b="1" dirty="0" smtClean="0">
                <a:solidFill>
                  <a:srgbClr val="FF0000"/>
                </a:solidFill>
              </a:rPr>
              <a:t>Crítica</a:t>
            </a:r>
            <a:r>
              <a:rPr lang="es-PE" dirty="0" smtClean="0"/>
              <a:t>: Esta lectura se realiza de forma detallada y a profundidad porque el fin es formarse </a:t>
            </a:r>
            <a:r>
              <a:rPr lang="es-PE" dirty="0"/>
              <a:t>un concepto valorativo de un libro, artículo, </a:t>
            </a:r>
            <a:r>
              <a:rPr lang="es-PE" dirty="0" smtClean="0"/>
              <a:t>etc.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700808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5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AutoShape 11"/>
          <p:cNvSpPr>
            <a:spLocks noChangeAspect="1" noChangeArrowheads="1"/>
          </p:cNvSpPr>
          <p:nvPr/>
        </p:nvSpPr>
        <p:spPr bwMode="auto">
          <a:xfrm>
            <a:off x="1173163" y="2384425"/>
            <a:ext cx="7561262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4340" name="AutoShape 12"/>
          <p:cNvSpPr>
            <a:spLocks noChangeAspect="1" noChangeArrowheads="1"/>
          </p:cNvSpPr>
          <p:nvPr/>
        </p:nvSpPr>
        <p:spPr bwMode="auto">
          <a:xfrm>
            <a:off x="1317625" y="2030413"/>
            <a:ext cx="779145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PE" b="1"/>
          </a:p>
        </p:txBody>
      </p:sp>
      <p:grpSp>
        <p:nvGrpSpPr>
          <p:cNvPr id="45085" name="Group 29"/>
          <p:cNvGrpSpPr>
            <a:grpSpLocks/>
          </p:cNvGrpSpPr>
          <p:nvPr/>
        </p:nvGrpSpPr>
        <p:grpSpPr bwMode="auto">
          <a:xfrm>
            <a:off x="385763" y="2997200"/>
            <a:ext cx="6272212" cy="1379538"/>
            <a:chOff x="698" y="2107"/>
            <a:chExt cx="3951" cy="869"/>
          </a:xfrm>
        </p:grpSpPr>
        <p:sp>
          <p:nvSpPr>
            <p:cNvPr id="45071" name="AutoShape 15"/>
            <p:cNvSpPr>
              <a:spLocks noChangeArrowheads="1"/>
            </p:cNvSpPr>
            <p:nvPr/>
          </p:nvSpPr>
          <p:spPr bwMode="auto">
            <a:xfrm flipV="1">
              <a:off x="2245" y="2107"/>
              <a:ext cx="2404" cy="86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38100" cmpd="dbl" algn="in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41990" dir="1593903" algn="ctr" rotWithShape="0">
                      <a:srgbClr val="009999"/>
                    </a:outerShdw>
                  </a:effectLst>
                </a14:hiddenEffects>
              </a:ext>
            </a:extLst>
          </p:spPr>
          <p:txBody>
            <a:bodyPr rot="10800000" lIns="0" tIns="0" rIns="0" bIns="0" anchor="ctr">
              <a:flatTx/>
            </a:bodyPr>
            <a:lstStyle/>
            <a:p>
              <a:pPr>
                <a:defRPr/>
              </a:pPr>
              <a:endParaRPr lang="es-ES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</a:endParaRPr>
            </a:p>
            <a:p>
              <a:pPr>
                <a:defRPr/>
              </a:pPr>
              <a:endParaRPr lang="es-ES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</a:endParaRPr>
            </a:p>
            <a:p>
              <a:pPr>
                <a:defRPr/>
              </a:pPr>
              <a:r>
                <a:rPr lang="es-ES" sz="1600" b="1" dirty="0" smtClean="0">
                  <a:solidFill>
                    <a:srgbClr val="006600"/>
                  </a:solidFill>
                  <a:latin typeface="Batang" pitchFamily="18" charset="-127"/>
                </a:rPr>
                <a:t>  El </a:t>
              </a:r>
              <a:r>
                <a:rPr lang="es-ES" sz="1600" b="1" dirty="0">
                  <a:solidFill>
                    <a:srgbClr val="006600"/>
                  </a:solidFill>
                  <a:latin typeface="Batang" pitchFamily="18" charset="-127"/>
                </a:rPr>
                <a:t>lector aporta sus </a:t>
              </a:r>
            </a:p>
            <a:p>
              <a:pPr algn="ctr">
                <a:defRPr/>
              </a:pPr>
              <a:r>
                <a:rPr lang="es-ES" sz="1600" b="1" dirty="0">
                  <a:solidFill>
                    <a:srgbClr val="006600"/>
                  </a:solidFill>
                  <a:latin typeface="Batang" pitchFamily="18" charset="-127"/>
                </a:rPr>
                <a:t>conocimientos previos. Se infiere información no  explícita en el  texto.</a:t>
              </a:r>
            </a:p>
            <a:p>
              <a:pPr>
                <a:defRPr/>
              </a:pPr>
              <a:endParaRPr lang="es-ES" sz="1600" b="1" dirty="0">
                <a:solidFill>
                  <a:srgbClr val="006600"/>
                </a:solidFill>
                <a:latin typeface="Batang" pitchFamily="18" charset="-127"/>
              </a:endParaRPr>
            </a:p>
            <a:p>
              <a:pPr>
                <a:defRPr/>
              </a:pPr>
              <a:endParaRPr lang="es-ES" sz="1400" b="1" dirty="0">
                <a:solidFill>
                  <a:srgbClr val="006600"/>
                </a:solidFill>
                <a:latin typeface="Batang" pitchFamily="18" charset="-127"/>
              </a:endParaRPr>
            </a:p>
          </p:txBody>
        </p:sp>
        <p:sp>
          <p:nvSpPr>
            <p:cNvPr id="45074" name="AutoShape 18"/>
            <p:cNvSpPr>
              <a:spLocks noChangeArrowheads="1"/>
            </p:cNvSpPr>
            <p:nvPr/>
          </p:nvSpPr>
          <p:spPr bwMode="auto">
            <a:xfrm>
              <a:off x="698" y="2250"/>
              <a:ext cx="1269" cy="332"/>
            </a:xfrm>
            <a:prstGeom prst="roundRect">
              <a:avLst>
                <a:gd name="adj" fmla="val 16667"/>
              </a:avLst>
            </a:prstGeom>
            <a:solidFill>
              <a:srgbClr val="CC3300"/>
            </a:solidFill>
            <a:ln>
              <a:noFill/>
            </a:ln>
            <a:effectLst>
              <a:outerShdw dist="107763" dir="18900000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6666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s-E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atang" pitchFamily="18" charset="-127"/>
                </a:rPr>
                <a:t>Nivel Inferencial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</a:endParaRPr>
            </a:p>
          </p:txBody>
        </p:sp>
        <p:cxnSp>
          <p:nvCxnSpPr>
            <p:cNvPr id="14361" name="AutoShape 22"/>
            <p:cNvCxnSpPr>
              <a:cxnSpLocks noChangeShapeType="1"/>
              <a:endCxn id="45074" idx="2"/>
            </p:cNvCxnSpPr>
            <p:nvPr/>
          </p:nvCxnSpPr>
          <p:spPr bwMode="auto">
            <a:xfrm rot="10800000">
              <a:off x="1333" y="2582"/>
              <a:ext cx="882" cy="185"/>
            </a:xfrm>
            <a:prstGeom prst="bentConnector2">
              <a:avLst/>
            </a:prstGeom>
            <a:noFill/>
            <a:ln w="76200">
              <a:solidFill>
                <a:srgbClr val="CC3300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rgbClr val="FFFFCC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72" name="AutoShape 16"/>
          <p:cNvSpPr>
            <a:spLocks noChangeArrowheads="1"/>
          </p:cNvSpPr>
          <p:nvPr/>
        </p:nvSpPr>
        <p:spPr bwMode="auto">
          <a:xfrm flipV="1">
            <a:off x="2041525" y="4581525"/>
            <a:ext cx="5554663" cy="13811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00 w 21600"/>
              <a:gd name="T13" fmla="*/ 3600 h 21600"/>
              <a:gd name="T14" fmla="*/ 18000 w 21600"/>
              <a:gd name="T15" fmla="*/ 180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00" y="21600"/>
                </a:lnTo>
                <a:lnTo>
                  <a:pt x="180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BBE0E3"/>
            </a:extrusionClr>
            <a:contourClr>
              <a:srgbClr val="BBE0E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41990" dir="1593903" algn="ctr" rotWithShape="0">
                    <a:srgbClr val="8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rot="10800000" lIns="0" tIns="0" rIns="0" bIns="0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600" b="1" dirty="0">
                <a:solidFill>
                  <a:srgbClr val="006600"/>
                </a:solidFill>
                <a:latin typeface="Batang" panose="02030600000101010101" pitchFamily="18" charset="-127"/>
              </a:rPr>
              <a:t>Comprensión lectora básica. Decodificación de palabras y oraciones. Lectura superficial. </a:t>
            </a:r>
          </a:p>
          <a:p>
            <a:pPr algn="ctr" eaLnBrk="1" hangingPunct="1"/>
            <a:r>
              <a:rPr lang="es-ES" altLang="es-PE" sz="1600" b="1" dirty="0">
                <a:solidFill>
                  <a:srgbClr val="006600"/>
                </a:solidFill>
                <a:latin typeface="Batang" panose="02030600000101010101" pitchFamily="18" charset="-127"/>
              </a:rPr>
              <a:t>Se obtiene </a:t>
            </a:r>
            <a:r>
              <a:rPr lang="es-ES" altLang="es-PE" sz="1600" b="1" dirty="0" smtClean="0">
                <a:solidFill>
                  <a:srgbClr val="006600"/>
                </a:solidFill>
                <a:latin typeface="Batang" panose="02030600000101010101" pitchFamily="18" charset="-127"/>
              </a:rPr>
              <a:t>solo </a:t>
            </a:r>
            <a:r>
              <a:rPr lang="es-ES" altLang="es-PE" sz="1600" b="1" dirty="0">
                <a:solidFill>
                  <a:srgbClr val="006600"/>
                </a:solidFill>
                <a:latin typeface="Batang" panose="02030600000101010101" pitchFamily="18" charset="-127"/>
              </a:rPr>
              <a:t>la información que está explícita en el texto.</a:t>
            </a:r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384175" y="4621214"/>
            <a:ext cx="2016125" cy="528637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ffectLst>
            <a:outerShdw dist="107763" dir="18900000" algn="ctr" rotWithShape="0">
              <a:srgbClr val="FFFFC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 cmpd="dbl">
                <a:solidFill>
                  <a:srgbClr val="006666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</a:rPr>
              <a:t>Nivel Literal</a:t>
            </a:r>
            <a:endParaRPr lang="es-E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atang" pitchFamily="18" charset="-127"/>
            </a:endParaRPr>
          </a:p>
        </p:txBody>
      </p:sp>
      <p:cxnSp>
        <p:nvCxnSpPr>
          <p:cNvPr id="45079" name="AutoShape 23"/>
          <p:cNvCxnSpPr>
            <a:cxnSpLocks noChangeShapeType="1"/>
          </p:cNvCxnSpPr>
          <p:nvPr/>
        </p:nvCxnSpPr>
        <p:spPr bwMode="auto">
          <a:xfrm rot="16200000" flipV="1">
            <a:off x="1460501" y="5265738"/>
            <a:ext cx="627063" cy="595314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CC3300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FFFFCC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94" name="Group 38"/>
          <p:cNvGrpSpPr>
            <a:grpSpLocks/>
          </p:cNvGrpSpPr>
          <p:nvPr/>
        </p:nvGrpSpPr>
        <p:grpSpPr bwMode="auto">
          <a:xfrm>
            <a:off x="395288" y="1268413"/>
            <a:ext cx="7921625" cy="4826000"/>
            <a:chOff x="249" y="799"/>
            <a:chExt cx="4990" cy="3040"/>
          </a:xfrm>
        </p:grpSpPr>
        <p:grpSp>
          <p:nvGrpSpPr>
            <p:cNvPr id="14349" name="Group 28"/>
            <p:cNvGrpSpPr>
              <a:grpSpLocks/>
            </p:cNvGrpSpPr>
            <p:nvPr/>
          </p:nvGrpSpPr>
          <p:grpSpPr bwMode="auto">
            <a:xfrm>
              <a:off x="249" y="890"/>
              <a:ext cx="3727" cy="871"/>
              <a:chOff x="703" y="1117"/>
              <a:chExt cx="3727" cy="871"/>
            </a:xfrm>
          </p:grpSpPr>
          <p:sp>
            <p:nvSpPr>
              <p:cNvPr id="14353" name="AutoShape 13"/>
              <p:cNvSpPr>
                <a:spLocks noChangeArrowheads="1"/>
              </p:cNvSpPr>
              <p:nvPr/>
            </p:nvSpPr>
            <p:spPr bwMode="auto">
              <a:xfrm flipV="1">
                <a:off x="2836" y="1117"/>
                <a:ext cx="1255" cy="87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194 w 21600"/>
                  <a:gd name="T13" fmla="*/ 7192 h 21600"/>
                  <a:gd name="T14" fmla="*/ 14406 w 21600"/>
                  <a:gd name="T15" fmla="*/ 1440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8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BE0E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BBE0E3"/>
                </a:extrusionClr>
                <a:contourClr>
                  <a:srgbClr val="BBE0E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41990" dir="1593903" algn="ctr" rotWithShape="0">
                        <a:srgbClr val="333399"/>
                      </a:outerShdw>
                    </a:effectLst>
                  </a14:hiddenEffects>
                </a:ext>
              </a:extLst>
            </p:spPr>
            <p:txBody>
              <a:bodyPr rot="10800000" lIns="0" tIns="0" rIns="0" bIns="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800">
                  <a:solidFill>
                    <a:srgbClr val="4D4D4D"/>
                  </a:solidFill>
                </a:endParaRPr>
              </a:p>
              <a:p>
                <a:pPr eaLnBrk="1" hangingPunct="1"/>
                <a:endParaRPr lang="es-ES" altLang="es-PE" sz="800">
                  <a:solidFill>
                    <a:srgbClr val="4D4D4D"/>
                  </a:solidFill>
                </a:endParaRPr>
              </a:p>
              <a:p>
                <a:pPr eaLnBrk="1" hangingPunct="1"/>
                <a:endParaRPr lang="es-ES" altLang="es-PE" sz="800">
                  <a:solidFill>
                    <a:srgbClr val="4D4D4D"/>
                  </a:solidFill>
                </a:endParaRPr>
              </a:p>
              <a:p>
                <a:pPr eaLnBrk="1" hangingPunct="1"/>
                <a:endParaRPr lang="es-ES" altLang="es-PE" sz="800">
                  <a:solidFill>
                    <a:srgbClr val="4D4D4D"/>
                  </a:solidFill>
                </a:endParaRPr>
              </a:p>
              <a:p>
                <a:pPr eaLnBrk="1" hangingPunct="1"/>
                <a:endParaRPr lang="es-ES" altLang="es-PE" sz="800">
                  <a:solidFill>
                    <a:srgbClr val="4D4D4D"/>
                  </a:solidFill>
                </a:endParaRPr>
              </a:p>
              <a:p>
                <a:pPr eaLnBrk="1" hangingPunct="1"/>
                <a:endParaRPr lang="es-ES" altLang="es-PE" sz="1600">
                  <a:solidFill>
                    <a:srgbClr val="4D4D4D"/>
                  </a:solidFill>
                </a:endParaRPr>
              </a:p>
              <a:p>
                <a:pPr eaLnBrk="1" hangingPunct="1"/>
                <a:endParaRPr lang="es-ES" altLang="es-PE" sz="1600">
                  <a:solidFill>
                    <a:srgbClr val="000000"/>
                  </a:solidFill>
                </a:endParaRPr>
              </a:p>
              <a:p>
                <a:pPr eaLnBrk="1" hangingPunct="1"/>
                <a:endParaRPr lang="es-ES" altLang="es-PE" sz="1600"/>
              </a:p>
            </p:txBody>
          </p:sp>
          <p:sp>
            <p:nvSpPr>
              <p:cNvPr id="45073" name="AutoShape 17"/>
              <p:cNvSpPr>
                <a:spLocks noChangeArrowheads="1"/>
              </p:cNvSpPr>
              <p:nvPr/>
            </p:nvSpPr>
            <p:spPr bwMode="auto">
              <a:xfrm>
                <a:off x="703" y="1421"/>
                <a:ext cx="1269" cy="333"/>
              </a:xfrm>
              <a:prstGeom prst="roundRect">
                <a:avLst>
                  <a:gd name="adj" fmla="val 16667"/>
                </a:avLst>
              </a:prstGeom>
              <a:solidFill>
                <a:srgbClr val="FF9933"/>
              </a:solidFill>
              <a:ln>
                <a:noFill/>
              </a:ln>
              <a:effectLst>
                <a:outerShdw dist="107763" dir="18900000" algn="ctr" rotWithShape="0">
                  <a:srgbClr val="FFFFCC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666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r>
                  <a:rPr lang="es-E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atang" pitchFamily="18" charset="-127"/>
                  </a:rPr>
                  <a:t>Nivel Crítico</a:t>
                </a:r>
                <a:endPara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atang" pitchFamily="18" charset="-127"/>
                </a:endParaRPr>
              </a:p>
            </p:txBody>
          </p:sp>
          <p:sp>
            <p:nvSpPr>
              <p:cNvPr id="45076" name="Text Box 20"/>
              <p:cNvSpPr txBox="1">
                <a:spLocks noChangeArrowheads="1"/>
              </p:cNvSpPr>
              <p:nvPr/>
            </p:nvSpPr>
            <p:spPr bwMode="auto">
              <a:xfrm>
                <a:off x="2434" y="1413"/>
                <a:ext cx="1996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ES" sz="16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</a:rPr>
                  <a:t>El lector</a:t>
                </a:r>
              </a:p>
              <a:p>
                <a:pPr algn="ctr">
                  <a:defRPr/>
                </a:pPr>
                <a:r>
                  <a:rPr lang="es-ES" sz="16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</a:rPr>
                  <a:t> asume y</a:t>
                </a:r>
              </a:p>
              <a:p>
                <a:pPr algn="ctr">
                  <a:defRPr/>
                </a:pPr>
                <a:r>
                  <a:rPr lang="es-ES" sz="16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</a:rPr>
                  <a:t>  justifica postura </a:t>
                </a:r>
              </a:p>
            </p:txBody>
          </p:sp>
          <p:cxnSp>
            <p:nvCxnSpPr>
              <p:cNvPr id="14356" name="AutoShape 21"/>
              <p:cNvCxnSpPr>
                <a:cxnSpLocks noChangeShapeType="1"/>
                <a:endCxn id="45073" idx="2"/>
              </p:cNvCxnSpPr>
              <p:nvPr/>
            </p:nvCxnSpPr>
            <p:spPr bwMode="auto">
              <a:xfrm rot="10800000">
                <a:off x="1338" y="1754"/>
                <a:ext cx="1335" cy="179"/>
              </a:xfrm>
              <a:prstGeom prst="bentConnector2">
                <a:avLst/>
              </a:prstGeom>
              <a:noFill/>
              <a:ln w="76200">
                <a:solidFill>
                  <a:srgbClr val="CC3300"/>
                </a:solidFill>
                <a:miter lim="800000"/>
                <a:headEnd/>
                <a:tailEnd type="triangle" w="med" len="med"/>
              </a:ln>
              <a:effectLst>
                <a:outerShdw dist="35921" dir="2700000" algn="ctr" rotWithShape="0">
                  <a:srgbClr val="FFFFCC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50" name="Line 35"/>
            <p:cNvSpPr>
              <a:spLocks noChangeShapeType="1"/>
            </p:cNvSpPr>
            <p:nvPr/>
          </p:nvSpPr>
          <p:spPr bwMode="auto">
            <a:xfrm>
              <a:off x="3288" y="981"/>
              <a:ext cx="1588" cy="281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prstDash val="dash"/>
              <a:round/>
              <a:headEnd/>
              <a:tailEnd type="triangle" w="med" len="med"/>
            </a:ln>
            <a:effectLst>
              <a:outerShdw dist="80322" dir="4293903" algn="ctr" rotWithShape="0">
                <a:srgbClr val="FFFFCC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351" name="Line 36"/>
            <p:cNvSpPr>
              <a:spLocks noChangeShapeType="1"/>
            </p:cNvSpPr>
            <p:nvPr/>
          </p:nvSpPr>
          <p:spPr bwMode="auto">
            <a:xfrm>
              <a:off x="3379" y="890"/>
              <a:ext cx="1588" cy="2813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prstDash val="dash"/>
              <a:round/>
              <a:headEnd type="triangle" w="med" len="med"/>
              <a:tailEnd/>
            </a:ln>
            <a:effectLst>
              <a:outerShdw dist="80322" dir="4293903" algn="ctr" rotWithShape="0">
                <a:srgbClr val="FFFFCC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352" name="Line 37"/>
            <p:cNvSpPr>
              <a:spLocks noChangeShapeType="1"/>
            </p:cNvSpPr>
            <p:nvPr/>
          </p:nvSpPr>
          <p:spPr bwMode="auto">
            <a:xfrm>
              <a:off x="3470" y="799"/>
              <a:ext cx="1769" cy="304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prstDash val="dash"/>
              <a:round/>
              <a:headEnd type="triangle" w="med" len="med"/>
              <a:tailEnd type="triangle" w="med" len="med"/>
            </a:ln>
            <a:effectLst>
              <a:outerShdw dist="80322" dir="4293903" algn="ctr" rotWithShape="0">
                <a:srgbClr val="FFFFCC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20" name="1 Título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mtClean="0"/>
              <a:t>NIVELES DE COMPRENSIÓN LECTORA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91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 animBg="1"/>
      <p:bldP spid="450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NIVELES DE COMPRENSIÓN LECTORA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sz="3200" b="1" u="sng" dirty="0" smtClean="0">
                <a:solidFill>
                  <a:srgbClr val="7030A0"/>
                </a:solidFill>
              </a:rPr>
              <a:t>a. Nivel </a:t>
            </a:r>
            <a:r>
              <a:rPr lang="es-PE" sz="3200" b="1" u="sng" dirty="0">
                <a:solidFill>
                  <a:srgbClr val="7030A0"/>
                </a:solidFill>
              </a:rPr>
              <a:t>Literal: </a:t>
            </a:r>
          </a:p>
          <a:p>
            <a:pPr marL="0" indent="0">
              <a:buNone/>
            </a:pPr>
            <a:r>
              <a:rPr lang="es-PE" dirty="0" smtClean="0"/>
              <a:t>En este nivel se extrae lo que dice el texto, lo obvio.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Palabras clave: </a:t>
            </a:r>
          </a:p>
          <a:p>
            <a:pPr marL="0" indent="0">
              <a:buNone/>
            </a:pPr>
            <a:r>
              <a:rPr lang="es-PE" sz="2400" b="1" i="1" dirty="0"/>
              <a:t>Del texto…, en el texto…, según el texto…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Permite:</a:t>
            </a:r>
          </a:p>
          <a:p>
            <a:pPr>
              <a:buFontTx/>
              <a:buChar char="-"/>
            </a:pPr>
            <a:r>
              <a:rPr lang="es-PE" dirty="0"/>
              <a:t>Reconocimiento de </a:t>
            </a:r>
            <a:r>
              <a:rPr lang="es-PE" dirty="0" smtClean="0"/>
              <a:t>todo </a:t>
            </a:r>
            <a:r>
              <a:rPr lang="es-PE" dirty="0"/>
              <a:t>lo explícito del texto.</a:t>
            </a:r>
          </a:p>
          <a:p>
            <a:pPr>
              <a:buFontTx/>
              <a:buChar char="-"/>
            </a:pPr>
            <a:r>
              <a:rPr lang="es-PE" dirty="0"/>
              <a:t>Identificar detalles.</a:t>
            </a:r>
          </a:p>
          <a:p>
            <a:pPr>
              <a:buFontTx/>
              <a:buChar char="-"/>
            </a:pPr>
            <a:r>
              <a:rPr lang="es-PE" dirty="0"/>
              <a:t>Secuenciar sucesos.</a:t>
            </a:r>
          </a:p>
          <a:p>
            <a:pPr>
              <a:buFontTx/>
              <a:buChar char="-"/>
            </a:pPr>
            <a:r>
              <a:rPr lang="es-PE" dirty="0"/>
              <a:t>Captar el significado de palabras y oraciones.</a:t>
            </a:r>
          </a:p>
          <a:p>
            <a:pPr>
              <a:buFontTx/>
              <a:buChar char="-"/>
            </a:pPr>
            <a:r>
              <a:rPr lang="es-PE" dirty="0"/>
              <a:t>Desarrollar la memoria, utilizar estrategias para ello.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18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b="1" dirty="0" smtClean="0">
                <a:solidFill>
                  <a:srgbClr val="FF0000"/>
                </a:solidFill>
              </a:rPr>
              <a:t>LITERAL</a:t>
            </a:r>
            <a:r>
              <a:rPr lang="es-PE" dirty="0">
                <a:solidFill>
                  <a:srgbClr val="FFFF00"/>
                </a:solidFill>
              </a:rPr>
              <a:t/>
            </a:r>
            <a:br>
              <a:rPr lang="es-PE" dirty="0">
                <a:solidFill>
                  <a:srgbClr val="FFFF00"/>
                </a:solidFill>
              </a:rPr>
            </a:b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 descr="Imagen relacionad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966801" cy="39590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Imagen 4" descr="Resultado de imagen para liter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320480" cy="4103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304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EN FORMA DE ORACIÓN O ENUNCIADO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dirty="0" smtClean="0">
                <a:effectLst/>
              </a:rPr>
              <a:t>Ejemplos:</a:t>
            </a:r>
          </a:p>
          <a:p>
            <a:pPr marL="0" indent="0">
              <a:buNone/>
            </a:pPr>
            <a:endParaRPr lang="es-PE" b="1" dirty="0" smtClean="0">
              <a:effectLst/>
            </a:endParaRPr>
          </a:p>
          <a:p>
            <a:r>
              <a:rPr lang="es-PE" b="1" dirty="0" smtClean="0">
                <a:effectLst/>
              </a:rPr>
              <a:t>La </a:t>
            </a:r>
            <a:r>
              <a:rPr lang="es-PE" b="1" dirty="0">
                <a:effectLst/>
              </a:rPr>
              <a:t>"levedad", según el autor, hace que el hombre</a:t>
            </a:r>
            <a:r>
              <a:rPr lang="es-PE" b="1" dirty="0" smtClean="0">
                <a:effectLst/>
              </a:rPr>
              <a:t>:</a:t>
            </a:r>
          </a:p>
          <a:p>
            <a:r>
              <a:rPr lang="es-PE" b="1" dirty="0">
                <a:effectLst/>
              </a:rPr>
              <a:t>Según el texto, la vida del hombre será mediocre, cuando</a:t>
            </a:r>
            <a:r>
              <a:rPr lang="es-PE" b="1" dirty="0" smtClean="0">
                <a:effectLst/>
              </a:rPr>
              <a:t>:</a:t>
            </a:r>
          </a:p>
          <a:p>
            <a:r>
              <a:rPr lang="es-PE" b="1" dirty="0">
                <a:effectLst/>
              </a:rPr>
              <a:t>De acuerdo a los avances científicos, esta enfermedad</a:t>
            </a:r>
            <a:r>
              <a:rPr lang="es-PE" b="1" dirty="0" smtClean="0">
                <a:effectLst/>
              </a:rPr>
              <a:t>.</a:t>
            </a:r>
          </a:p>
          <a:p>
            <a:r>
              <a:rPr lang="es-PE" b="1" dirty="0">
                <a:effectLst/>
              </a:rPr>
              <a:t>Según el texto leído, </a:t>
            </a:r>
            <a:r>
              <a:rPr lang="es-PE" b="1" dirty="0" err="1">
                <a:effectLst/>
              </a:rPr>
              <a:t>Andagoya</a:t>
            </a:r>
            <a:r>
              <a:rPr lang="es-PE" b="1" dirty="0">
                <a:effectLst/>
              </a:rPr>
              <a:t> llegó</a:t>
            </a:r>
            <a:r>
              <a:rPr lang="es-PE" b="1" dirty="0" smtClean="0">
                <a:effectLst/>
              </a:rPr>
              <a:t>:</a:t>
            </a:r>
          </a:p>
          <a:p>
            <a:r>
              <a:rPr lang="es-PE" b="1" dirty="0">
                <a:effectLst/>
              </a:rPr>
              <a:t>Los abogados consideran </a:t>
            </a:r>
            <a:r>
              <a:rPr lang="es-PE" b="1" dirty="0" smtClean="0">
                <a:effectLst/>
              </a:rPr>
              <a:t>que:</a:t>
            </a:r>
          </a:p>
          <a:p>
            <a:r>
              <a:rPr lang="es-PE" b="1" dirty="0" smtClean="0">
                <a:effectLst/>
              </a:rPr>
              <a:t>El </a:t>
            </a:r>
            <a:r>
              <a:rPr lang="es-PE" b="1" dirty="0">
                <a:effectLst/>
              </a:rPr>
              <a:t>autor lamenta que ciertos </a:t>
            </a:r>
            <a:r>
              <a:rPr lang="es-PE" b="1" dirty="0" smtClean="0">
                <a:effectLst/>
              </a:rPr>
              <a:t>periodistas:</a:t>
            </a:r>
          </a:p>
          <a:p>
            <a:r>
              <a:rPr lang="es-PE" b="1" dirty="0" smtClean="0">
                <a:effectLst/>
              </a:rPr>
              <a:t>De </a:t>
            </a:r>
            <a:r>
              <a:rPr lang="es-PE" b="1" dirty="0">
                <a:effectLst/>
              </a:rPr>
              <a:t>acuerdo al contenido del </a:t>
            </a:r>
            <a:r>
              <a:rPr lang="es-PE" b="1" dirty="0" smtClean="0">
                <a:effectLst/>
              </a:rPr>
              <a:t>texto:</a:t>
            </a:r>
          </a:p>
          <a:p>
            <a:r>
              <a:rPr lang="es-PE" b="1" dirty="0">
                <a:effectLst/>
              </a:rPr>
              <a:t>Identifique la información falsa.</a:t>
            </a:r>
            <a:endParaRPr lang="es-PE" dirty="0"/>
          </a:p>
        </p:txBody>
      </p:sp>
      <p:pic>
        <p:nvPicPr>
          <p:cNvPr id="4102" name="Picture 6" descr="Resultado de imagen para texto escrito anim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07" y="4869160"/>
            <a:ext cx="1366810" cy="1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3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NIVELES DE COMPRENSIÓN LECTORA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sz="3200" b="1" u="sng" dirty="0">
                <a:solidFill>
                  <a:srgbClr val="7030A0"/>
                </a:solidFill>
              </a:rPr>
              <a:t>b. Nivel Inferencial: </a:t>
            </a:r>
          </a:p>
          <a:p>
            <a:pPr marL="0" indent="0">
              <a:buNone/>
            </a:pPr>
            <a:r>
              <a:rPr lang="es-PE" dirty="0" smtClean="0"/>
              <a:t>En este nivel respondo lo </a:t>
            </a:r>
            <a:r>
              <a:rPr lang="es-PE" dirty="0"/>
              <a:t>que creo que dice, lo que creo que es (explanación).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Es válida la asociación con referentes </a:t>
            </a:r>
            <a:r>
              <a:rPr lang="es-PE" dirty="0" smtClean="0"/>
              <a:t>previos (lecturas anteriores, experiencia personal).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Palabras clave: </a:t>
            </a:r>
            <a:r>
              <a:rPr lang="es-PE" sz="2800" b="1" i="1" dirty="0"/>
              <a:t>deducir, inferir, colegir, extraer, interpretar, desprender.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Permite:</a:t>
            </a:r>
          </a:p>
          <a:p>
            <a:pPr>
              <a:buFontTx/>
              <a:buChar char="-"/>
            </a:pPr>
            <a:r>
              <a:rPr lang="es-PE" dirty="0"/>
              <a:t>Predecir resultados.</a:t>
            </a:r>
          </a:p>
          <a:p>
            <a:pPr>
              <a:buFontTx/>
              <a:buChar char="-"/>
            </a:pPr>
            <a:r>
              <a:rPr lang="es-PE" dirty="0"/>
              <a:t>Poner un final diferente (relatos).</a:t>
            </a:r>
          </a:p>
          <a:p>
            <a:pPr>
              <a:buFontTx/>
              <a:buChar char="-"/>
            </a:pPr>
            <a:r>
              <a:rPr lang="es-PE" dirty="0"/>
              <a:t>Interpretar el lenguaje </a:t>
            </a:r>
            <a:r>
              <a:rPr lang="es-PE" dirty="0" smtClean="0"/>
              <a:t>figurativo, las metáforas.</a:t>
            </a:r>
            <a:endParaRPr lang="es-PE" dirty="0"/>
          </a:p>
          <a:p>
            <a:pPr>
              <a:buFontTx/>
              <a:buChar char="-"/>
            </a:pPr>
            <a:r>
              <a:rPr lang="es-PE" dirty="0"/>
              <a:t>Deducir enseñanzas y mensajes</a:t>
            </a:r>
            <a:r>
              <a:rPr lang="es-PE" dirty="0" smtClean="0"/>
              <a:t>.</a:t>
            </a:r>
          </a:p>
          <a:p>
            <a:pPr>
              <a:buFontTx/>
              <a:buChar char="-"/>
            </a:pPr>
            <a:r>
              <a:rPr lang="es-PE" dirty="0" smtClean="0"/>
              <a:t>«Dialogar con el autor», asumiendo posturas propias.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383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310</TotalTime>
  <Words>1326</Words>
  <Application>Microsoft Office PowerPoint</Application>
  <PresentationFormat>Presentación en pantalla (4:3)</PresentationFormat>
  <Paragraphs>198</Paragraphs>
  <Slides>22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Origen</vt:lpstr>
      <vt:lpstr>Documento</vt:lpstr>
      <vt:lpstr>TEMA 2: TEXTO, LECTURA, TIPOS.</vt:lpstr>
      <vt:lpstr>¿Qué es el texto?</vt:lpstr>
      <vt:lpstr>¿Qué es la lectura?</vt:lpstr>
      <vt:lpstr>TIPOS DE LECTURA</vt:lpstr>
      <vt:lpstr>Presentación de PowerPoint</vt:lpstr>
      <vt:lpstr>NIVELES DE COMPRENSIÓN LECTORA</vt:lpstr>
      <vt:lpstr>  LITERAL </vt:lpstr>
      <vt:lpstr>EN FORMA DE ORACIÓN O ENUNCIADO</vt:lpstr>
      <vt:lpstr>NIVELES DE COMPRENSIÓN LECTORA</vt:lpstr>
      <vt:lpstr>¿QUÉ PREGUNTAS SUELEN MEDIR ESTE NIVEL?</vt:lpstr>
      <vt:lpstr>NIVELES DE COMPRENSIÓN LECTORA</vt:lpstr>
      <vt:lpstr>Ejemplos:</vt:lpstr>
      <vt:lpstr>Presentación de PowerPoint</vt:lpstr>
      <vt:lpstr>LECTURA DE ORGANIZACIÓN</vt:lpstr>
      <vt:lpstr>Presentación de PowerPoint</vt:lpstr>
      <vt:lpstr>IDEA GLOBAL:  </vt:lpstr>
      <vt:lpstr>Presentación de PowerPoint</vt:lpstr>
      <vt:lpstr>TIPOS DE PÁRRAFO ANALIZANTE</vt:lpstr>
      <vt:lpstr>SINTETIZANTE</vt:lpstr>
      <vt:lpstr>SINTETIZANTE - ANALIZANTE</vt:lpstr>
      <vt:lpstr>ENCUADRADO</vt:lpstr>
      <vt:lpstr>PARALELO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vocación</dc:title>
  <dc:creator>intel</dc:creator>
  <cp:lastModifiedBy>Mapi</cp:lastModifiedBy>
  <cp:revision>56</cp:revision>
  <dcterms:created xsi:type="dcterms:W3CDTF">2016-03-22T10:49:53Z</dcterms:created>
  <dcterms:modified xsi:type="dcterms:W3CDTF">2017-04-20T02:44:36Z</dcterms:modified>
</cp:coreProperties>
</file>