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71" r:id="rId17"/>
    <p:sldId id="272" r:id="rId18"/>
    <p:sldId id="273" r:id="rId19"/>
    <p:sldId id="29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57" r:id="rId3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8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5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1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0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99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5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2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3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9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2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1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E27C-0A8B-4E7C-87E4-B97528523001}" type="datetimeFigureOut">
              <a:rPr lang="es-ES" smtClean="0"/>
              <a:t>23/08/2019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4ECF-8C97-4016-9096-E25C29FBF9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4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28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Tarjetas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0"/>
            <a:ext cx="6543847" cy="50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05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Producto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PE" b="1" i="1" dirty="0"/>
              <a:t>lista maestra de características </a:t>
            </a:r>
            <a:r>
              <a:rPr lang="es-PE" b="1" i="1" dirty="0" smtClean="0"/>
              <a:t>potenciales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7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smtClean="0"/>
              <a:t>Producto/</a:t>
            </a:r>
            <a:r>
              <a:rPr lang="es-ES" dirty="0" err="1" smtClean="0"/>
              <a:t>Carácterísticas</a:t>
            </a:r>
            <a:r>
              <a:rPr lang="es-ES" dirty="0" smtClean="0"/>
              <a:t> potenciales ..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Prueba de la realidad de la característica.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072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674"/>
            <a:ext cx="5225350" cy="510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58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s-ES" b="1" i="1" dirty="0" smtClean="0">
                <a:solidFill>
                  <a:schemeClr val="bg1"/>
                </a:solidFill>
              </a:rPr>
              <a:t>¿se puede construir, fabricar</a:t>
            </a:r>
            <a:r>
              <a:rPr lang="es-ES" b="1" i="1" dirty="0" smtClean="0">
                <a:solidFill>
                  <a:schemeClr val="bg1"/>
                </a:solidFill>
              </a:rPr>
              <a:t>? …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7030A0"/>
          </a:solidFill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Esto </a:t>
            </a:r>
            <a:r>
              <a:rPr lang="es-PE" dirty="0">
                <a:solidFill>
                  <a:schemeClr val="bg1"/>
                </a:solidFill>
              </a:rPr>
              <a:t>es realmente acerca de la tecnología y los recursos disponibles. </a:t>
            </a:r>
            <a:endParaRPr lang="es-PE" dirty="0" smtClean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Si </a:t>
            </a:r>
            <a:r>
              <a:rPr lang="es-PE" dirty="0">
                <a:solidFill>
                  <a:schemeClr val="bg1"/>
                </a:solidFill>
              </a:rPr>
              <a:t>tuviéramos que diseñar esto y entregarlo al personal de desarrollo, ¿podrían construirlo con la tecnología que está disponible para ellos? </a:t>
            </a:r>
            <a:endParaRPr lang="es-PE" dirty="0" smtClean="0">
              <a:solidFill>
                <a:schemeClr val="bg1"/>
              </a:solidFill>
            </a:endParaRPr>
          </a:p>
          <a:p>
            <a:r>
              <a:rPr lang="es-PE" dirty="0" smtClean="0">
                <a:solidFill>
                  <a:schemeClr val="bg1"/>
                </a:solidFill>
              </a:rPr>
              <a:t>Si </a:t>
            </a:r>
            <a:r>
              <a:rPr lang="es-PE" dirty="0">
                <a:solidFill>
                  <a:schemeClr val="bg1"/>
                </a:solidFill>
              </a:rPr>
              <a:t>la respuesta es sí, la pregunta de seguimiento es ¿cuánto tiempo tomará? </a:t>
            </a:r>
            <a:endParaRPr lang="es-P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2470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7030A0">
              <a:alpha val="54000"/>
            </a:srgbClr>
          </a:solidFill>
        </p:spPr>
        <p:txBody>
          <a:bodyPr>
            <a:normAutofit/>
          </a:bodyPr>
          <a:lstStyle/>
          <a:p>
            <a:r>
              <a:rPr lang="es-ES" b="1" i="1" dirty="0" smtClean="0"/>
              <a:t>¿se puede construir, fabricar?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7030A0">
              <a:alpha val="51000"/>
            </a:srgbClr>
          </a:solidFill>
        </p:spPr>
        <p:txBody>
          <a:bodyPr>
            <a:normAutofit/>
          </a:bodyPr>
          <a:lstStyle/>
          <a:p>
            <a:r>
              <a:rPr lang="es-PE" dirty="0" smtClean="0"/>
              <a:t>Puede </a:t>
            </a:r>
            <a:r>
              <a:rPr lang="es-PE" dirty="0"/>
              <a:t>que solo requiera más tiempo y dinero del que vale la pena construir. </a:t>
            </a:r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/>
              <a:t>cliente deberá sopesar la inversión requerida antes de aceptar desarrollar la función.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93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FF00">
              <a:alpha val="35000"/>
            </a:srgbClr>
          </a:solidFill>
        </p:spPr>
        <p:txBody>
          <a:bodyPr>
            <a:normAutofit/>
          </a:bodyPr>
          <a:lstStyle/>
          <a:p>
            <a:r>
              <a:rPr lang="es-ES" b="1" i="1" dirty="0" smtClean="0"/>
              <a:t>¿Es utilizable?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FF00">
              <a:alpha val="70000"/>
            </a:srgbClr>
          </a:solidFill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Si </a:t>
            </a:r>
            <a:r>
              <a:rPr lang="es-PE" dirty="0"/>
              <a:t>fuéramos a crearlo, ¿la gente realmente lo usaría? </a:t>
            </a:r>
            <a:endParaRPr lang="es-PE" dirty="0" smtClean="0"/>
          </a:p>
          <a:p>
            <a:r>
              <a:rPr lang="es-PE" dirty="0" smtClean="0"/>
              <a:t>Uno </a:t>
            </a:r>
            <a:r>
              <a:rPr lang="es-PE" dirty="0"/>
              <a:t>podría pensar que esta sería una pregunta fácil de responder, pero podría requerir un poco más de investigación para llegar a una conclusión. </a:t>
            </a:r>
            <a:endParaRPr lang="es-PE" dirty="0" smtClean="0"/>
          </a:p>
          <a:p>
            <a:r>
              <a:rPr lang="es-PE" dirty="0" smtClean="0"/>
              <a:t>Esto </a:t>
            </a:r>
            <a:r>
              <a:rPr lang="es-PE" dirty="0"/>
              <a:t>sucede frecuentemente con sitios web y aplicaciones de software maduras. 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71965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s-ES" b="1" i="1" dirty="0" smtClean="0"/>
              <a:t>¿Es utilizable?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es-PE" dirty="0" smtClean="0"/>
              <a:t>A </a:t>
            </a:r>
            <a:r>
              <a:rPr lang="es-PE" dirty="0"/>
              <a:t>menudo buscan la siguiente gran cosa, solo para ahogar su experiencia de usuario con características que pocos realmente utilizarán. </a:t>
            </a:r>
            <a:endParaRPr lang="es-PE" dirty="0" smtClean="0"/>
          </a:p>
          <a:p>
            <a:r>
              <a:rPr lang="es-PE" dirty="0" smtClean="0"/>
              <a:t>Algunas </a:t>
            </a:r>
            <a:r>
              <a:rPr lang="es-PE" dirty="0"/>
              <a:t>compañías comprenden el impacto y eliminan estas funciones fallidas, mientras que otras parecen tener más dificultades para admitir la derrota.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25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¿Es valioso</a:t>
            </a:r>
            <a:r>
              <a:rPr lang="es-ES" dirty="0" smtClean="0"/>
              <a:t>?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PE" dirty="0"/>
              <a:t>Claro que podemos construirlo y la gente lo usará, pero ¿promueve los objetivos del cliente o del usuario? </a:t>
            </a:r>
            <a:endParaRPr lang="es-PE" dirty="0" smtClean="0"/>
          </a:p>
          <a:p>
            <a:r>
              <a:rPr lang="es-PE" dirty="0" smtClean="0"/>
              <a:t>Agregar </a:t>
            </a:r>
            <a:r>
              <a:rPr lang="es-PE" dirty="0"/>
              <a:t>un juego a un sitio web puede parecer de poco valor, pero si atrae a los clientes al sitio web, puede ser una herramienta de marketing útil. </a:t>
            </a:r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694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¿Es valioso?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PE" dirty="0" smtClean="0"/>
              <a:t>Sin </a:t>
            </a:r>
            <a:r>
              <a:rPr lang="es-PE" dirty="0"/>
              <a:t>embargo, si no ofrece ningún retorno de la inversión, probablemente sea mejor eliminarlo de la lista de características.</a:t>
            </a:r>
            <a:endParaRPr lang="es-ES" dirty="0"/>
          </a:p>
          <a:p>
            <a:r>
              <a:rPr lang="es-PE" dirty="0"/>
              <a:t>Al usar esta prueba, pudimos eliminar varias características que no eran realistas y algunas que no ofrecían un valor significativo al cliente o al cliente.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650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85000" r="-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02"/>
            <a:ext cx="897308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402898" y="2387084"/>
            <a:ext cx="2338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www.futbolfinder.com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99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dirty="0" smtClean="0"/>
              <a:t>Decidir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s-PE" dirty="0"/>
              <a:t>Con esta visión más clara de qué características son realistas, hemos determinado que esta tienda debe contener lo siguiente: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35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FF99"/>
          </a:solidFill>
        </p:spPr>
        <p:txBody>
          <a:bodyPr/>
          <a:lstStyle/>
          <a:p>
            <a:r>
              <a:rPr lang="es-ES" dirty="0" smtClean="0"/>
              <a:t>Tienda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00FF99"/>
          </a:solidFill>
        </p:spPr>
        <p:txBody>
          <a:bodyPr/>
          <a:lstStyle/>
          <a:p>
            <a:r>
              <a:rPr lang="es-PE" dirty="0"/>
              <a:t>Una página de </a:t>
            </a:r>
            <a:r>
              <a:rPr lang="es-PE" dirty="0" smtClean="0"/>
              <a:t>inicio</a:t>
            </a:r>
          </a:p>
          <a:p>
            <a:r>
              <a:rPr lang="es-PE" dirty="0"/>
              <a:t>Una página para cada categoría de </a:t>
            </a:r>
            <a:r>
              <a:rPr lang="es-PE" dirty="0" smtClean="0"/>
              <a:t>producto.</a:t>
            </a:r>
          </a:p>
          <a:p>
            <a:r>
              <a:rPr lang="es-PE" dirty="0"/>
              <a:t>Páginas de detalles del </a:t>
            </a:r>
            <a:r>
              <a:rPr lang="es-PE" dirty="0" smtClean="0"/>
              <a:t>producto.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78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 de inicio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s-PE" dirty="0"/>
              <a:t>Categorías de Producto</a:t>
            </a:r>
            <a:endParaRPr lang="es-ES" dirty="0"/>
          </a:p>
          <a:p>
            <a:r>
              <a:rPr lang="es-PE" dirty="0"/>
              <a:t>Lista de nuevos productos</a:t>
            </a:r>
            <a:endParaRPr lang="es-ES" dirty="0"/>
          </a:p>
          <a:p>
            <a:r>
              <a:rPr lang="es-PE" dirty="0"/>
              <a:t>Lista de productos en venta</a:t>
            </a:r>
            <a:endParaRPr lang="es-ES" dirty="0"/>
          </a:p>
          <a:p>
            <a:r>
              <a:rPr lang="es-PE" dirty="0"/>
              <a:t>Lista de productos más vendidos</a:t>
            </a:r>
            <a:endParaRPr lang="es-ES" dirty="0"/>
          </a:p>
          <a:p>
            <a:r>
              <a:rPr lang="es-PE" dirty="0"/>
              <a:t>Contenido </a:t>
            </a:r>
            <a:r>
              <a:rPr lang="es-PE" dirty="0" err="1"/>
              <a:t>instruccional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s-PE" dirty="0" smtClean="0"/>
              <a:t>Página acerca de nosotros</a:t>
            </a:r>
            <a:endParaRPr lang="es-ES" dirty="0" smtClean="0"/>
          </a:p>
          <a:p>
            <a:r>
              <a:rPr lang="es-PE" dirty="0" err="1" smtClean="0"/>
              <a:t>PáginaContáctenos</a:t>
            </a:r>
            <a:endParaRPr lang="es-ES" dirty="0" smtClean="0"/>
          </a:p>
          <a:p>
            <a:r>
              <a:rPr lang="es-PE" dirty="0" smtClean="0"/>
              <a:t>Enlace para iniciar sesión en una cuenta</a:t>
            </a:r>
            <a:endParaRPr lang="es-ES" dirty="0" smtClean="0"/>
          </a:p>
          <a:p>
            <a:r>
              <a:rPr lang="es-PE" dirty="0" smtClean="0"/>
              <a:t>Enlaces a un sitio de redes sociales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29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100"/>
                            </p:stCondLst>
                            <p:childTnLst>
                              <p:par>
                                <p:cTn id="33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900"/>
                            </p:stCondLst>
                            <p:childTnLst>
                              <p:par>
                                <p:cTn id="4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450"/>
                            </p:stCondLst>
                            <p:childTnLst>
                              <p:par>
                                <p:cTn id="4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450"/>
                            </p:stCondLst>
                            <p:childTnLst>
                              <p:par>
                                <p:cTn id="5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450"/>
                            </p:stCondLst>
                            <p:childTnLst>
                              <p:par>
                                <p:cTn id="6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450"/>
                            </p:stCondLst>
                            <p:childTnLst>
                              <p:par>
                                <p:cTn id="6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450"/>
                            </p:stCondLst>
                            <p:childTnLst>
                              <p:par>
                                <p:cTn id="7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00FF99"/>
          </a:solidFill>
        </p:spPr>
        <p:txBody>
          <a:bodyPr>
            <a:noAutofit/>
          </a:bodyPr>
          <a:lstStyle/>
          <a:p>
            <a:r>
              <a:rPr lang="es-PE" sz="3200" dirty="0" smtClean="0"/>
              <a:t>Página </a:t>
            </a:r>
            <a:r>
              <a:rPr lang="es-PE" sz="3200" dirty="0"/>
              <a:t>para cada categoría de producto 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s-PE" dirty="0"/>
              <a:t>Lista de </a:t>
            </a:r>
            <a:r>
              <a:rPr lang="es-PE" dirty="0" err="1"/>
              <a:t>subcategorias</a:t>
            </a:r>
            <a:endParaRPr lang="es-ES" dirty="0"/>
          </a:p>
          <a:p>
            <a:r>
              <a:rPr lang="es-PE" dirty="0"/>
              <a:t>Lista de nuevos productos</a:t>
            </a:r>
            <a:endParaRPr lang="es-ES" dirty="0"/>
          </a:p>
          <a:p>
            <a:r>
              <a:rPr lang="es-PE" dirty="0"/>
              <a:t>Lista de productos en venta</a:t>
            </a:r>
            <a:endParaRPr lang="es-ES" dirty="0"/>
          </a:p>
          <a:p>
            <a:r>
              <a:rPr lang="es-PE" dirty="0"/>
              <a:t>Lista de productos más vendidos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470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Páginas de detalles del producto 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solidFill>
            <a:srgbClr val="00B050"/>
          </a:solidFill>
        </p:spPr>
        <p:txBody>
          <a:bodyPr>
            <a:normAutofit fontScale="92500" lnSpcReduction="20000"/>
          </a:bodyPr>
          <a:lstStyle/>
          <a:p>
            <a:r>
              <a:rPr lang="es-PE" dirty="0"/>
              <a:t>Imagen del producto y detalles.</a:t>
            </a:r>
            <a:endParaRPr lang="es-ES" dirty="0"/>
          </a:p>
          <a:p>
            <a:r>
              <a:rPr lang="es-PE" dirty="0"/>
              <a:t>Reseñas de productos</a:t>
            </a:r>
            <a:endParaRPr lang="es-ES" dirty="0"/>
          </a:p>
          <a:p>
            <a:r>
              <a:rPr lang="es-PE" dirty="0"/>
              <a:t>Precio del producto y envío</a:t>
            </a:r>
            <a:endParaRPr lang="es-ES" dirty="0"/>
          </a:p>
          <a:p>
            <a:r>
              <a:rPr lang="es-PE" dirty="0"/>
              <a:t>Enlaces a contenido </a:t>
            </a:r>
            <a:r>
              <a:rPr lang="es-PE" dirty="0" err="1"/>
              <a:t>instruccional</a:t>
            </a:r>
            <a:r>
              <a:rPr lang="es-PE" dirty="0"/>
              <a:t> relacionado</a:t>
            </a:r>
            <a:endParaRPr lang="es-ES" dirty="0"/>
          </a:p>
          <a:p>
            <a:r>
              <a:rPr lang="es-PE" dirty="0"/>
              <a:t>Carrito de compra y proceso de pago</a:t>
            </a:r>
            <a:r>
              <a:rPr lang="es-PE" dirty="0" smtClean="0"/>
              <a:t>: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solidFill>
            <a:srgbClr val="00B050"/>
          </a:solidFill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Orden de </a:t>
            </a:r>
            <a:r>
              <a:rPr lang="es-PE" dirty="0" err="1" smtClean="0"/>
              <a:t>previsualización</a:t>
            </a:r>
            <a:endParaRPr lang="es-ES" dirty="0" smtClean="0"/>
          </a:p>
          <a:p>
            <a:r>
              <a:rPr lang="es-PE" dirty="0" smtClean="0"/>
              <a:t>Punto de acceso para revisar páginas / proceso.</a:t>
            </a:r>
            <a:endParaRPr lang="es-ES" dirty="0" smtClean="0"/>
          </a:p>
          <a:p>
            <a:r>
              <a:rPr lang="es-PE" dirty="0" smtClean="0"/>
              <a:t>Contenido </a:t>
            </a:r>
            <a:r>
              <a:rPr lang="es-PE" dirty="0" err="1" smtClean="0"/>
              <a:t>instruccional</a:t>
            </a:r>
            <a:r>
              <a:rPr lang="es-PE" dirty="0" smtClean="0"/>
              <a:t>:</a:t>
            </a:r>
            <a:endParaRPr lang="es-ES" dirty="0" smtClean="0"/>
          </a:p>
          <a:p>
            <a:pPr lvl="1"/>
            <a:r>
              <a:rPr lang="es-PE" dirty="0" smtClean="0"/>
              <a:t>portal de contenido</a:t>
            </a:r>
            <a:endParaRPr lang="es-ES" dirty="0" smtClean="0"/>
          </a:p>
          <a:p>
            <a:pPr lvl="1"/>
            <a:r>
              <a:rPr lang="es-PE" dirty="0" smtClean="0"/>
              <a:t>Página de contenido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5116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195736" y="1347614"/>
            <a:ext cx="41699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Arquitectura</a:t>
            </a:r>
          </a:p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informacional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438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b="1" dirty="0" smtClean="0"/>
              <a:t>Arquitectura informacional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PE" b="1" i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La </a:t>
            </a:r>
            <a:r>
              <a:rPr lang="es-PE" b="1" i="1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Arquitectura de la información es el acto de organizar los datos y las tareas que se encuentran en un sitio web o aplicación para garantizar que ofrecen un conjunto de interfaces intuitivo y utilizable para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041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4978896" cy="85725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s-ES" b="1" dirty="0"/>
              <a:t>Mapa del </a:t>
            </a:r>
            <a:r>
              <a:rPr lang="es-ES" b="1" dirty="0" smtClean="0"/>
              <a:t>sitio …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5194920" cy="3394472"/>
          </a:xfrm>
          <a:solidFill>
            <a:srgbClr val="92D050"/>
          </a:solidFill>
          <a:effectLst>
            <a:glow rad="101600">
              <a:srgbClr val="FFFF00">
                <a:alpha val="60000"/>
              </a:srgbClr>
            </a:glow>
          </a:effectLst>
        </p:spPr>
        <p:txBody>
          <a:bodyPr>
            <a:normAutofit lnSpcReduction="10000"/>
          </a:bodyPr>
          <a:lstStyle/>
          <a:p>
            <a:r>
              <a:rPr lang="es-PE" b="1" i="1" dirty="0"/>
              <a:t>Cada celda representa una página web única requerida para admitir las funciones y tareas que esperamos que el usuario realice mientras está en el sitio</a:t>
            </a:r>
            <a:r>
              <a:rPr lang="es-PE" dirty="0"/>
              <a:t>.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973"/>
            <a:ext cx="3635896" cy="505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1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563638"/>
            <a:ext cx="8229600" cy="8572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ES" b="1" dirty="0"/>
              <a:t>Wireframing de Páginas y contenido</a:t>
            </a:r>
          </a:p>
        </p:txBody>
      </p:sp>
    </p:spTree>
    <p:extLst>
      <p:ext uri="{BB962C8B-B14F-4D97-AF65-F5344CB8AC3E}">
        <p14:creationId xmlns:p14="http://schemas.microsoft.com/office/powerpoint/2010/main" val="147348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102224" cy="110251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Página de inicio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971600" y="2859782"/>
            <a:ext cx="3416424" cy="131445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Bosquejo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36" y="-23086"/>
            <a:ext cx="4176464" cy="515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3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79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4318248" cy="1102519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Página de inicio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3416424" cy="131445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s-ES" dirty="0" smtClean="0"/>
              <a:t>Wireframing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57770"/>
            <a:ext cx="3897415" cy="496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71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3598168" cy="110251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Página de inicio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115616" y="2715766"/>
            <a:ext cx="2912368" cy="131445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Refinado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77" y="0"/>
            <a:ext cx="400681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17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3526160" cy="110251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FFFF00"/>
                </a:solidFill>
              </a:rPr>
              <a:t>Página de categorías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3488432" cy="1314450"/>
          </a:xfrm>
          <a:solidFill>
            <a:srgbClr val="C00000"/>
          </a:solidFill>
        </p:spPr>
        <p:txBody>
          <a:bodyPr/>
          <a:lstStyle/>
          <a:p>
            <a:r>
              <a:rPr lang="es-ES" dirty="0" smtClean="0">
                <a:solidFill>
                  <a:srgbClr val="FFFF00"/>
                </a:solidFill>
              </a:rPr>
              <a:t>Wireframing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29"/>
            <a:ext cx="3889487" cy="50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39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275606"/>
            <a:ext cx="3610744" cy="222175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dirty="0" smtClean="0"/>
              <a:t>Página de detalles del producto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470"/>
            <a:ext cx="3854499" cy="49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6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82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5211"/>
            <a:ext cx="3858512" cy="493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03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203598"/>
            <a:ext cx="3898776" cy="2509787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FFFF00"/>
                </a:solidFill>
              </a:rPr>
              <a:t>Página de la biblioteca de </a:t>
            </a:r>
            <a:r>
              <a:rPr lang="es-ES" b="1" dirty="0" smtClean="0">
                <a:solidFill>
                  <a:srgbClr val="FFFF00"/>
                </a:solidFill>
              </a:rPr>
              <a:t>videos</a:t>
            </a:r>
            <a:endParaRPr lang="es-ES" dirty="0">
              <a:solidFill>
                <a:srgbClr val="FFFF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3478"/>
            <a:ext cx="3913237" cy="502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5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6" y="1304925"/>
            <a:ext cx="5402263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3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s-ES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Investigación</a:t>
            </a:r>
            <a:endParaRPr lang="es-ES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solidFill>
            <a:schemeClr val="accent5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s-E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Entrevista a las partes </a:t>
            </a:r>
            <a:r>
              <a:rPr lang="es-ES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interesadas</a:t>
            </a:r>
            <a:endParaRPr lang="es-E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64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  <a:effectLst>
            <a:glow rad="101600">
              <a:srgbClr val="FFFF00">
                <a:alpha val="60000"/>
              </a:srgbClr>
            </a:glow>
          </a:effectLst>
        </p:spPr>
        <p:txBody>
          <a:bodyPr>
            <a:noAutofit/>
          </a:bodyPr>
          <a:lstStyle/>
          <a:p>
            <a:r>
              <a:rPr lang="es-ES" sz="3200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Investigación …</a:t>
            </a:r>
            <a:br>
              <a:rPr lang="es-ES" sz="3200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es-ES" sz="3200" b="1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Entrevista a las partes interesadas</a:t>
            </a:r>
            <a:endParaRPr lang="es-ES" sz="32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lvl="0"/>
            <a:r>
              <a:rPr lang="es-PE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¿Quién es su público objetivo?</a:t>
            </a:r>
            <a:endParaRPr lang="es-E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0"/>
            <a:r>
              <a:rPr lang="es-PE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¿Cómo adapta la experiencia del usuario a su público objetivo?</a:t>
            </a:r>
            <a:endParaRPr lang="es-E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lvl="0"/>
            <a:r>
              <a:rPr lang="es-PE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¿Cuáles son las características que los incitarán a comprar en su tienda por encima de otros?</a:t>
            </a:r>
            <a:endParaRPr lang="es-ES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lvl="0"/>
            <a:r>
              <a:rPr lang="es-PE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¿Qué características te ayudarán a retener clientes?</a:t>
            </a:r>
            <a:endParaRPr lang="es-ES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9603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Investigación</a:t>
            </a:r>
            <a:br>
              <a:rPr lang="es-ES" sz="3200" dirty="0" smtClean="0"/>
            </a:br>
            <a:r>
              <a:rPr lang="es-ES" sz="3200" b="1" dirty="0" smtClean="0"/>
              <a:t>Análisis competitivo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s-PE" b="1" i="1" dirty="0" smtClean="0"/>
              <a:t>Examinaremos </a:t>
            </a:r>
            <a:r>
              <a:rPr lang="es-PE" b="1" i="1" dirty="0"/>
              <a:t>productos similares que están disponibles en el </a:t>
            </a:r>
            <a:r>
              <a:rPr lang="es-PE" b="1" i="1" dirty="0" smtClean="0"/>
              <a:t>mercado.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5538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es-ES" sz="3200" dirty="0" smtClean="0"/>
              <a:t>Personas …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lvl="0"/>
            <a:r>
              <a:rPr lang="es-PE" dirty="0" smtClean="0">
                <a:solidFill>
                  <a:srgbClr val="FFFF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Tipos de clientes</a:t>
            </a:r>
          </a:p>
          <a:p>
            <a:pPr lvl="1"/>
            <a:r>
              <a:rPr lang="es-PE" dirty="0" smtClean="0"/>
              <a:t>Fans </a:t>
            </a:r>
            <a:r>
              <a:rPr lang="es-PE" dirty="0"/>
              <a:t>entusiastas del fútbol adulto</a:t>
            </a:r>
            <a:endParaRPr lang="es-ES" dirty="0"/>
          </a:p>
          <a:p>
            <a:pPr lvl="1"/>
            <a:r>
              <a:rPr lang="es-PE" dirty="0"/>
              <a:t>Padres de futbolistas juveniles de la liga infantil.</a:t>
            </a:r>
            <a:endParaRPr lang="es-ES" dirty="0"/>
          </a:p>
          <a:p>
            <a:pPr lvl="1"/>
            <a:r>
              <a:rPr lang="es-PE" dirty="0" smtClean="0"/>
              <a:t>Futbolistas </a:t>
            </a:r>
            <a:r>
              <a:rPr lang="es-PE" dirty="0"/>
              <a:t>adultos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184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s-ES" sz="3200" dirty="0" smtClean="0"/>
              <a:t>Personas…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PE" dirty="0"/>
              <a:t>Para ayudar a enfocar las características del producto para aquellos que las usarán, creamos tres perfiles ficticios, también conocidos como "personas". </a:t>
            </a:r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211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Personas/Perfiles…</a:t>
            </a:r>
            <a:endParaRPr lang="es-ES" sz="3200" dirty="0"/>
          </a:p>
        </p:txBody>
      </p:sp>
      <p:sp>
        <p:nvSpPr>
          <p:cNvPr id="4" name="3 Subtítulo"/>
          <p:cNvSpPr>
            <a:spLocks noGrp="1"/>
          </p:cNvSpPr>
          <p:nvPr>
            <p:ph sz="half"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s-PE" dirty="0"/>
              <a:t>Nombre</a:t>
            </a:r>
            <a:endParaRPr lang="es-ES" dirty="0"/>
          </a:p>
          <a:p>
            <a:pPr lvl="0"/>
            <a:r>
              <a:rPr lang="es-PE" dirty="0"/>
              <a:t>Foto</a:t>
            </a:r>
            <a:endParaRPr lang="es-ES" dirty="0"/>
          </a:p>
          <a:p>
            <a:pPr lvl="0"/>
            <a:r>
              <a:rPr lang="es-PE" dirty="0"/>
              <a:t>Una cita que describe su personalidad.</a:t>
            </a:r>
            <a:endParaRPr lang="es-ES" dirty="0"/>
          </a:p>
          <a:p>
            <a:pPr lvl="0"/>
            <a:r>
              <a:rPr lang="es-PE" dirty="0"/>
              <a:t>Años</a:t>
            </a:r>
            <a:endParaRPr lang="es-ES" dirty="0"/>
          </a:p>
          <a:p>
            <a:pPr lvl="0"/>
            <a:r>
              <a:rPr lang="es-PE" dirty="0"/>
              <a:t>Ubicación</a:t>
            </a:r>
            <a:endParaRPr lang="es-ES" dirty="0"/>
          </a:p>
          <a:p>
            <a:pPr lvl="0"/>
            <a:r>
              <a:rPr lang="es-PE" dirty="0" smtClean="0"/>
              <a:t>profesión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lvl="0"/>
            <a:r>
              <a:rPr lang="es-PE" dirty="0" smtClean="0"/>
              <a:t>Una </a:t>
            </a:r>
            <a:r>
              <a:rPr lang="es-PE" dirty="0"/>
              <a:t>breve descripción de su vida familiar y sus motivaciones.</a:t>
            </a:r>
            <a:endParaRPr lang="es-ES" dirty="0"/>
          </a:p>
          <a:p>
            <a:pPr lvl="0"/>
            <a:r>
              <a:rPr lang="es-PE" dirty="0"/>
              <a:t>Cuán conocedores de la web o la tecnología son</a:t>
            </a:r>
            <a:endParaRPr lang="es-ES" dirty="0"/>
          </a:p>
          <a:p>
            <a:pPr lvl="0"/>
            <a:r>
              <a:rPr lang="es-PE" dirty="0"/>
              <a:t>¿Cuáles son sus prioridades de compra?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93453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748</Words>
  <Application>Microsoft Office PowerPoint</Application>
  <PresentationFormat>Presentación en pantalla (16:9)</PresentationFormat>
  <Paragraphs>101</Paragraphs>
  <Slides>37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Presentación de PowerPoint</vt:lpstr>
      <vt:lpstr>Presentación de PowerPoint</vt:lpstr>
      <vt:lpstr>Presentación de PowerPoint</vt:lpstr>
      <vt:lpstr>Investigación</vt:lpstr>
      <vt:lpstr>Investigación … Entrevista a las partes interesadas</vt:lpstr>
      <vt:lpstr>Investigación Análisis competitivo</vt:lpstr>
      <vt:lpstr>Personas …</vt:lpstr>
      <vt:lpstr>Personas…</vt:lpstr>
      <vt:lpstr>Personas/Perfiles…</vt:lpstr>
      <vt:lpstr>Tarjetas</vt:lpstr>
      <vt:lpstr>Producto</vt:lpstr>
      <vt:lpstr>Producto/Carácterísticas potenciales ..</vt:lpstr>
      <vt:lpstr>Presentación de PowerPoint</vt:lpstr>
      <vt:lpstr>¿se puede construir, fabricar? …</vt:lpstr>
      <vt:lpstr>¿se puede construir, fabricar?</vt:lpstr>
      <vt:lpstr>¿Es utilizable? …</vt:lpstr>
      <vt:lpstr>¿Es utilizable? …</vt:lpstr>
      <vt:lpstr>¿Es valioso? …</vt:lpstr>
      <vt:lpstr>¿Es valioso?</vt:lpstr>
      <vt:lpstr>Decidir</vt:lpstr>
      <vt:lpstr>Tienda</vt:lpstr>
      <vt:lpstr>Página de inicio</vt:lpstr>
      <vt:lpstr>Página para cada categoría de producto </vt:lpstr>
      <vt:lpstr>Páginas de detalles del producto </vt:lpstr>
      <vt:lpstr>Presentación de PowerPoint</vt:lpstr>
      <vt:lpstr>Arquitectura informacional …</vt:lpstr>
      <vt:lpstr>Mapa del sitio …</vt:lpstr>
      <vt:lpstr>Wireframing de Páginas y contenido</vt:lpstr>
      <vt:lpstr>Página de inicio</vt:lpstr>
      <vt:lpstr>Página de inicio</vt:lpstr>
      <vt:lpstr>Página de inicio</vt:lpstr>
      <vt:lpstr>Página de categorías</vt:lpstr>
      <vt:lpstr>Página de detalles del producto</vt:lpstr>
      <vt:lpstr>Presentación de PowerPoint</vt:lpstr>
      <vt:lpstr>Presentación de PowerPoint</vt:lpstr>
      <vt:lpstr>Página de la biblioteca de videos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13</cp:revision>
  <dcterms:created xsi:type="dcterms:W3CDTF">2019-04-25T23:53:08Z</dcterms:created>
  <dcterms:modified xsi:type="dcterms:W3CDTF">2019-08-23T23:54:08Z</dcterms:modified>
</cp:coreProperties>
</file>