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04/10/2019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04/10/2019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8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34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548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372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24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7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512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35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04/10/2019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 smtClean="0">
                <a:latin typeface="Rockwell" panose="02060603020205020403" pitchFamily="18" charset="0"/>
              </a:rPr>
              <a:t>ESTANDAR ANSI/TIA/EIA - 569</a:t>
            </a:r>
            <a:endParaRPr lang="es-ES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algn="ctr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Curso Redes e internet</a:t>
            </a:r>
          </a:p>
          <a:p>
            <a:pPr algn="ctr" rtl="0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Christian Vilca Apaza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Anjelo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Gonzales Valencia 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419" b="1" dirty="0"/>
              <a:t>Armario de Telecomunicaciones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76883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419" dirty="0"/>
              <a:t>* Dedicado exclusivamente a la infraestructura de las telecomunicaciones.</a:t>
            </a:r>
            <a:endParaRPr lang="es-ES" dirty="0"/>
          </a:p>
          <a:p>
            <a:r>
              <a:rPr lang="es-419" dirty="0"/>
              <a:t>* Equipos e instalaciones extraños a las telecomunicaciones no se deben instalar en estos armarios, ni pasar a través o entrar en los mismos.</a:t>
            </a:r>
            <a:endParaRPr lang="es-ES" dirty="0"/>
          </a:p>
          <a:p>
            <a:r>
              <a:rPr lang="es-419" dirty="0"/>
              <a:t>* Mínimo de un armario por piso.</a:t>
            </a:r>
            <a:endParaRPr lang="es-ES" dirty="0"/>
          </a:p>
        </p:txBody>
      </p:sp>
      <p:pic>
        <p:nvPicPr>
          <p:cNvPr id="5124" name="Picture 4" descr="Resultado de imagen para armario de telecomunica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70" y="1755739"/>
            <a:ext cx="3464030" cy="466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21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419" b="1" dirty="0"/>
              <a:t>DIMENSIONES RECOMENDADAS PARA EL ARMARIO (BASADO EN 1 ESTACION DE TRABAJO POR CADA 10 M)</a:t>
            </a:r>
            <a:endParaRPr lang="es-ES" b="1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646795"/>
              </p:ext>
            </p:extLst>
          </p:nvPr>
        </p:nvGraphicFramePr>
        <p:xfrm>
          <a:off x="1267094" y="2259874"/>
          <a:ext cx="9780316" cy="3845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0158">
                  <a:extLst>
                    <a:ext uri="{9D8B030D-6E8A-4147-A177-3AD203B41FA5}">
                      <a16:colId xmlns:a16="http://schemas.microsoft.com/office/drawing/2014/main" val="2866497456"/>
                    </a:ext>
                  </a:extLst>
                </a:gridCol>
                <a:gridCol w="4890158">
                  <a:extLst>
                    <a:ext uri="{9D8B030D-6E8A-4147-A177-3AD203B41FA5}">
                      <a16:colId xmlns:a16="http://schemas.microsoft.com/office/drawing/2014/main" val="976256054"/>
                    </a:ext>
                  </a:extLst>
                </a:gridCol>
              </a:tblGrid>
              <a:tr h="933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3200" dirty="0">
                          <a:effectLst/>
                        </a:rPr>
                        <a:t>Área atendida  (m)</a:t>
                      </a:r>
                      <a:endParaRPr lang="es-E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3200">
                          <a:effectLst/>
                        </a:rPr>
                        <a:t>Dimensiones del armario(mm)</a:t>
                      </a:r>
                      <a:endParaRPr lang="es-E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58495436"/>
                  </a:ext>
                </a:extLst>
              </a:tr>
              <a:tr h="933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3200">
                          <a:effectLst/>
                        </a:rPr>
                        <a:t>1000</a:t>
                      </a:r>
                      <a:endParaRPr lang="es-E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3200" dirty="0">
                          <a:effectLst/>
                        </a:rPr>
                        <a:t>3000*3400</a:t>
                      </a:r>
                      <a:endParaRPr lang="es-E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683169380"/>
                  </a:ext>
                </a:extLst>
              </a:tr>
              <a:tr h="933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3200">
                          <a:effectLst/>
                        </a:rPr>
                        <a:t>800</a:t>
                      </a:r>
                      <a:endParaRPr lang="es-E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3200">
                          <a:effectLst/>
                        </a:rPr>
                        <a:t>3000*2800</a:t>
                      </a:r>
                      <a:endParaRPr lang="es-E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220466777"/>
                  </a:ext>
                </a:extLst>
              </a:tr>
              <a:tr h="933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3200">
                          <a:effectLst/>
                        </a:rPr>
                        <a:t>500</a:t>
                      </a:r>
                      <a:endParaRPr lang="es-E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3200" dirty="0">
                          <a:effectLst/>
                        </a:rPr>
                        <a:t>3000*2200</a:t>
                      </a:r>
                      <a:endParaRPr lang="es-E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030792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8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419" b="1" dirty="0"/>
              <a:t>Sala de Equipos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1234"/>
            <a:ext cx="10366965" cy="47156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419" sz="2000" dirty="0"/>
              <a:t>* Espacio destinado para equipos de telecomunicaciones.</a:t>
            </a:r>
            <a:endParaRPr lang="es-ES" sz="2000" dirty="0"/>
          </a:p>
          <a:p>
            <a:pPr marL="0" indent="0">
              <a:buNone/>
            </a:pPr>
            <a:r>
              <a:rPr lang="es-419" sz="2000" dirty="0"/>
              <a:t>* Acomoda solamente equipos directamente relacionados con el sistema de telecomunicaciones y los sistemas de apoyo ambiental correspondientes.</a:t>
            </a:r>
            <a:endParaRPr lang="es-ES" sz="2000" dirty="0"/>
          </a:p>
          <a:p>
            <a:pPr marL="0" indent="0">
              <a:buNone/>
            </a:pPr>
            <a:r>
              <a:rPr lang="es-419" sz="2000" dirty="0"/>
              <a:t>* Determinación del tamaño:</a:t>
            </a:r>
            <a:endParaRPr lang="es-ES" sz="2000" dirty="0"/>
          </a:p>
          <a:p>
            <a:pPr marL="0" indent="0">
              <a:buNone/>
            </a:pPr>
            <a:r>
              <a:rPr lang="es-419" sz="2000" dirty="0"/>
              <a:t>Para satisfacer los requisitos conocidos del equipo específico.</a:t>
            </a:r>
            <a:endParaRPr lang="es-ES" sz="2000" dirty="0"/>
          </a:p>
          <a:p>
            <a:pPr marL="0" indent="0">
              <a:buNone/>
            </a:pPr>
            <a:r>
              <a:rPr lang="es-419" sz="2000" dirty="0"/>
              <a:t>Si el equipo es desconocido planifique un área de 0,07 m2 de espacio para cada 10 m2 de área de trabajo.</a:t>
            </a:r>
            <a:endParaRPr lang="es-ES" sz="2000" dirty="0"/>
          </a:p>
          <a:p>
            <a:pPr marL="0" indent="0">
              <a:buNone/>
            </a:pPr>
            <a:r>
              <a:rPr lang="es-419" sz="2000" dirty="0"/>
              <a:t>Deberá tener un área mínima de 14 m2.</a:t>
            </a:r>
            <a:endParaRPr lang="es-ES" sz="2000" dirty="0"/>
          </a:p>
          <a:p>
            <a:pPr marL="0" indent="0">
              <a:buNone/>
            </a:pPr>
            <a:r>
              <a:rPr lang="es-419" sz="2000" dirty="0"/>
              <a:t>Para los edificios con utilización especial (hoteles, hospitales, laboratorios) la determinación del tamaño se debe basar en el número de estaciones de trabajo de la manera siguiente: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08357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419" b="1" dirty="0"/>
              <a:t>ESPACIO DE PISO EN LA SALA DE EQUIPOS PARA EDIFICIOS DE UTILIZACION ESPECIAL</a:t>
            </a:r>
            <a:endParaRPr lang="es-ES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474179"/>
              </p:ext>
            </p:extLst>
          </p:nvPr>
        </p:nvGraphicFramePr>
        <p:xfrm>
          <a:off x="1267097" y="2351316"/>
          <a:ext cx="10241280" cy="3905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20640">
                  <a:extLst>
                    <a:ext uri="{9D8B030D-6E8A-4147-A177-3AD203B41FA5}">
                      <a16:colId xmlns:a16="http://schemas.microsoft.com/office/drawing/2014/main" val="2644233158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205178282"/>
                    </a:ext>
                  </a:extLst>
                </a:gridCol>
              </a:tblGrid>
              <a:tr h="781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 dirty="0">
                          <a:effectLst/>
                        </a:rPr>
                        <a:t>N° de estaciones de trabajo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>
                          <a:effectLst/>
                        </a:rPr>
                        <a:t>Área (m²)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959397785"/>
                  </a:ext>
                </a:extLst>
              </a:tr>
              <a:tr h="781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>
                          <a:effectLst/>
                        </a:rPr>
                        <a:t>0 a 100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>
                          <a:effectLst/>
                        </a:rPr>
                        <a:t>14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73241614"/>
                  </a:ext>
                </a:extLst>
              </a:tr>
              <a:tr h="781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>
                          <a:effectLst/>
                        </a:rPr>
                        <a:t>101 a 400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>
                          <a:effectLst/>
                        </a:rPr>
                        <a:t>36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229869005"/>
                  </a:ext>
                </a:extLst>
              </a:tr>
              <a:tr h="781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>
                          <a:effectLst/>
                        </a:rPr>
                        <a:t>401 a 800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>
                          <a:effectLst/>
                        </a:rPr>
                        <a:t>74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867013746"/>
                  </a:ext>
                </a:extLst>
              </a:tr>
              <a:tr h="781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>
                          <a:effectLst/>
                        </a:rPr>
                        <a:t>801 a 1200</a:t>
                      </a:r>
                      <a:endParaRPr lang="es-E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2800" dirty="0">
                          <a:effectLst/>
                        </a:rPr>
                        <a:t>111</a:t>
                      </a:r>
                      <a:endParaRPr lang="es-E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68835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06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419" dirty="0"/>
              <a:t>Separación con Relación a Fuentes de Energía y Electromagnética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1863"/>
            <a:ext cx="10366965" cy="47156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419" dirty="0"/>
              <a:t>* La instalación conjunta de cables de telecomunicaciones y cables de energía está gobernada por la norma de seguridad eléctrica aplicable.</a:t>
            </a:r>
            <a:endParaRPr lang="es-ES" dirty="0"/>
          </a:p>
          <a:p>
            <a:pPr marL="0" indent="0">
              <a:buNone/>
            </a:pPr>
            <a:r>
              <a:rPr lang="es-419" dirty="0"/>
              <a:t>* Los requisitos mínimos para separación entre circuitos de alimentación (120/240V, 20 A) y cables de telecomunicación en EE.UU. están dados por el artículo 800-52 de la ANSI/NFPA 70 que prevé: los cables de telecomunicaciones se deben separar físicamente de los conductores de energía; cuando pasan por la misma canaleta deben estar separados por barreras entre el cableado lógico y el eléctrico; incluso dentro de cajas o compartimentos de tomas, debe haber separación física total entre los cableados.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944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Introducción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800" dirty="0" smtClean="0"/>
              <a:t>La norma </a:t>
            </a:r>
            <a:r>
              <a:rPr lang="es-419" sz="2800" b="1" dirty="0"/>
              <a:t>ANSI / TIA / EIA - 569 </a:t>
            </a:r>
            <a:r>
              <a:rPr lang="es-419" sz="2800" dirty="0"/>
              <a:t> se creó en 1990 como el resultado de un esfuerzo conjunto de la Asociación Canadiense de Normas (CSA) y Asociación de las Industrias Electrónicas (EIA). Se publican de manera separada en EE.UU. y Canadá, aunque las secciones centrales de las dos sean muy semejantes. La edición actual es de febrero de 1998.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 smtClean="0">
                <a:latin typeface="Rockwell" panose="02060603020205020403" pitchFamily="18" charset="0"/>
              </a:rPr>
              <a:t>Propósito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14" y="1994363"/>
            <a:ext cx="5475795" cy="4145180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s-PE" sz="3000" dirty="0" smtClean="0"/>
              <a:t>Estandarizar </a:t>
            </a:r>
            <a:r>
              <a:rPr lang="es-PE" sz="3000" dirty="0"/>
              <a:t>sobre las prácticas de</a:t>
            </a:r>
          </a:p>
          <a:p>
            <a:pPr marL="0" indent="0">
              <a:buNone/>
            </a:pPr>
            <a:r>
              <a:rPr lang="es-PE" sz="3000" dirty="0"/>
              <a:t>diseño y construcción específicos los</a:t>
            </a:r>
          </a:p>
          <a:p>
            <a:pPr marL="0" indent="0">
              <a:buNone/>
            </a:pPr>
            <a:r>
              <a:rPr lang="es-PE" sz="3000" dirty="0"/>
              <a:t>cuales darán soporte a los medios </a:t>
            </a:r>
            <a:r>
              <a:rPr lang="es-PE" sz="3000" dirty="0" smtClean="0"/>
              <a:t>de transmisión </a:t>
            </a:r>
            <a:r>
              <a:rPr lang="es-PE" sz="3000" dirty="0"/>
              <a:t>y al equipo de</a:t>
            </a:r>
          </a:p>
          <a:p>
            <a:pPr marL="0" indent="0">
              <a:buNone/>
            </a:pPr>
            <a:r>
              <a:rPr lang="es-ES" sz="3000" dirty="0"/>
              <a:t>telecomunicaciones</a:t>
            </a:r>
            <a:endParaRPr lang="es-E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09" y="1994363"/>
            <a:ext cx="5670248" cy="35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419" dirty="0"/>
              <a:t>elementos para espacios y recorridos de telecomunicaciones en construcciones</a:t>
            </a:r>
            <a:endParaRPr lang="es-ES" sz="4400" dirty="0"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5154887" cy="3916183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s-419" dirty="0"/>
              <a:t>* Recorridos Horizontales.</a:t>
            </a:r>
            <a:endParaRPr lang="es-ES" sz="2000" dirty="0"/>
          </a:p>
          <a:p>
            <a:pPr marL="0" indent="0">
              <a:buNone/>
            </a:pPr>
            <a:r>
              <a:rPr lang="es-419" dirty="0"/>
              <a:t>* Armarios de Telecomunicaciones.</a:t>
            </a:r>
            <a:endParaRPr lang="es-ES" sz="2000" dirty="0"/>
          </a:p>
          <a:p>
            <a:pPr marL="0" indent="0">
              <a:buNone/>
            </a:pPr>
            <a:r>
              <a:rPr lang="es-419" dirty="0"/>
              <a:t>* Recorridos para </a:t>
            </a:r>
            <a:r>
              <a:rPr lang="es-419" dirty="0" err="1"/>
              <a:t>Backbones</a:t>
            </a:r>
            <a:r>
              <a:rPr lang="es-419" dirty="0"/>
              <a:t>.</a:t>
            </a:r>
            <a:endParaRPr lang="es-ES" sz="2000" dirty="0"/>
          </a:p>
          <a:p>
            <a:pPr marL="0" indent="0">
              <a:buNone/>
            </a:pPr>
            <a:r>
              <a:rPr lang="es-419" dirty="0"/>
              <a:t>* Sala de Equipos.</a:t>
            </a:r>
            <a:endParaRPr lang="es-ES" sz="2000" dirty="0"/>
          </a:p>
          <a:p>
            <a:pPr marL="0" indent="0">
              <a:buNone/>
            </a:pPr>
            <a:r>
              <a:rPr lang="es-419" dirty="0"/>
              <a:t>* Estación de Trabajo.</a:t>
            </a:r>
            <a:endParaRPr lang="es-ES" sz="2000" dirty="0"/>
          </a:p>
          <a:p>
            <a:pPr marL="0" indent="0">
              <a:buNone/>
            </a:pPr>
            <a:r>
              <a:rPr lang="es-419" dirty="0"/>
              <a:t>* Sala de Entrada de Servicios. </a:t>
            </a:r>
            <a:endParaRPr lang="es-ES" sz="2000" dirty="0"/>
          </a:p>
        </p:txBody>
      </p:sp>
      <p:pic>
        <p:nvPicPr>
          <p:cNvPr id="1026" name="Picture 2" descr="Resultado de imagen para backb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97" y="2249485"/>
            <a:ext cx="5168881" cy="34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419" b="1" dirty="0"/>
              <a:t>Recorridos Horizontales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>
              <a:buNone/>
            </a:pPr>
            <a:r>
              <a:rPr lang="es-419" dirty="0"/>
              <a:t>* Implican en infraestructuras para instalación de cable de telecomunicaciones proveniente del armario de las mismas y destinado a una toma/conector de telecomunicaciones.</a:t>
            </a:r>
            <a:endParaRPr lang="es-ES" sz="2000" dirty="0"/>
          </a:p>
          <a:p>
            <a:pPr marL="0" indent="0">
              <a:buNone/>
            </a:pPr>
            <a:r>
              <a:rPr lang="es-419" dirty="0"/>
              <a:t>* Los recorridos horizontales pueden ser de dos tipos: canaleta debajo del piso, piso de acceso, conducto eléctrico, bandejas y tuberías de cableado, cielo raso y perímetro.</a:t>
            </a:r>
            <a:endParaRPr lang="es-ES" sz="2000" dirty="0"/>
          </a:p>
          <a:p>
            <a:pPr marL="0" indent="0">
              <a:buNone/>
            </a:pPr>
            <a:r>
              <a:rPr lang="es-419" dirty="0"/>
              <a:t>* Las directrices y los procedimientos de proyecto se especifican directamente para estos tipos de recorridos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419" b="1" dirty="0"/>
              <a:t>Recorridos entre los Edificios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54524" cy="354171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419" sz="2800" dirty="0"/>
              <a:t>* Están compuestos de recorridos de cables subterráneos, enterrados, aéreos o en túneles.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37" y="2249487"/>
            <a:ext cx="7177422" cy="30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419" b="1" dirty="0"/>
              <a:t>Estación de Trabajo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7606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419" sz="2800" dirty="0"/>
              <a:t>* Espacio interno de un edificio donde un ocupante actúa entre sí con dispositivos de telecomunicaciones</a:t>
            </a:r>
            <a:endParaRPr lang="es-ES" sz="2800" dirty="0"/>
          </a:p>
        </p:txBody>
      </p:sp>
      <p:pic>
        <p:nvPicPr>
          <p:cNvPr id="4100" name="Picture 4" descr="Resultado de imagen para dispositivos de telecomunica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475" y="1949041"/>
            <a:ext cx="5346428" cy="362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419" b="1" dirty="0"/>
              <a:t>Tomas de Telecomunicaciones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406153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* Localización del punto de conexión entre el cable horizontal y los dispositivos de conexión del cable en el área de trabajo.</a:t>
            </a:r>
            <a:endParaRPr lang="es-ES" dirty="0"/>
          </a:p>
          <a:p>
            <a:pPr marL="0" indent="0">
              <a:buNone/>
            </a:pPr>
            <a:r>
              <a:rPr lang="es-419" dirty="0"/>
              <a:t>* Se refiere a la caja (alojamiento) o </a:t>
            </a:r>
            <a:r>
              <a:rPr lang="es-419" dirty="0" err="1"/>
              <a:t>faceplate</a:t>
            </a:r>
            <a:r>
              <a:rPr lang="es-419" dirty="0"/>
              <a:t> en general, al contrario de las tomas</a:t>
            </a:r>
            <a:endParaRPr lang="es-ES" dirty="0"/>
          </a:p>
          <a:p>
            <a:pPr marL="0" indent="0">
              <a:buNone/>
            </a:pPr>
            <a:r>
              <a:rPr lang="es-419" dirty="0"/>
              <a:t>incluyendo los conectores de telecomunicaciones individuales.</a:t>
            </a:r>
            <a:endParaRPr lang="es-ES" dirty="0"/>
          </a:p>
          <a:p>
            <a:pPr marL="0" indent="0">
              <a:buNone/>
            </a:pPr>
            <a:r>
              <a:rPr lang="es-419" dirty="0"/>
              <a:t>* Es necesario una toma por estación de trabajo como mínimo (dos por área de</a:t>
            </a:r>
            <a:endParaRPr lang="es-ES" dirty="0"/>
          </a:p>
          <a:p>
            <a:pPr marL="0" indent="0">
              <a:buNone/>
            </a:pPr>
            <a:r>
              <a:rPr lang="es-419" dirty="0"/>
              <a:t>trabajo).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93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73" y="0"/>
            <a:ext cx="9905998" cy="1478570"/>
          </a:xfrm>
        </p:spPr>
        <p:txBody>
          <a:bodyPr rtlCol="0">
            <a:normAutofit/>
          </a:bodyPr>
          <a:lstStyle/>
          <a:p>
            <a:r>
              <a:rPr lang="es-419" b="1" dirty="0"/>
              <a:t>Tomas de Telecomunicaciones</a:t>
            </a:r>
            <a:endParaRPr lang="es-ES" b="1" dirty="0"/>
          </a:p>
        </p:txBody>
      </p:sp>
      <p:pic>
        <p:nvPicPr>
          <p:cNvPr id="4" name="Picture 2" descr="Resultado de imagen para tomas de telecomunicacion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63" y="1071153"/>
            <a:ext cx="5713774" cy="536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41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0</TotalTime>
  <Words>472</Words>
  <Application>Microsoft Office PowerPoint</Application>
  <PresentationFormat>Panorámica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Rockwell</vt:lpstr>
      <vt:lpstr>Tahoma</vt:lpstr>
      <vt:lpstr>Times New Roman</vt:lpstr>
      <vt:lpstr>Trebuchet MS</vt:lpstr>
      <vt:lpstr>Tw Cen MT</vt:lpstr>
      <vt:lpstr>Circuito</vt:lpstr>
      <vt:lpstr>ESTANDAR ANSI/TIA/EIA - 569</vt:lpstr>
      <vt:lpstr>Introducción</vt:lpstr>
      <vt:lpstr>Propósito</vt:lpstr>
      <vt:lpstr>elementos para espacios y recorridos de telecomunicaciones en construcciones</vt:lpstr>
      <vt:lpstr>Recorridos Horizontales</vt:lpstr>
      <vt:lpstr>Recorridos entre los Edificios</vt:lpstr>
      <vt:lpstr>Estación de Trabajo</vt:lpstr>
      <vt:lpstr>Tomas de Telecomunicaciones</vt:lpstr>
      <vt:lpstr>Tomas de Telecomunicaciones</vt:lpstr>
      <vt:lpstr>Armario de Telecomunicaciones</vt:lpstr>
      <vt:lpstr>DIMENSIONES RECOMENDADAS PARA EL ARMARIO (BASADO EN 1 ESTACION DE TRABAJO POR CADA 10 M)</vt:lpstr>
      <vt:lpstr>Sala de Equipos</vt:lpstr>
      <vt:lpstr>ESPACIO DE PISO EN LA SALA DE EQUIPOS PARA EDIFICIOS DE UTILIZACION ESPECIAL</vt:lpstr>
      <vt:lpstr>Separación con Relación a Fuentes de Energía y Electromagnética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2019-10-05T00:41:23Z</dcterms:created>
  <dcterms:modified xsi:type="dcterms:W3CDTF">2019-10-05T03:36:16Z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