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8" r:id="rId4"/>
    <p:sldId id="260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5" r:id="rId13"/>
    <p:sldId id="264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 showGuides="1">
      <p:cViewPr>
        <p:scale>
          <a:sx n="50" d="100"/>
          <a:sy n="50" d="100"/>
        </p:scale>
        <p:origin x="690" y="46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08/06/2019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08/06/2019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98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7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88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959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7586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996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393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67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391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/>
              <a:t>Haga clic para modificar los estilos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chas 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Nombre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Número de teléfono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Correo electrónico </a:t>
            </a:r>
          </a:p>
        </p:txBody>
      </p:sp>
      <p:sp>
        <p:nvSpPr>
          <p:cNvPr id="13" name="Marcador de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Sitio web de la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s-ES" noProof="0" dirty="0"/>
          </a:p>
        </p:txBody>
      </p:sp>
      <p:sp>
        <p:nvSpPr>
          <p:cNvPr id="21" name="Triángulo rectángu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posición de imagen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Marcador de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posición de imagen 16" title="Imagen de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srcRect l="20743" r="20743"/>
          <a:stretch>
            <a:fillRect/>
          </a:stretch>
        </p:blipFill>
        <p:spPr>
          <a:xfrm>
            <a:off x="1222481" y="869125"/>
            <a:ext cx="4428523" cy="5137089"/>
          </a:xfrm>
        </p:spPr>
      </p:pic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230243" y="2397583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533018" y="3253004"/>
            <a:ext cx="194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Desarrollo Web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Código de Ética </a:t>
            </a:r>
            <a:br>
              <a:rPr lang="es-ES" dirty="0"/>
            </a:br>
            <a:r>
              <a:rPr lang="es-ES" dirty="0"/>
              <a:t>de Diseño y Programación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721" y="3666606"/>
            <a:ext cx="5439761" cy="1257574"/>
          </a:xfrm>
        </p:spPr>
        <p:txBody>
          <a:bodyPr rtlCol="0"/>
          <a:lstStyle/>
          <a:p>
            <a:pPr rtl="0"/>
            <a:r>
              <a:rPr lang="es-ES" dirty="0"/>
              <a:t>Curso: Fundamentos de la Ética Profesional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9D86B19-5A80-4976-9A34-805E75A5B011}"/>
              </a:ext>
            </a:extLst>
          </p:cNvPr>
          <p:cNvSpPr txBox="1">
            <a:spLocks/>
          </p:cNvSpPr>
          <p:nvPr/>
        </p:nvSpPr>
        <p:spPr>
          <a:xfrm>
            <a:off x="5430602" y="5209240"/>
            <a:ext cx="5967361" cy="125757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Integrantes: </a:t>
            </a:r>
          </a:p>
          <a:p>
            <a:r>
              <a:rPr lang="es-ES" dirty="0"/>
              <a:t>Johanna Stephanie Garate Cárdenas</a:t>
            </a:r>
          </a:p>
          <a:p>
            <a:r>
              <a:rPr lang="es-ES" dirty="0"/>
              <a:t>Christian Vilca Apaza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375234"/>
            <a:ext cx="5831322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Principio 7: Compañeros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590800"/>
            <a:ext cx="6671870" cy="4130675"/>
          </a:xfrm>
        </p:spPr>
        <p:txBody>
          <a:bodyPr rtlCol="0">
            <a:normAutofit/>
          </a:bodyPr>
          <a:lstStyle/>
          <a:p>
            <a:r>
              <a:rPr lang="es-PE" dirty="0"/>
              <a:t>Animar a los compañeros a adherirse a este Código.</a:t>
            </a:r>
          </a:p>
          <a:p>
            <a:r>
              <a:rPr lang="es-PE" dirty="0"/>
              <a:t>Ayudar a los compañeros en el desarrollo profesional.</a:t>
            </a:r>
          </a:p>
          <a:p>
            <a:r>
              <a:rPr lang="es-PE" dirty="0"/>
              <a:t>Revisar el trabajo de otros de forma objetiva, sincera y adecuadamente documentada.</a:t>
            </a:r>
          </a:p>
          <a:p>
            <a:r>
              <a:rPr lang="es-PE" dirty="0"/>
              <a:t>No interferir injustamente en la carrera profesional de cualquier compañero.</a:t>
            </a:r>
          </a:p>
          <a:p>
            <a:r>
              <a:rPr lang="es-PE" dirty="0"/>
              <a:t>Tratar justamente las opiniones, preocupaciones o quejas de un compañero.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9FF4652E-F078-4616-A9A2-EBB1A1AAAE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303" b="2303"/>
          <a:stretch>
            <a:fillRect/>
          </a:stretch>
        </p:blipFill>
        <p:spPr>
          <a:xfrm>
            <a:off x="6671872" y="1085850"/>
            <a:ext cx="5181598" cy="4686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2811B3A-14BA-4388-8E6F-F50BE23A1B54}"/>
              </a:ext>
            </a:extLst>
          </p:cNvPr>
          <p:cNvSpPr/>
          <p:nvPr/>
        </p:nvSpPr>
        <p:spPr>
          <a:xfrm>
            <a:off x="8801100" y="136525"/>
            <a:ext cx="3238500" cy="73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127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375234"/>
            <a:ext cx="5831322" cy="121556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Principio 8: Persona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590800"/>
            <a:ext cx="6671870" cy="4130675"/>
          </a:xfrm>
        </p:spPr>
        <p:txBody>
          <a:bodyPr rtlCol="0">
            <a:normAutofit fontScale="92500" lnSpcReduction="10000"/>
          </a:bodyPr>
          <a:lstStyle/>
          <a:p>
            <a:r>
              <a:rPr lang="es-PE" dirty="0"/>
              <a:t>Mejorar su conocimiento de los avances en el análisis, especificación, diseño, desarrollo, mantenimiento y pruebas del software y documentos relacionados.</a:t>
            </a:r>
          </a:p>
          <a:p>
            <a:r>
              <a:rPr lang="es-PE" dirty="0"/>
              <a:t>Mejorar su capacitación para crear software de calidad.</a:t>
            </a:r>
          </a:p>
          <a:p>
            <a:r>
              <a:rPr lang="es-PE" dirty="0"/>
              <a:t>Mejorar su conocimiento de los estándares pertinentes y de las leyes que regulan el software y los documentos relacionados en los que trabajan.</a:t>
            </a:r>
          </a:p>
          <a:p>
            <a:r>
              <a:rPr lang="es-PE" dirty="0"/>
              <a:t>No dar un tratamiento injusto a nadie por prejuicios irrelevantes.</a:t>
            </a:r>
          </a:p>
          <a:p>
            <a:r>
              <a:rPr lang="es-PE" dirty="0"/>
              <a:t>No influenciar a otros para tomar acción alguna que conlleve un incumplimiento de este Código.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11</a:t>
            </a:fld>
            <a:endParaRPr lang="es-ES" dirty="0"/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F7A3DAE0-46C6-4137-B466-8CE474D291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1606" r="11606"/>
          <a:stretch>
            <a:fillRect/>
          </a:stretch>
        </p:blipFill>
        <p:spPr>
          <a:xfrm>
            <a:off x="6934201" y="1375234"/>
            <a:ext cx="5181599" cy="4554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A7EC84C-A7D4-4B42-BC50-B9F4222AED69}"/>
              </a:ext>
            </a:extLst>
          </p:cNvPr>
          <p:cNvSpPr/>
          <p:nvPr/>
        </p:nvSpPr>
        <p:spPr>
          <a:xfrm>
            <a:off x="8801100" y="136525"/>
            <a:ext cx="3238500" cy="73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735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El título </a:t>
            </a:r>
            <a:r>
              <a:rPr lang="es-E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 escribe aquí</a:t>
            </a:r>
          </a:p>
        </p:txBody>
      </p:sp>
      <p:pic>
        <p:nvPicPr>
          <p:cNvPr id="2052" name="Picture 4" descr="http://www.adwe.es/wp-content/uploads/2011/06/css4.jpg">
            <a:extLst>
              <a:ext uri="{FF2B5EF4-FFF2-40B4-BE49-F238E27FC236}">
                <a16:creationId xmlns:a16="http://schemas.microsoft.com/office/drawing/2014/main" id="{C15969EE-E426-428B-8705-24E4F65FB06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6" b="67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871" y="1879423"/>
            <a:ext cx="4853573" cy="1616252"/>
          </a:xfrm>
        </p:spPr>
        <p:txBody>
          <a:bodyPr rtlCol="0"/>
          <a:lstStyle/>
          <a:p>
            <a:pPr rtl="0"/>
            <a:r>
              <a:rPr lang="es-ES" dirty="0"/>
              <a:t>Muchas </a:t>
            </a:r>
            <a:r>
              <a:rPr lang="es-ES" b="0" dirty="0"/>
              <a:t>gracias.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E4C519-1F1D-41FB-9DA7-3304E88B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21" y="1466850"/>
            <a:ext cx="5962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</a:t>
            </a:r>
            <a:endParaRPr lang="es-ES" b="0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456675"/>
            <a:ext cx="6802872" cy="4264799"/>
          </a:xfrm>
        </p:spPr>
        <p:txBody>
          <a:bodyPr rtlCol="0">
            <a:normAutofit fontScale="92500"/>
          </a:bodyPr>
          <a:lstStyle/>
          <a:p>
            <a:pPr lvl="0"/>
            <a:r>
              <a:rPr lang="es-PE" sz="2800" dirty="0"/>
              <a:t>Son Desarrolladores de software quienes contribuyen, mediante participación directa o enseñanza, al análisis, especificación, diseño, desarrollo, certificación, mantenimiento y pruebas de sistemas software.</a:t>
            </a:r>
          </a:p>
          <a:p>
            <a:pPr lvl="0"/>
            <a:r>
              <a:rPr lang="es-PE" sz="2800" dirty="0"/>
              <a:t> Los Desarrolladores de software deben obligarse a hacer del desarrollo del software un trabajo respetado y beneficioso. De acuerdo con tal cometido, los Desarrolladores de software debieran adherirse al siguiente Código de Ética </a:t>
            </a:r>
            <a:endParaRPr lang="es-ES" sz="280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691F35C3-4035-441A-8DD0-A7743E46E8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879" r="22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650" y="1543050"/>
            <a:ext cx="4762501" cy="1522904"/>
          </a:xfrm>
        </p:spPr>
        <p:txBody>
          <a:bodyPr rtlCol="0">
            <a:normAutofit/>
          </a:bodyPr>
          <a:lstStyle/>
          <a:p>
            <a:pPr rtl="0"/>
            <a:r>
              <a:rPr lang="es-ES" sz="3200" b="0" dirty="0"/>
              <a:t>Los 8 Principios de un Desarrollador Web e Ing. De Software</a:t>
            </a:r>
            <a:endParaRPr lang="es-ES" sz="32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2974" y="3105150"/>
            <a:ext cx="5435177" cy="3505199"/>
          </a:xfrm>
        </p:spPr>
        <p:txBody>
          <a:bodyPr rtlCol="0">
            <a:normAutofit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La Sociedad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Cliente y Empresario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Producto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Valoración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Gestión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Profesión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Compañeros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2400" dirty="0"/>
              <a:t>Personal</a:t>
            </a:r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71D7ED8E-8573-4060-BE11-4CFA532A64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261" r="212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375234"/>
            <a:ext cx="5831322" cy="1215566"/>
          </a:xfrm>
        </p:spPr>
        <p:txBody>
          <a:bodyPr rtlCol="0"/>
          <a:lstStyle/>
          <a:p>
            <a:pPr rtl="0"/>
            <a:r>
              <a:rPr lang="es-ES" dirty="0"/>
              <a:t>Principio 1: La Sociedad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590800"/>
            <a:ext cx="6671870" cy="4130675"/>
          </a:xfrm>
        </p:spPr>
        <p:txBody>
          <a:bodyPr rtlCol="0">
            <a:normAutofit/>
          </a:bodyPr>
          <a:lstStyle/>
          <a:p>
            <a:r>
              <a:rPr lang="es-ES" dirty="0"/>
              <a:t>Aceptar completa responsabilidad por su trabajo</a:t>
            </a:r>
          </a:p>
          <a:p>
            <a:r>
              <a:rPr lang="es-PE" dirty="0"/>
              <a:t>Dar el visto bueno al software sólo si se tiene fundada creencia de que es seguro, cumple las especificaciones, ha pasado las pruebas pertinentes.</a:t>
            </a:r>
          </a:p>
          <a:p>
            <a:r>
              <a:rPr lang="es-PE" dirty="0"/>
              <a:t>Moderar los intereses del Desarrollador del software, el empresario, el cliente y los usuarios con los del bienestar público.</a:t>
            </a:r>
          </a:p>
          <a:p>
            <a:r>
              <a:rPr lang="es-PE" dirty="0"/>
              <a:t>Considerar las cuestiones de discapacidades físicas, asignación de recursos, desventajas económicas.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7C8DCD56-FACC-4EAD-9AB5-0D2BFA5B5F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3018" r="33018"/>
          <a:stretch>
            <a:fillRect/>
          </a:stretch>
        </p:blipFill>
        <p:spPr>
          <a:xfrm>
            <a:off x="6724650" y="1638300"/>
            <a:ext cx="5467348" cy="521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A7559F0-9C1A-4489-AB99-5DF1D91F7980}"/>
              </a:ext>
            </a:extLst>
          </p:cNvPr>
          <p:cNvSpPr/>
          <p:nvPr/>
        </p:nvSpPr>
        <p:spPr>
          <a:xfrm>
            <a:off x="8801100" y="136525"/>
            <a:ext cx="3238500" cy="73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375234"/>
            <a:ext cx="5831322" cy="121556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Principio 2: Cliente y Empresario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590800"/>
            <a:ext cx="6671870" cy="4130675"/>
          </a:xfrm>
        </p:spPr>
        <p:txBody>
          <a:bodyPr rtlCol="0">
            <a:normAutofit lnSpcReduction="10000"/>
          </a:bodyPr>
          <a:lstStyle/>
          <a:p>
            <a:r>
              <a:rPr lang="es-PE" dirty="0"/>
              <a:t>Proporcionar servicios sólo en las áreas de su competencia, siendo honestos y francos acerca de cualquier limitación en su experiencia o educación.</a:t>
            </a:r>
          </a:p>
          <a:p>
            <a:r>
              <a:rPr lang="es-PE" dirty="0"/>
              <a:t>No utilizar conscientemente software obtenido o retenido de manera ilegal o no ética.</a:t>
            </a:r>
          </a:p>
          <a:p>
            <a:r>
              <a:rPr lang="es-PE" dirty="0"/>
              <a:t>Mantener como privada cualquier información confidencial obtenida mediante el trabajo profesional.</a:t>
            </a:r>
          </a:p>
          <a:p>
            <a:r>
              <a:rPr lang="es-PE" dirty="0"/>
              <a:t>Identificar, documentar e informar al empresario o cliente sobre cualquier asunto  acerca del software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7459D550-0B57-487A-992C-CC222E4A2B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163" r="10163"/>
          <a:stretch>
            <a:fillRect/>
          </a:stretch>
        </p:blipFill>
        <p:spPr>
          <a:xfrm>
            <a:off x="6924669" y="1612900"/>
            <a:ext cx="5267331" cy="474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479B392-603A-41F2-86EB-4052700BB60C}"/>
              </a:ext>
            </a:extLst>
          </p:cNvPr>
          <p:cNvSpPr/>
          <p:nvPr/>
        </p:nvSpPr>
        <p:spPr>
          <a:xfrm>
            <a:off x="8801100" y="136525"/>
            <a:ext cx="3238500" cy="73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344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375234"/>
            <a:ext cx="5831322" cy="121556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Principio 3: Producto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590800"/>
            <a:ext cx="6671870" cy="4130675"/>
          </a:xfrm>
        </p:spPr>
        <p:txBody>
          <a:bodyPr rtlCol="0">
            <a:normAutofit fontScale="92500" lnSpcReduction="10000"/>
          </a:bodyPr>
          <a:lstStyle/>
          <a:p>
            <a:r>
              <a:rPr lang="es-PE" dirty="0"/>
              <a:t>Promover máxima calidad, coste aceptable, y un plazo razonable, garantizando que quedan claros los compromisos significativos al respecto.</a:t>
            </a:r>
          </a:p>
          <a:p>
            <a:r>
              <a:rPr lang="es-PE" dirty="0"/>
              <a:t>Garantizar que están cualificados, mediante una adecuada combinación de educación, adiestramiento y experiencia, para cualquier proyecto en el que trabajen o lo vayan a hacer.</a:t>
            </a:r>
          </a:p>
          <a:p>
            <a:r>
              <a:rPr lang="es-PE" dirty="0"/>
              <a:t>Trabajar para seguir los estándares de la industria, si disponibles, que sean los más adecuados para las tareas.</a:t>
            </a:r>
          </a:p>
          <a:p>
            <a:r>
              <a:rPr lang="es-PE" dirty="0"/>
              <a:t>Garantizar unas adecuadas pruebas, depuraciones y revisiones del software y de los documentos relacionados en los que se trabaje.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FF86E84E-1219-4E20-9879-21948E2205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8771" r="18771"/>
          <a:stretch>
            <a:fillRect/>
          </a:stretch>
        </p:blipFill>
        <p:spPr>
          <a:xfrm>
            <a:off x="6988131" y="1670050"/>
            <a:ext cx="5203869" cy="4686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AF5BCFD-BA5D-45C7-8D54-0F2D577759CF}"/>
              </a:ext>
            </a:extLst>
          </p:cNvPr>
          <p:cNvSpPr/>
          <p:nvPr/>
        </p:nvSpPr>
        <p:spPr>
          <a:xfrm>
            <a:off x="8801100" y="136525"/>
            <a:ext cx="3238500" cy="73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186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375234"/>
            <a:ext cx="5831322" cy="121556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Principio 4: Juicio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590800"/>
            <a:ext cx="6671870" cy="4130675"/>
          </a:xfrm>
        </p:spPr>
        <p:txBody>
          <a:bodyPr rtlCol="0">
            <a:normAutofit/>
          </a:bodyPr>
          <a:lstStyle/>
          <a:p>
            <a:r>
              <a:rPr lang="es-PE" dirty="0"/>
              <a:t>Firmar sólo los documentos preparados bajo su supervisión o dentro de sus áreas de competencia, y con los que se está de acuerdo.</a:t>
            </a:r>
          </a:p>
          <a:p>
            <a:r>
              <a:rPr lang="es-PE" dirty="0"/>
              <a:t>No involucrarse en prácticas financieras engañosas, tales como sobornos, dobles facturaciones u otras prácticas impropias.</a:t>
            </a:r>
          </a:p>
          <a:p>
            <a:r>
              <a:rPr lang="es-PE" dirty="0"/>
              <a:t>Mantener objetividad profesional con respecto a cualquier software o documentos relacionados para los que se les pida evaluación.</a:t>
            </a:r>
          </a:p>
          <a:p>
            <a:r>
              <a:rPr lang="es-PE" dirty="0"/>
              <a:t>Comunicar a todas las partes los conflictos de interés que no puedan evitarse razonablemente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5165F5E1-3631-410E-8FF2-C932BBD4AC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2709" r="22709"/>
          <a:stretch>
            <a:fillRect/>
          </a:stretch>
        </p:blipFill>
        <p:spPr>
          <a:xfrm>
            <a:off x="6967928" y="1983017"/>
            <a:ext cx="5033570" cy="4130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D46B4-31C6-4A5D-B538-9FF1E309EFAF}"/>
              </a:ext>
            </a:extLst>
          </p:cNvPr>
          <p:cNvSpPr/>
          <p:nvPr/>
        </p:nvSpPr>
        <p:spPr>
          <a:xfrm>
            <a:off x="8801100" y="136525"/>
            <a:ext cx="3238500" cy="73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07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375234"/>
            <a:ext cx="5831322" cy="121556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Principio 5: Gestión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590800"/>
            <a:ext cx="6671870" cy="4130675"/>
          </a:xfrm>
        </p:spPr>
        <p:txBody>
          <a:bodyPr rtlCol="0">
            <a:normAutofit lnSpcReduction="10000"/>
          </a:bodyPr>
          <a:lstStyle/>
          <a:p>
            <a:r>
              <a:rPr lang="es-PE" dirty="0"/>
              <a:t>Garantizar una buena gestión en cualquier proyecto en los que trabajen, incluyendo procedimientos efectivos para promover calidad y reducción del riesgo.</a:t>
            </a:r>
          </a:p>
          <a:p>
            <a:r>
              <a:rPr lang="es-PE" dirty="0"/>
              <a:t>Garantizar que los empleados conocen las políticas y procedimientos del empresario para la protección de las claves de acceso, ficheros y otra información que sea confidencial para el empresario o para otros.</a:t>
            </a:r>
          </a:p>
          <a:p>
            <a:r>
              <a:rPr lang="es-PE" dirty="0"/>
              <a:t>Atraer empleados sólo mediante una descripción completa y precisa de las condiciones del empleo.</a:t>
            </a:r>
          </a:p>
          <a:p>
            <a:r>
              <a:rPr lang="es-PE" dirty="0"/>
              <a:t>Ofrecer una adecuada y justa remuneración.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B921E9C5-59B4-4855-BB8F-2ECE6EF51B0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4839" r="14839"/>
          <a:stretch>
            <a:fillRect/>
          </a:stretch>
        </p:blipFill>
        <p:spPr>
          <a:xfrm>
            <a:off x="7110732" y="1642654"/>
            <a:ext cx="4776466" cy="4301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4D5A43F-8115-403A-ACD2-4DCD2B147C48}"/>
              </a:ext>
            </a:extLst>
          </p:cNvPr>
          <p:cNvSpPr/>
          <p:nvPr/>
        </p:nvSpPr>
        <p:spPr>
          <a:xfrm>
            <a:off x="8801100" y="136525"/>
            <a:ext cx="3238500" cy="73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45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2" y="1375234"/>
            <a:ext cx="5831322" cy="121556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Principio 6: Profesión</a:t>
            </a:r>
            <a:endParaRPr lang="es-ES" b="0" dirty="0"/>
          </a:p>
        </p:txBody>
      </p:sp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590800"/>
            <a:ext cx="6671870" cy="4130675"/>
          </a:xfrm>
        </p:spPr>
        <p:txBody>
          <a:bodyPr rtlCol="0">
            <a:normAutofit lnSpcReduction="10000"/>
          </a:bodyPr>
          <a:lstStyle/>
          <a:p>
            <a:r>
              <a:rPr lang="es-PE" dirty="0"/>
              <a:t>Ayudar a desarrollar un ambiente organizativo favorable a un comportamiento ético.</a:t>
            </a:r>
          </a:p>
          <a:p>
            <a:r>
              <a:rPr lang="es-PE" dirty="0"/>
              <a:t>Apoyar, como miembros de una profesión, a otros Desarrolladores de software que se esfuercen en seguir este Código.</a:t>
            </a:r>
          </a:p>
          <a:p>
            <a:r>
              <a:rPr lang="es-PE" dirty="0"/>
              <a:t>No promover el interés propio a costa de la profesión, el cliente o el empresario.</a:t>
            </a:r>
          </a:p>
          <a:p>
            <a:r>
              <a:rPr lang="es-PE" dirty="0"/>
              <a:t>Obedecer todas las leyes que gobiernen su trabajo.</a:t>
            </a:r>
          </a:p>
          <a:p>
            <a:r>
              <a:rPr lang="es-PE" dirty="0"/>
              <a:t>Tener la responsabilidad de detectar, corregir e informar errores en el software y documentos asociados en los que se trabaje.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BBCC11C-E615-4FBE-B6C5-51AE38917AD0}"/>
              </a:ext>
            </a:extLst>
          </p:cNvPr>
          <p:cNvSpPr/>
          <p:nvPr/>
        </p:nvSpPr>
        <p:spPr>
          <a:xfrm>
            <a:off x="8801100" y="136525"/>
            <a:ext cx="3238500" cy="73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C3D0EAE-2B54-4242-AC2C-079C5903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28" y="2590800"/>
            <a:ext cx="5033572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8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00194C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32_TF89027928" id="{3E36DA53-1226-4F00-9A71-345771063BDA}" vid="{91DCE18A-BB29-4513-951C-BEFF9BA0CE1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hexágono oscura</Template>
  <TotalTime>0</TotalTime>
  <Words>781</Words>
  <Application>Microsoft Office PowerPoint</Application>
  <PresentationFormat>Panorámica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Gill Sans SemiBold</vt:lpstr>
      <vt:lpstr>Times New Roman</vt:lpstr>
      <vt:lpstr>Tema de Office</vt:lpstr>
      <vt:lpstr>Código de Ética  de Diseño y Programación Web</vt:lpstr>
      <vt:lpstr>Introducción </vt:lpstr>
      <vt:lpstr>Los 8 Principios de un Desarrollador Web e Ing. De Software</vt:lpstr>
      <vt:lpstr>Principio 1: La Sociedad</vt:lpstr>
      <vt:lpstr>Principio 2: Cliente y Empresario</vt:lpstr>
      <vt:lpstr>Principio 3: Producto</vt:lpstr>
      <vt:lpstr>Principio 4: Juicio</vt:lpstr>
      <vt:lpstr>Principio 5: Gestión</vt:lpstr>
      <vt:lpstr>Principio 6: Profesión</vt:lpstr>
      <vt:lpstr>Principio 7: Compañeros</vt:lpstr>
      <vt:lpstr>Principio 8: Persona</vt:lpstr>
      <vt:lpstr>El título se escribe aquí</vt:lpstr>
      <vt:lpstr>Muchas 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2019-06-09T00:36:57Z</dcterms:created>
  <dcterms:modified xsi:type="dcterms:W3CDTF">2019-06-09T01:48:22Z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