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60"/>
  </p:notesMasterIdLst>
  <p:sldIdLst>
    <p:sldId id="256" r:id="rId2"/>
    <p:sldId id="313" r:id="rId3"/>
    <p:sldId id="289" r:id="rId4"/>
    <p:sldId id="290" r:id="rId5"/>
    <p:sldId id="292" r:id="rId6"/>
    <p:sldId id="287" r:id="rId7"/>
    <p:sldId id="291" r:id="rId8"/>
    <p:sldId id="310" r:id="rId9"/>
    <p:sldId id="311" r:id="rId10"/>
    <p:sldId id="309" r:id="rId11"/>
    <p:sldId id="312" r:id="rId12"/>
    <p:sldId id="293" r:id="rId13"/>
    <p:sldId id="294" r:id="rId14"/>
    <p:sldId id="295" r:id="rId15"/>
    <p:sldId id="288" r:id="rId16"/>
    <p:sldId id="296" r:id="rId17"/>
    <p:sldId id="297" r:id="rId18"/>
    <p:sldId id="298" r:id="rId19"/>
    <p:sldId id="299" r:id="rId20"/>
    <p:sldId id="300" r:id="rId21"/>
    <p:sldId id="301" r:id="rId22"/>
    <p:sldId id="302" r:id="rId23"/>
    <p:sldId id="304" r:id="rId24"/>
    <p:sldId id="305" r:id="rId25"/>
    <p:sldId id="262" r:id="rId26"/>
    <p:sldId id="263" r:id="rId27"/>
    <p:sldId id="307" r:id="rId28"/>
    <p:sldId id="306" r:id="rId29"/>
    <p:sldId id="274" r:id="rId30"/>
    <p:sldId id="308" r:id="rId31"/>
    <p:sldId id="280" r:id="rId32"/>
    <p:sldId id="314" r:id="rId33"/>
    <p:sldId id="315" r:id="rId34"/>
    <p:sldId id="316" r:id="rId35"/>
    <p:sldId id="317" r:id="rId36"/>
    <p:sldId id="318" r:id="rId37"/>
    <p:sldId id="329" r:id="rId38"/>
    <p:sldId id="344" r:id="rId39"/>
    <p:sldId id="345" r:id="rId40"/>
    <p:sldId id="353" r:id="rId41"/>
    <p:sldId id="346" r:id="rId42"/>
    <p:sldId id="351" r:id="rId43"/>
    <p:sldId id="347" r:id="rId44"/>
    <p:sldId id="348" r:id="rId45"/>
    <p:sldId id="349" r:id="rId46"/>
    <p:sldId id="350" r:id="rId47"/>
    <p:sldId id="352" r:id="rId48"/>
    <p:sldId id="330" r:id="rId49"/>
    <p:sldId id="340" r:id="rId50"/>
    <p:sldId id="341" r:id="rId51"/>
    <p:sldId id="331" r:id="rId52"/>
    <p:sldId id="332" r:id="rId53"/>
    <p:sldId id="343" r:id="rId54"/>
    <p:sldId id="333" r:id="rId55"/>
    <p:sldId id="334" r:id="rId56"/>
    <p:sldId id="335" r:id="rId57"/>
    <p:sldId id="336" r:id="rId58"/>
    <p:sldId id="337" r:id="rId5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3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58098-A276-4F90-9072-A0402836CF12}">
  <a:tblStyle styleId="{6E358098-A276-4F90-9072-A0402836C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95575-0771-477B-8005-010C1CFEB96C}" type="doc">
      <dgm:prSet loTypeId="urn:microsoft.com/office/officeart/2005/8/layout/pList1" loCatId="list" qsTypeId="urn:microsoft.com/office/officeart/2005/8/quickstyle/simple2" qsCatId="simple" csTypeId="urn:microsoft.com/office/officeart/2005/8/colors/colorful1" csCatId="colorful" phldr="1"/>
      <dgm:spPr/>
      <dgm:t>
        <a:bodyPr/>
        <a:lstStyle/>
        <a:p>
          <a:endParaRPr lang="es-PE"/>
        </a:p>
      </dgm:t>
    </dgm:pt>
    <dgm:pt modelId="{A4C787E8-52FF-41F6-A8AA-772EDC4B51ED}">
      <dgm:prSet phldrT="[Texto]" custT="1"/>
      <dgm:spPr/>
      <dgm:t>
        <a:bodyPr/>
        <a:lstStyle/>
        <a:p>
          <a:r>
            <a:rPr lang="es-PE" sz="1800" b="1" dirty="0">
              <a:latin typeface="Shadows Into Light"/>
            </a:rPr>
            <a:t>Diseño de Datos</a:t>
          </a:r>
        </a:p>
      </dgm:t>
    </dgm:pt>
    <dgm:pt modelId="{58BB3028-01B8-438F-9EE3-9B385C8AC17B}" type="parTrans" cxnId="{2A665E55-0811-46D4-91CB-7441990C8DE0}">
      <dgm:prSet/>
      <dgm:spPr/>
      <dgm:t>
        <a:bodyPr/>
        <a:lstStyle/>
        <a:p>
          <a:endParaRPr lang="es-PE" sz="1800" b="1">
            <a:latin typeface="Shadows Into Light"/>
          </a:endParaRPr>
        </a:p>
      </dgm:t>
    </dgm:pt>
    <dgm:pt modelId="{62DBEA27-4B5D-487D-8598-4226D6EECA45}" type="sibTrans" cxnId="{2A665E55-0811-46D4-91CB-7441990C8DE0}">
      <dgm:prSet/>
      <dgm:spPr/>
      <dgm:t>
        <a:bodyPr/>
        <a:lstStyle/>
        <a:p>
          <a:endParaRPr lang="es-PE" sz="1800" b="1">
            <a:latin typeface="Shadows Into Light"/>
          </a:endParaRPr>
        </a:p>
      </dgm:t>
    </dgm:pt>
    <dgm:pt modelId="{627E550B-E441-47F6-8E87-331509A331B7}">
      <dgm:prSet phldrT="[Texto]" custT="1"/>
      <dgm:spPr/>
      <dgm:t>
        <a:bodyPr/>
        <a:lstStyle/>
        <a:p>
          <a:r>
            <a:rPr lang="es-PE" sz="1800" b="1" dirty="0">
              <a:latin typeface="Shadows Into Light"/>
            </a:rPr>
            <a:t>Diseño Arquitectónico</a:t>
          </a:r>
        </a:p>
      </dgm:t>
    </dgm:pt>
    <dgm:pt modelId="{9FAE1E5E-B225-4E74-93B6-D85D8B431B9F}" type="parTrans" cxnId="{4EB7B6E2-EFD3-4EF2-9F8F-9A5714BFB83B}">
      <dgm:prSet/>
      <dgm:spPr/>
      <dgm:t>
        <a:bodyPr/>
        <a:lstStyle/>
        <a:p>
          <a:endParaRPr lang="es-PE" sz="1800" b="1">
            <a:latin typeface="Shadows Into Light"/>
          </a:endParaRPr>
        </a:p>
      </dgm:t>
    </dgm:pt>
    <dgm:pt modelId="{1EA70B0F-144A-4D48-8B9B-1B988038DA72}" type="sibTrans" cxnId="{4EB7B6E2-EFD3-4EF2-9F8F-9A5714BFB83B}">
      <dgm:prSet/>
      <dgm:spPr/>
      <dgm:t>
        <a:bodyPr/>
        <a:lstStyle/>
        <a:p>
          <a:endParaRPr lang="es-PE" sz="1800" b="1">
            <a:latin typeface="Shadows Into Light"/>
          </a:endParaRPr>
        </a:p>
      </dgm:t>
    </dgm:pt>
    <dgm:pt modelId="{0285C4AB-2542-4EAB-8279-0DB713AD8CF9}">
      <dgm:prSet phldrT="[Texto]" custT="1"/>
      <dgm:spPr/>
      <dgm:t>
        <a:bodyPr/>
        <a:lstStyle/>
        <a:p>
          <a:r>
            <a:rPr lang="es-PE" sz="1800" b="1" dirty="0">
              <a:latin typeface="Shadows Into Light"/>
            </a:rPr>
            <a:t>Diseño de la Interfaz</a:t>
          </a:r>
        </a:p>
      </dgm:t>
    </dgm:pt>
    <dgm:pt modelId="{A1053C18-767B-48B5-931D-C6C8D558934B}" type="parTrans" cxnId="{300C51C5-AB00-4862-819B-B5D071A11827}">
      <dgm:prSet/>
      <dgm:spPr/>
      <dgm:t>
        <a:bodyPr/>
        <a:lstStyle/>
        <a:p>
          <a:endParaRPr lang="es-PE" sz="1800" b="1">
            <a:latin typeface="Shadows Into Light"/>
          </a:endParaRPr>
        </a:p>
      </dgm:t>
    </dgm:pt>
    <dgm:pt modelId="{C3CFFC10-3885-4753-832D-9AFF26ED420D}" type="sibTrans" cxnId="{300C51C5-AB00-4862-819B-B5D071A11827}">
      <dgm:prSet/>
      <dgm:spPr/>
      <dgm:t>
        <a:bodyPr/>
        <a:lstStyle/>
        <a:p>
          <a:endParaRPr lang="es-PE" sz="1800" b="1">
            <a:latin typeface="Shadows Into Light"/>
          </a:endParaRPr>
        </a:p>
      </dgm:t>
    </dgm:pt>
    <dgm:pt modelId="{E859F41C-8656-4C39-BFF8-DFDF672C7C81}">
      <dgm:prSet phldrT="[Texto]" custT="1"/>
      <dgm:spPr/>
      <dgm:t>
        <a:bodyPr/>
        <a:lstStyle/>
        <a:p>
          <a:r>
            <a:rPr lang="es-PE" sz="1800" b="1" dirty="0">
              <a:latin typeface="Shadows Into Light"/>
            </a:rPr>
            <a:t>Diseño de Procedimientos</a:t>
          </a:r>
        </a:p>
      </dgm:t>
    </dgm:pt>
    <dgm:pt modelId="{3B6E5159-8ABB-48C5-A2EE-5944FD065B6D}" type="parTrans" cxnId="{4C06E72A-3D2E-4087-9681-83E2C290245E}">
      <dgm:prSet/>
      <dgm:spPr/>
      <dgm:t>
        <a:bodyPr/>
        <a:lstStyle/>
        <a:p>
          <a:endParaRPr lang="es-PE" sz="1800" b="1">
            <a:latin typeface="Shadows Into Light"/>
          </a:endParaRPr>
        </a:p>
      </dgm:t>
    </dgm:pt>
    <dgm:pt modelId="{97E66706-0D5D-4D96-B158-DF0EAD4437CA}" type="sibTrans" cxnId="{4C06E72A-3D2E-4087-9681-83E2C290245E}">
      <dgm:prSet/>
      <dgm:spPr/>
      <dgm:t>
        <a:bodyPr/>
        <a:lstStyle/>
        <a:p>
          <a:endParaRPr lang="es-PE" sz="1800" b="1">
            <a:latin typeface="Shadows Into Light"/>
          </a:endParaRPr>
        </a:p>
      </dgm:t>
    </dgm:pt>
    <dgm:pt modelId="{A1B837EA-271F-4A91-8EEA-56A3E677FDB9}" type="pres">
      <dgm:prSet presAssocID="{A3C95575-0771-477B-8005-010C1CFEB96C}" presName="Name0" presStyleCnt="0">
        <dgm:presLayoutVars>
          <dgm:dir/>
          <dgm:resizeHandles val="exact"/>
        </dgm:presLayoutVars>
      </dgm:prSet>
      <dgm:spPr/>
    </dgm:pt>
    <dgm:pt modelId="{27AFBEAD-C108-4381-B604-F9DADDA58D8D}" type="pres">
      <dgm:prSet presAssocID="{A4C787E8-52FF-41F6-A8AA-772EDC4B51ED}" presName="compNode" presStyleCnt="0"/>
      <dgm:spPr/>
    </dgm:pt>
    <dgm:pt modelId="{3A3AD500-EA0B-4D6F-AE2B-031B522DCC77}" type="pres">
      <dgm:prSet presAssocID="{A4C787E8-52FF-41F6-A8AA-772EDC4B51ED}" presName="pictRect" presStyleLbl="node1" presStyleIdx="0" presStyleCnt="4"/>
      <dgm:spPr/>
    </dgm:pt>
    <dgm:pt modelId="{9BFD2A62-6D66-44A4-8F99-BE1358D06B0E}" type="pres">
      <dgm:prSet presAssocID="{A4C787E8-52FF-41F6-A8AA-772EDC4B51ED}" presName="textRect" presStyleLbl="revTx" presStyleIdx="0" presStyleCnt="4">
        <dgm:presLayoutVars>
          <dgm:bulletEnabled val="1"/>
        </dgm:presLayoutVars>
      </dgm:prSet>
      <dgm:spPr/>
    </dgm:pt>
    <dgm:pt modelId="{FFAE9DD7-9B4E-41CE-BBF4-3999207CF1CB}" type="pres">
      <dgm:prSet presAssocID="{62DBEA27-4B5D-487D-8598-4226D6EECA45}" presName="sibTrans" presStyleLbl="sibTrans2D1" presStyleIdx="0" presStyleCnt="0"/>
      <dgm:spPr/>
    </dgm:pt>
    <dgm:pt modelId="{6CCCE101-DDFC-4FC8-8A72-7F1AD4924C4B}" type="pres">
      <dgm:prSet presAssocID="{627E550B-E441-47F6-8E87-331509A331B7}" presName="compNode" presStyleCnt="0"/>
      <dgm:spPr/>
    </dgm:pt>
    <dgm:pt modelId="{36C2A728-4E08-4567-B4B5-F2E92540B541}" type="pres">
      <dgm:prSet presAssocID="{627E550B-E441-47F6-8E87-331509A331B7}" presName="pictRect" presStyleLbl="node1" presStyleIdx="1" presStyleCnt="4"/>
      <dgm:spPr/>
    </dgm:pt>
    <dgm:pt modelId="{17840CDD-9EFC-4419-A627-A9D6894B70C8}" type="pres">
      <dgm:prSet presAssocID="{627E550B-E441-47F6-8E87-331509A331B7}" presName="textRect" presStyleLbl="revTx" presStyleIdx="1" presStyleCnt="4">
        <dgm:presLayoutVars>
          <dgm:bulletEnabled val="1"/>
        </dgm:presLayoutVars>
      </dgm:prSet>
      <dgm:spPr/>
    </dgm:pt>
    <dgm:pt modelId="{166FF513-5F37-454A-9D5E-887D6C57E6A9}" type="pres">
      <dgm:prSet presAssocID="{1EA70B0F-144A-4D48-8B9B-1B988038DA72}" presName="sibTrans" presStyleLbl="sibTrans2D1" presStyleIdx="0" presStyleCnt="0"/>
      <dgm:spPr/>
    </dgm:pt>
    <dgm:pt modelId="{571744B4-ED00-42CC-B4FC-F65BFB370D7A}" type="pres">
      <dgm:prSet presAssocID="{0285C4AB-2542-4EAB-8279-0DB713AD8CF9}" presName="compNode" presStyleCnt="0"/>
      <dgm:spPr/>
    </dgm:pt>
    <dgm:pt modelId="{28AFF42D-5451-4D84-95BF-B0BB38E2DB3A}" type="pres">
      <dgm:prSet presAssocID="{0285C4AB-2542-4EAB-8279-0DB713AD8CF9}" presName="pictRect" presStyleLbl="node1" presStyleIdx="2" presStyleCnt="4"/>
      <dgm:spPr/>
    </dgm:pt>
    <dgm:pt modelId="{F59E6BC4-509B-4BB0-A768-6B1104AA32DD}" type="pres">
      <dgm:prSet presAssocID="{0285C4AB-2542-4EAB-8279-0DB713AD8CF9}" presName="textRect" presStyleLbl="revTx" presStyleIdx="2" presStyleCnt="4">
        <dgm:presLayoutVars>
          <dgm:bulletEnabled val="1"/>
        </dgm:presLayoutVars>
      </dgm:prSet>
      <dgm:spPr/>
    </dgm:pt>
    <dgm:pt modelId="{18910AB8-1A21-4400-8439-C25DB120CA5B}" type="pres">
      <dgm:prSet presAssocID="{C3CFFC10-3885-4753-832D-9AFF26ED420D}" presName="sibTrans" presStyleLbl="sibTrans2D1" presStyleIdx="0" presStyleCnt="0"/>
      <dgm:spPr/>
    </dgm:pt>
    <dgm:pt modelId="{ED02EF66-26EE-483C-8C3A-C17123F39FAC}" type="pres">
      <dgm:prSet presAssocID="{E859F41C-8656-4C39-BFF8-DFDF672C7C81}" presName="compNode" presStyleCnt="0"/>
      <dgm:spPr/>
    </dgm:pt>
    <dgm:pt modelId="{337117BC-E662-4FFD-832A-AEC5D7AE00AF}" type="pres">
      <dgm:prSet presAssocID="{E859F41C-8656-4C39-BFF8-DFDF672C7C81}" presName="pictRect" presStyleLbl="node1" presStyleIdx="3" presStyleCnt="4"/>
      <dgm:spPr/>
    </dgm:pt>
    <dgm:pt modelId="{99E11E6F-1030-48B7-99A2-DCF46E3529CE}" type="pres">
      <dgm:prSet presAssocID="{E859F41C-8656-4C39-BFF8-DFDF672C7C81}" presName="textRect" presStyleLbl="revTx" presStyleIdx="3" presStyleCnt="4">
        <dgm:presLayoutVars>
          <dgm:bulletEnabled val="1"/>
        </dgm:presLayoutVars>
      </dgm:prSet>
      <dgm:spPr/>
    </dgm:pt>
  </dgm:ptLst>
  <dgm:cxnLst>
    <dgm:cxn modelId="{56F7B90B-64CD-4F84-B04D-C276FF94C83A}" type="presOf" srcId="{C3CFFC10-3885-4753-832D-9AFF26ED420D}" destId="{18910AB8-1A21-4400-8439-C25DB120CA5B}" srcOrd="0" destOrd="0" presId="urn:microsoft.com/office/officeart/2005/8/layout/pList1"/>
    <dgm:cxn modelId="{4C06E72A-3D2E-4087-9681-83E2C290245E}" srcId="{A3C95575-0771-477B-8005-010C1CFEB96C}" destId="{E859F41C-8656-4C39-BFF8-DFDF672C7C81}" srcOrd="3" destOrd="0" parTransId="{3B6E5159-8ABB-48C5-A2EE-5944FD065B6D}" sibTransId="{97E66706-0D5D-4D96-B158-DF0EAD4437CA}"/>
    <dgm:cxn modelId="{53B40D68-95DF-4674-88C0-9A0C6ADD5066}" type="presOf" srcId="{627E550B-E441-47F6-8E87-331509A331B7}" destId="{17840CDD-9EFC-4419-A627-A9D6894B70C8}" srcOrd="0" destOrd="0" presId="urn:microsoft.com/office/officeart/2005/8/layout/pList1"/>
    <dgm:cxn modelId="{2A665E55-0811-46D4-91CB-7441990C8DE0}" srcId="{A3C95575-0771-477B-8005-010C1CFEB96C}" destId="{A4C787E8-52FF-41F6-A8AA-772EDC4B51ED}" srcOrd="0" destOrd="0" parTransId="{58BB3028-01B8-438F-9EE3-9B385C8AC17B}" sibTransId="{62DBEA27-4B5D-487D-8598-4226D6EECA45}"/>
    <dgm:cxn modelId="{F23FBF59-24EA-437A-831F-6BCA0005D48F}" type="presOf" srcId="{62DBEA27-4B5D-487D-8598-4226D6EECA45}" destId="{FFAE9DD7-9B4E-41CE-BBF4-3999207CF1CB}" srcOrd="0" destOrd="0" presId="urn:microsoft.com/office/officeart/2005/8/layout/pList1"/>
    <dgm:cxn modelId="{62643195-258B-4D90-A061-F97925EEF0DE}" type="presOf" srcId="{A4C787E8-52FF-41F6-A8AA-772EDC4B51ED}" destId="{9BFD2A62-6D66-44A4-8F99-BE1358D06B0E}" srcOrd="0" destOrd="0" presId="urn:microsoft.com/office/officeart/2005/8/layout/pList1"/>
    <dgm:cxn modelId="{3E62AFB2-AB2A-4D06-97F0-4E893B8F4EA2}" type="presOf" srcId="{1EA70B0F-144A-4D48-8B9B-1B988038DA72}" destId="{166FF513-5F37-454A-9D5E-887D6C57E6A9}" srcOrd="0" destOrd="0" presId="urn:microsoft.com/office/officeart/2005/8/layout/pList1"/>
    <dgm:cxn modelId="{300C51C5-AB00-4862-819B-B5D071A11827}" srcId="{A3C95575-0771-477B-8005-010C1CFEB96C}" destId="{0285C4AB-2542-4EAB-8279-0DB713AD8CF9}" srcOrd="2" destOrd="0" parTransId="{A1053C18-767B-48B5-931D-C6C8D558934B}" sibTransId="{C3CFFC10-3885-4753-832D-9AFF26ED420D}"/>
    <dgm:cxn modelId="{FAF9DBD5-1BB0-4032-8706-73D74712E239}" type="presOf" srcId="{E859F41C-8656-4C39-BFF8-DFDF672C7C81}" destId="{99E11E6F-1030-48B7-99A2-DCF46E3529CE}" srcOrd="0" destOrd="0" presId="urn:microsoft.com/office/officeart/2005/8/layout/pList1"/>
    <dgm:cxn modelId="{4EB7B6E2-EFD3-4EF2-9F8F-9A5714BFB83B}" srcId="{A3C95575-0771-477B-8005-010C1CFEB96C}" destId="{627E550B-E441-47F6-8E87-331509A331B7}" srcOrd="1" destOrd="0" parTransId="{9FAE1E5E-B225-4E74-93B6-D85D8B431B9F}" sibTransId="{1EA70B0F-144A-4D48-8B9B-1B988038DA72}"/>
    <dgm:cxn modelId="{0A0A69E4-1B6F-4F25-9720-9B8222E1697F}" type="presOf" srcId="{A3C95575-0771-477B-8005-010C1CFEB96C}" destId="{A1B837EA-271F-4A91-8EEA-56A3E677FDB9}" srcOrd="0" destOrd="0" presId="urn:microsoft.com/office/officeart/2005/8/layout/pList1"/>
    <dgm:cxn modelId="{CFE6F4FC-C9B9-4D8B-ACA8-CB639D574F21}" type="presOf" srcId="{0285C4AB-2542-4EAB-8279-0DB713AD8CF9}" destId="{F59E6BC4-509B-4BB0-A768-6B1104AA32DD}" srcOrd="0" destOrd="0" presId="urn:microsoft.com/office/officeart/2005/8/layout/pList1"/>
    <dgm:cxn modelId="{7224ADD1-BD48-458C-BFEE-4089D67A4931}" type="presParOf" srcId="{A1B837EA-271F-4A91-8EEA-56A3E677FDB9}" destId="{27AFBEAD-C108-4381-B604-F9DADDA58D8D}" srcOrd="0" destOrd="0" presId="urn:microsoft.com/office/officeart/2005/8/layout/pList1"/>
    <dgm:cxn modelId="{7AA66DD5-49F9-45BD-8312-BE7BBD8DD419}" type="presParOf" srcId="{27AFBEAD-C108-4381-B604-F9DADDA58D8D}" destId="{3A3AD500-EA0B-4D6F-AE2B-031B522DCC77}" srcOrd="0" destOrd="0" presId="urn:microsoft.com/office/officeart/2005/8/layout/pList1"/>
    <dgm:cxn modelId="{7E2F4C24-B24B-43D6-A3F1-52C1F0E6011E}" type="presParOf" srcId="{27AFBEAD-C108-4381-B604-F9DADDA58D8D}" destId="{9BFD2A62-6D66-44A4-8F99-BE1358D06B0E}" srcOrd="1" destOrd="0" presId="urn:microsoft.com/office/officeart/2005/8/layout/pList1"/>
    <dgm:cxn modelId="{B692F935-3F01-48CF-ADCA-A641BF0F751F}" type="presParOf" srcId="{A1B837EA-271F-4A91-8EEA-56A3E677FDB9}" destId="{FFAE9DD7-9B4E-41CE-BBF4-3999207CF1CB}" srcOrd="1" destOrd="0" presId="urn:microsoft.com/office/officeart/2005/8/layout/pList1"/>
    <dgm:cxn modelId="{E26C8BED-94B9-4E01-8327-6B19E316E3B4}" type="presParOf" srcId="{A1B837EA-271F-4A91-8EEA-56A3E677FDB9}" destId="{6CCCE101-DDFC-4FC8-8A72-7F1AD4924C4B}" srcOrd="2" destOrd="0" presId="urn:microsoft.com/office/officeart/2005/8/layout/pList1"/>
    <dgm:cxn modelId="{F67A40D5-9562-4DD8-83C6-855E083F9936}" type="presParOf" srcId="{6CCCE101-DDFC-4FC8-8A72-7F1AD4924C4B}" destId="{36C2A728-4E08-4567-B4B5-F2E92540B541}" srcOrd="0" destOrd="0" presId="urn:microsoft.com/office/officeart/2005/8/layout/pList1"/>
    <dgm:cxn modelId="{E16F5A4D-A8DA-4C36-9C7F-6826807EA494}" type="presParOf" srcId="{6CCCE101-DDFC-4FC8-8A72-7F1AD4924C4B}" destId="{17840CDD-9EFC-4419-A627-A9D6894B70C8}" srcOrd="1" destOrd="0" presId="urn:microsoft.com/office/officeart/2005/8/layout/pList1"/>
    <dgm:cxn modelId="{00412E98-D68E-493E-8F4D-922FD6387DF8}" type="presParOf" srcId="{A1B837EA-271F-4A91-8EEA-56A3E677FDB9}" destId="{166FF513-5F37-454A-9D5E-887D6C57E6A9}" srcOrd="3" destOrd="0" presId="urn:microsoft.com/office/officeart/2005/8/layout/pList1"/>
    <dgm:cxn modelId="{3E7D028F-156E-485C-81A5-49E65F8C8812}" type="presParOf" srcId="{A1B837EA-271F-4A91-8EEA-56A3E677FDB9}" destId="{571744B4-ED00-42CC-B4FC-F65BFB370D7A}" srcOrd="4" destOrd="0" presId="urn:microsoft.com/office/officeart/2005/8/layout/pList1"/>
    <dgm:cxn modelId="{E44338DE-C3D7-4F14-B367-CE0696C60119}" type="presParOf" srcId="{571744B4-ED00-42CC-B4FC-F65BFB370D7A}" destId="{28AFF42D-5451-4D84-95BF-B0BB38E2DB3A}" srcOrd="0" destOrd="0" presId="urn:microsoft.com/office/officeart/2005/8/layout/pList1"/>
    <dgm:cxn modelId="{F4FED9EF-8F78-4D0D-9E4A-75112F8942A8}" type="presParOf" srcId="{571744B4-ED00-42CC-B4FC-F65BFB370D7A}" destId="{F59E6BC4-509B-4BB0-A768-6B1104AA32DD}" srcOrd="1" destOrd="0" presId="urn:microsoft.com/office/officeart/2005/8/layout/pList1"/>
    <dgm:cxn modelId="{095958A6-29E4-4933-ADC9-4F2ED697C72B}" type="presParOf" srcId="{A1B837EA-271F-4A91-8EEA-56A3E677FDB9}" destId="{18910AB8-1A21-4400-8439-C25DB120CA5B}" srcOrd="5" destOrd="0" presId="urn:microsoft.com/office/officeart/2005/8/layout/pList1"/>
    <dgm:cxn modelId="{60A1D953-8601-4FDB-8A53-17FBD5B2967D}" type="presParOf" srcId="{A1B837EA-271F-4A91-8EEA-56A3E677FDB9}" destId="{ED02EF66-26EE-483C-8C3A-C17123F39FAC}" srcOrd="6" destOrd="0" presId="urn:microsoft.com/office/officeart/2005/8/layout/pList1"/>
    <dgm:cxn modelId="{F0746DBE-271F-4065-A2F4-BC0E145E32E5}" type="presParOf" srcId="{ED02EF66-26EE-483C-8C3A-C17123F39FAC}" destId="{337117BC-E662-4FFD-832A-AEC5D7AE00AF}" srcOrd="0" destOrd="0" presId="urn:microsoft.com/office/officeart/2005/8/layout/pList1"/>
    <dgm:cxn modelId="{9BA7EE6B-2D8D-4CD5-92A6-D9570BBCBE00}" type="presParOf" srcId="{ED02EF66-26EE-483C-8C3A-C17123F39FAC}" destId="{99E11E6F-1030-48B7-99A2-DCF46E3529C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DDDD2-6E13-4AF9-9C6B-D6F8B35B8121}" type="doc">
      <dgm:prSet loTypeId="urn:microsoft.com/office/officeart/2005/8/layout/vList3" loCatId="list" qsTypeId="urn:microsoft.com/office/officeart/2005/8/quickstyle/simple1" qsCatId="simple" csTypeId="urn:microsoft.com/office/officeart/2005/8/colors/colorful1" csCatId="colorful" phldr="1"/>
      <dgm:spPr/>
    </dgm:pt>
    <dgm:pt modelId="{12F87408-7209-43F7-9ADD-C687EAFD8899}">
      <dgm:prSet phldrT="[Texto]"/>
      <dgm:spPr/>
      <dgm:t>
        <a:bodyPr/>
        <a:lstStyle/>
        <a:p>
          <a:r>
            <a:rPr lang="es-PE" b="0" i="0" dirty="0"/>
            <a:t>Eficacia.</a:t>
          </a:r>
          <a:endParaRPr lang="es-PE" dirty="0"/>
        </a:p>
      </dgm:t>
    </dgm:pt>
    <dgm:pt modelId="{60024001-54B9-4F76-AFC8-64CB2693DBF2}" type="parTrans" cxnId="{CF132AD2-0BCE-49B6-9DC2-E1C64A389751}">
      <dgm:prSet/>
      <dgm:spPr/>
      <dgm:t>
        <a:bodyPr/>
        <a:lstStyle/>
        <a:p>
          <a:endParaRPr lang="es-PE"/>
        </a:p>
      </dgm:t>
    </dgm:pt>
    <dgm:pt modelId="{906BB124-FD7F-4068-9641-08CD81FC52C6}" type="sibTrans" cxnId="{CF132AD2-0BCE-49B6-9DC2-E1C64A389751}">
      <dgm:prSet/>
      <dgm:spPr/>
      <dgm:t>
        <a:bodyPr/>
        <a:lstStyle/>
        <a:p>
          <a:endParaRPr lang="es-PE"/>
        </a:p>
      </dgm:t>
    </dgm:pt>
    <dgm:pt modelId="{F1A09E8C-46F9-42A6-8B4B-FC1EDB63B371}">
      <dgm:prSet phldrT="[Texto]"/>
      <dgm:spPr/>
      <dgm:t>
        <a:bodyPr/>
        <a:lstStyle/>
        <a:p>
          <a:r>
            <a:rPr lang="es-PE" b="0" i="0" dirty="0"/>
            <a:t>Clasificación de información.</a:t>
          </a:r>
          <a:endParaRPr lang="es-PE" dirty="0"/>
        </a:p>
      </dgm:t>
    </dgm:pt>
    <dgm:pt modelId="{4DAC7E50-BFEB-42A5-8273-DDEF4E6D604E}" type="parTrans" cxnId="{D66E352B-8CAC-44D5-AE0C-67FC8256F35A}">
      <dgm:prSet/>
      <dgm:spPr/>
      <dgm:t>
        <a:bodyPr/>
        <a:lstStyle/>
        <a:p>
          <a:endParaRPr lang="es-PE"/>
        </a:p>
      </dgm:t>
    </dgm:pt>
    <dgm:pt modelId="{E9DE13A6-4172-4745-A31E-9055122BD936}" type="sibTrans" cxnId="{D66E352B-8CAC-44D5-AE0C-67FC8256F35A}">
      <dgm:prSet/>
      <dgm:spPr/>
      <dgm:t>
        <a:bodyPr/>
        <a:lstStyle/>
        <a:p>
          <a:endParaRPr lang="es-PE"/>
        </a:p>
      </dgm:t>
    </dgm:pt>
    <dgm:pt modelId="{2FBBA308-D26D-44B6-8BAA-34505B5086DF}">
      <dgm:prSet phldrT="[Texto]"/>
      <dgm:spPr/>
      <dgm:t>
        <a:bodyPr/>
        <a:lstStyle/>
        <a:p>
          <a:r>
            <a:rPr lang="es-MX" b="0" i="0" dirty="0"/>
            <a:t>Identificación de necesidades del cliente</a:t>
          </a:r>
          <a:endParaRPr lang="es-PE" dirty="0"/>
        </a:p>
      </dgm:t>
    </dgm:pt>
    <dgm:pt modelId="{5B61D30C-E455-4AB0-94A1-892DD418F725}" type="parTrans" cxnId="{EA017C70-8590-469C-8DC7-FF2E48B2F105}">
      <dgm:prSet/>
      <dgm:spPr/>
      <dgm:t>
        <a:bodyPr/>
        <a:lstStyle/>
        <a:p>
          <a:endParaRPr lang="es-PE"/>
        </a:p>
      </dgm:t>
    </dgm:pt>
    <dgm:pt modelId="{20F41C83-7E2B-485F-A581-BBDAF705EB81}" type="sibTrans" cxnId="{EA017C70-8590-469C-8DC7-FF2E48B2F105}">
      <dgm:prSet/>
      <dgm:spPr/>
      <dgm:t>
        <a:bodyPr/>
        <a:lstStyle/>
        <a:p>
          <a:endParaRPr lang="es-PE"/>
        </a:p>
      </dgm:t>
    </dgm:pt>
    <dgm:pt modelId="{793A3874-1754-4E7E-8400-487AC199770C}">
      <dgm:prSet/>
      <dgm:spPr/>
      <dgm:t>
        <a:bodyPr/>
        <a:lstStyle/>
        <a:p>
          <a:r>
            <a:rPr lang="es-PE" b="0" i="0" dirty="0"/>
            <a:t>Facilidad de uso.</a:t>
          </a:r>
          <a:endParaRPr lang="es-PE" dirty="0"/>
        </a:p>
      </dgm:t>
    </dgm:pt>
    <dgm:pt modelId="{9A6E5051-89A3-4581-9E66-43314FBD6420}" type="parTrans" cxnId="{79B226BB-379D-4B5D-B25E-DF79778464EF}">
      <dgm:prSet/>
      <dgm:spPr/>
      <dgm:t>
        <a:bodyPr/>
        <a:lstStyle/>
        <a:p>
          <a:endParaRPr lang="es-PE"/>
        </a:p>
      </dgm:t>
    </dgm:pt>
    <dgm:pt modelId="{1258224C-1BBF-4AD9-B0C7-0213FA1C873D}" type="sibTrans" cxnId="{79B226BB-379D-4B5D-B25E-DF79778464EF}">
      <dgm:prSet/>
      <dgm:spPr/>
      <dgm:t>
        <a:bodyPr/>
        <a:lstStyle/>
        <a:p>
          <a:endParaRPr lang="es-PE"/>
        </a:p>
      </dgm:t>
    </dgm:pt>
    <dgm:pt modelId="{43FBC387-3A1F-4A86-A385-B631C0525D5F}">
      <dgm:prSet/>
      <dgm:spPr/>
      <dgm:t>
        <a:bodyPr/>
        <a:lstStyle/>
        <a:p>
          <a:r>
            <a:rPr lang="es-PE" b="0" i="0" dirty="0"/>
            <a:t>Ahorro.</a:t>
          </a:r>
          <a:endParaRPr lang="es-PE" dirty="0"/>
        </a:p>
      </dgm:t>
    </dgm:pt>
    <dgm:pt modelId="{86E4152A-11C1-43B9-9D90-AA65F227E5A7}" type="parTrans" cxnId="{7B2A2CBA-628E-4F2B-94E2-6171C067B310}">
      <dgm:prSet/>
      <dgm:spPr/>
      <dgm:t>
        <a:bodyPr/>
        <a:lstStyle/>
        <a:p>
          <a:endParaRPr lang="es-PE"/>
        </a:p>
      </dgm:t>
    </dgm:pt>
    <dgm:pt modelId="{0DE7E174-F0A6-4133-9CAC-72778BCA6EA3}" type="sibTrans" cxnId="{7B2A2CBA-628E-4F2B-94E2-6171C067B310}">
      <dgm:prSet/>
      <dgm:spPr/>
      <dgm:t>
        <a:bodyPr/>
        <a:lstStyle/>
        <a:p>
          <a:endParaRPr lang="es-PE"/>
        </a:p>
      </dgm:t>
    </dgm:pt>
    <dgm:pt modelId="{C31A1D48-A1A3-4588-90D4-6DB64FF7F0C8}">
      <dgm:prSet/>
      <dgm:spPr/>
      <dgm:t>
        <a:bodyPr/>
        <a:lstStyle/>
        <a:p>
          <a:r>
            <a:rPr lang="es-PE" b="0" i="0" dirty="0"/>
            <a:t>Detección de Fallos.</a:t>
          </a:r>
          <a:endParaRPr lang="es-PE" dirty="0"/>
        </a:p>
      </dgm:t>
    </dgm:pt>
    <dgm:pt modelId="{2CDB9515-B0FE-41E7-A581-CAD916C69004}" type="parTrans" cxnId="{2128B790-E513-4A65-80C8-B93AE57A696E}">
      <dgm:prSet/>
      <dgm:spPr/>
      <dgm:t>
        <a:bodyPr/>
        <a:lstStyle/>
        <a:p>
          <a:endParaRPr lang="es-PE"/>
        </a:p>
      </dgm:t>
    </dgm:pt>
    <dgm:pt modelId="{3897AE69-2919-4E1B-9E3B-BB3C4B8A2833}" type="sibTrans" cxnId="{2128B790-E513-4A65-80C8-B93AE57A696E}">
      <dgm:prSet/>
      <dgm:spPr/>
      <dgm:t>
        <a:bodyPr/>
        <a:lstStyle/>
        <a:p>
          <a:endParaRPr lang="es-PE"/>
        </a:p>
      </dgm:t>
    </dgm:pt>
    <dgm:pt modelId="{9F819F76-E652-460D-891D-58676CC430A4}" type="pres">
      <dgm:prSet presAssocID="{156DDDD2-6E13-4AF9-9C6B-D6F8B35B8121}" presName="linearFlow" presStyleCnt="0">
        <dgm:presLayoutVars>
          <dgm:dir/>
          <dgm:resizeHandles val="exact"/>
        </dgm:presLayoutVars>
      </dgm:prSet>
      <dgm:spPr/>
    </dgm:pt>
    <dgm:pt modelId="{76F8991F-470F-45B1-842F-B9437F180E24}" type="pres">
      <dgm:prSet presAssocID="{12F87408-7209-43F7-9ADD-C687EAFD8899}" presName="composite" presStyleCnt="0"/>
      <dgm:spPr/>
    </dgm:pt>
    <dgm:pt modelId="{29D3B99D-4712-4D9A-A579-DF0BC4036CA2}" type="pres">
      <dgm:prSet presAssocID="{12F87408-7209-43F7-9ADD-C687EAFD8899}" presName="imgShp" presStyleLbl="fgImgPlace1" presStyleIdx="0" presStyleCnt="6"/>
      <dgm:spPr/>
    </dgm:pt>
    <dgm:pt modelId="{0097CEA5-7CE3-49A5-AE12-0E5BEA3C9EB6}" type="pres">
      <dgm:prSet presAssocID="{12F87408-7209-43F7-9ADD-C687EAFD8899}" presName="txShp" presStyleLbl="node1" presStyleIdx="0" presStyleCnt="6">
        <dgm:presLayoutVars>
          <dgm:bulletEnabled val="1"/>
        </dgm:presLayoutVars>
      </dgm:prSet>
      <dgm:spPr/>
    </dgm:pt>
    <dgm:pt modelId="{77628816-ABEB-49F7-8858-F6C8D97E9AFF}" type="pres">
      <dgm:prSet presAssocID="{906BB124-FD7F-4068-9641-08CD81FC52C6}" presName="spacing" presStyleCnt="0"/>
      <dgm:spPr/>
    </dgm:pt>
    <dgm:pt modelId="{F9656E14-A215-4B4A-AA57-ADBE87B4BC6A}" type="pres">
      <dgm:prSet presAssocID="{793A3874-1754-4E7E-8400-487AC199770C}" presName="composite" presStyleCnt="0"/>
      <dgm:spPr/>
    </dgm:pt>
    <dgm:pt modelId="{366CBEFF-ADCD-43A9-98C3-93E6AC301876}" type="pres">
      <dgm:prSet presAssocID="{793A3874-1754-4E7E-8400-487AC199770C}" presName="imgShp" presStyleLbl="fgImgPlace1" presStyleIdx="1" presStyleCnt="6"/>
      <dgm:spPr/>
    </dgm:pt>
    <dgm:pt modelId="{EED11966-30F6-46DF-9A38-7B8D54670E74}" type="pres">
      <dgm:prSet presAssocID="{793A3874-1754-4E7E-8400-487AC199770C}" presName="txShp" presStyleLbl="node1" presStyleIdx="1" presStyleCnt="6">
        <dgm:presLayoutVars>
          <dgm:bulletEnabled val="1"/>
        </dgm:presLayoutVars>
      </dgm:prSet>
      <dgm:spPr/>
    </dgm:pt>
    <dgm:pt modelId="{A8ED09FD-4758-4A99-8093-47CE87BE3D83}" type="pres">
      <dgm:prSet presAssocID="{1258224C-1BBF-4AD9-B0C7-0213FA1C873D}" presName="spacing" presStyleCnt="0"/>
      <dgm:spPr/>
    </dgm:pt>
    <dgm:pt modelId="{F297090A-17AB-4862-A7E8-2F38E701A055}" type="pres">
      <dgm:prSet presAssocID="{43FBC387-3A1F-4A86-A385-B631C0525D5F}" presName="composite" presStyleCnt="0"/>
      <dgm:spPr/>
    </dgm:pt>
    <dgm:pt modelId="{6C479092-64DC-41F1-AD13-3514C7D7F59C}" type="pres">
      <dgm:prSet presAssocID="{43FBC387-3A1F-4A86-A385-B631C0525D5F}" presName="imgShp" presStyleLbl="fgImgPlace1" presStyleIdx="2" presStyleCnt="6"/>
      <dgm:spPr/>
    </dgm:pt>
    <dgm:pt modelId="{E0EC41E7-B7B5-4CD9-8CCA-76267BF1354B}" type="pres">
      <dgm:prSet presAssocID="{43FBC387-3A1F-4A86-A385-B631C0525D5F}" presName="txShp" presStyleLbl="node1" presStyleIdx="2" presStyleCnt="6">
        <dgm:presLayoutVars>
          <dgm:bulletEnabled val="1"/>
        </dgm:presLayoutVars>
      </dgm:prSet>
      <dgm:spPr/>
    </dgm:pt>
    <dgm:pt modelId="{D84F49EC-0E46-44BD-8015-73DA1857BE8B}" type="pres">
      <dgm:prSet presAssocID="{0DE7E174-F0A6-4133-9CAC-72778BCA6EA3}" presName="spacing" presStyleCnt="0"/>
      <dgm:spPr/>
    </dgm:pt>
    <dgm:pt modelId="{A7F9A516-D7A4-408B-B721-C18690BC10A2}" type="pres">
      <dgm:prSet presAssocID="{C31A1D48-A1A3-4588-90D4-6DB64FF7F0C8}" presName="composite" presStyleCnt="0"/>
      <dgm:spPr/>
    </dgm:pt>
    <dgm:pt modelId="{EA3246E2-0A57-4B85-B6BB-F27235174419}" type="pres">
      <dgm:prSet presAssocID="{C31A1D48-A1A3-4588-90D4-6DB64FF7F0C8}" presName="imgShp" presStyleLbl="fgImgPlace1" presStyleIdx="3" presStyleCnt="6"/>
      <dgm:spPr/>
    </dgm:pt>
    <dgm:pt modelId="{CF4E895A-69B9-43F1-B2E3-FDAFF3449127}" type="pres">
      <dgm:prSet presAssocID="{C31A1D48-A1A3-4588-90D4-6DB64FF7F0C8}" presName="txShp" presStyleLbl="node1" presStyleIdx="3" presStyleCnt="6">
        <dgm:presLayoutVars>
          <dgm:bulletEnabled val="1"/>
        </dgm:presLayoutVars>
      </dgm:prSet>
      <dgm:spPr/>
    </dgm:pt>
    <dgm:pt modelId="{8427DDFB-D261-4A8C-B0E7-5ADBB6F33EEB}" type="pres">
      <dgm:prSet presAssocID="{3897AE69-2919-4E1B-9E3B-BB3C4B8A2833}" presName="spacing" presStyleCnt="0"/>
      <dgm:spPr/>
    </dgm:pt>
    <dgm:pt modelId="{ABA46F74-ADB0-4689-8E6B-03203A185F5E}" type="pres">
      <dgm:prSet presAssocID="{F1A09E8C-46F9-42A6-8B4B-FC1EDB63B371}" presName="composite" presStyleCnt="0"/>
      <dgm:spPr/>
    </dgm:pt>
    <dgm:pt modelId="{3FCF4B8F-10B0-4D9C-ADDA-B1CC757023F0}" type="pres">
      <dgm:prSet presAssocID="{F1A09E8C-46F9-42A6-8B4B-FC1EDB63B371}" presName="imgShp" presStyleLbl="fgImgPlace1" presStyleIdx="4" presStyleCnt="6"/>
      <dgm:spPr/>
    </dgm:pt>
    <dgm:pt modelId="{13235443-1539-408D-B809-A7E1CF7D4BC9}" type="pres">
      <dgm:prSet presAssocID="{F1A09E8C-46F9-42A6-8B4B-FC1EDB63B371}" presName="txShp" presStyleLbl="node1" presStyleIdx="4" presStyleCnt="6">
        <dgm:presLayoutVars>
          <dgm:bulletEnabled val="1"/>
        </dgm:presLayoutVars>
      </dgm:prSet>
      <dgm:spPr/>
    </dgm:pt>
    <dgm:pt modelId="{E912E092-E1A2-4DD2-BC79-487B1548A940}" type="pres">
      <dgm:prSet presAssocID="{E9DE13A6-4172-4745-A31E-9055122BD936}" presName="spacing" presStyleCnt="0"/>
      <dgm:spPr/>
    </dgm:pt>
    <dgm:pt modelId="{BC00C4FB-F9B9-4842-BE45-7E200C28F474}" type="pres">
      <dgm:prSet presAssocID="{2FBBA308-D26D-44B6-8BAA-34505B5086DF}" presName="composite" presStyleCnt="0"/>
      <dgm:spPr/>
    </dgm:pt>
    <dgm:pt modelId="{587BD4DF-94E6-4DA0-A445-784D9006377C}" type="pres">
      <dgm:prSet presAssocID="{2FBBA308-D26D-44B6-8BAA-34505B5086DF}" presName="imgShp" presStyleLbl="fgImgPlace1" presStyleIdx="5" presStyleCnt="6"/>
      <dgm:spPr/>
    </dgm:pt>
    <dgm:pt modelId="{9B8CB836-D4A0-416D-8F76-4BF0B60E6D9B}" type="pres">
      <dgm:prSet presAssocID="{2FBBA308-D26D-44B6-8BAA-34505B5086DF}" presName="txShp" presStyleLbl="node1" presStyleIdx="5" presStyleCnt="6">
        <dgm:presLayoutVars>
          <dgm:bulletEnabled val="1"/>
        </dgm:presLayoutVars>
      </dgm:prSet>
      <dgm:spPr/>
    </dgm:pt>
  </dgm:ptLst>
  <dgm:cxnLst>
    <dgm:cxn modelId="{D66E352B-8CAC-44D5-AE0C-67FC8256F35A}" srcId="{156DDDD2-6E13-4AF9-9C6B-D6F8B35B8121}" destId="{F1A09E8C-46F9-42A6-8B4B-FC1EDB63B371}" srcOrd="4" destOrd="0" parTransId="{4DAC7E50-BFEB-42A5-8273-DDEF4E6D604E}" sibTransId="{E9DE13A6-4172-4745-A31E-9055122BD936}"/>
    <dgm:cxn modelId="{EA017C70-8590-469C-8DC7-FF2E48B2F105}" srcId="{156DDDD2-6E13-4AF9-9C6B-D6F8B35B8121}" destId="{2FBBA308-D26D-44B6-8BAA-34505B5086DF}" srcOrd="5" destOrd="0" parTransId="{5B61D30C-E455-4AB0-94A1-892DD418F725}" sibTransId="{20F41C83-7E2B-485F-A581-BBDAF705EB81}"/>
    <dgm:cxn modelId="{6095B157-F408-46E0-B4CE-E01AE19B8449}" type="presOf" srcId="{43FBC387-3A1F-4A86-A385-B631C0525D5F}" destId="{E0EC41E7-B7B5-4CD9-8CCA-76267BF1354B}" srcOrd="0" destOrd="0" presId="urn:microsoft.com/office/officeart/2005/8/layout/vList3"/>
    <dgm:cxn modelId="{51800387-37F5-4FA8-947C-D1B22E6BCD1E}" type="presOf" srcId="{F1A09E8C-46F9-42A6-8B4B-FC1EDB63B371}" destId="{13235443-1539-408D-B809-A7E1CF7D4BC9}" srcOrd="0" destOrd="0" presId="urn:microsoft.com/office/officeart/2005/8/layout/vList3"/>
    <dgm:cxn modelId="{2128B790-E513-4A65-80C8-B93AE57A696E}" srcId="{156DDDD2-6E13-4AF9-9C6B-D6F8B35B8121}" destId="{C31A1D48-A1A3-4588-90D4-6DB64FF7F0C8}" srcOrd="3" destOrd="0" parTransId="{2CDB9515-B0FE-41E7-A581-CAD916C69004}" sibTransId="{3897AE69-2919-4E1B-9E3B-BB3C4B8A2833}"/>
    <dgm:cxn modelId="{327BC59D-9A5E-4F39-8E49-31E55DF2D794}" type="presOf" srcId="{156DDDD2-6E13-4AF9-9C6B-D6F8B35B8121}" destId="{9F819F76-E652-460D-891D-58676CC430A4}" srcOrd="0" destOrd="0" presId="urn:microsoft.com/office/officeart/2005/8/layout/vList3"/>
    <dgm:cxn modelId="{4C35C59F-CBDC-4914-B608-2D5ACB391B09}" type="presOf" srcId="{C31A1D48-A1A3-4588-90D4-6DB64FF7F0C8}" destId="{CF4E895A-69B9-43F1-B2E3-FDAFF3449127}" srcOrd="0" destOrd="0" presId="urn:microsoft.com/office/officeart/2005/8/layout/vList3"/>
    <dgm:cxn modelId="{7B2A2CBA-628E-4F2B-94E2-6171C067B310}" srcId="{156DDDD2-6E13-4AF9-9C6B-D6F8B35B8121}" destId="{43FBC387-3A1F-4A86-A385-B631C0525D5F}" srcOrd="2" destOrd="0" parTransId="{86E4152A-11C1-43B9-9D90-AA65F227E5A7}" sibTransId="{0DE7E174-F0A6-4133-9CAC-72778BCA6EA3}"/>
    <dgm:cxn modelId="{79B226BB-379D-4B5D-B25E-DF79778464EF}" srcId="{156DDDD2-6E13-4AF9-9C6B-D6F8B35B8121}" destId="{793A3874-1754-4E7E-8400-487AC199770C}" srcOrd="1" destOrd="0" parTransId="{9A6E5051-89A3-4581-9E66-43314FBD6420}" sibTransId="{1258224C-1BBF-4AD9-B0C7-0213FA1C873D}"/>
    <dgm:cxn modelId="{D33DA2BB-5F09-417E-933F-B643350E5EB1}" type="presOf" srcId="{793A3874-1754-4E7E-8400-487AC199770C}" destId="{EED11966-30F6-46DF-9A38-7B8D54670E74}" srcOrd="0" destOrd="0" presId="urn:microsoft.com/office/officeart/2005/8/layout/vList3"/>
    <dgm:cxn modelId="{CD4499CA-B327-4C43-A073-DFD0AE7E22DA}" type="presOf" srcId="{12F87408-7209-43F7-9ADD-C687EAFD8899}" destId="{0097CEA5-7CE3-49A5-AE12-0E5BEA3C9EB6}" srcOrd="0" destOrd="0" presId="urn:microsoft.com/office/officeart/2005/8/layout/vList3"/>
    <dgm:cxn modelId="{CF132AD2-0BCE-49B6-9DC2-E1C64A389751}" srcId="{156DDDD2-6E13-4AF9-9C6B-D6F8B35B8121}" destId="{12F87408-7209-43F7-9ADD-C687EAFD8899}" srcOrd="0" destOrd="0" parTransId="{60024001-54B9-4F76-AFC8-64CB2693DBF2}" sibTransId="{906BB124-FD7F-4068-9641-08CD81FC52C6}"/>
    <dgm:cxn modelId="{DDD335FD-B54B-476F-A304-0CACE631C2BF}" type="presOf" srcId="{2FBBA308-D26D-44B6-8BAA-34505B5086DF}" destId="{9B8CB836-D4A0-416D-8F76-4BF0B60E6D9B}" srcOrd="0" destOrd="0" presId="urn:microsoft.com/office/officeart/2005/8/layout/vList3"/>
    <dgm:cxn modelId="{757A62F6-6448-4512-80BC-A1DB87122EC5}" type="presParOf" srcId="{9F819F76-E652-460D-891D-58676CC430A4}" destId="{76F8991F-470F-45B1-842F-B9437F180E24}" srcOrd="0" destOrd="0" presId="urn:microsoft.com/office/officeart/2005/8/layout/vList3"/>
    <dgm:cxn modelId="{5E5328CE-823D-410A-B768-E6017EF3E37F}" type="presParOf" srcId="{76F8991F-470F-45B1-842F-B9437F180E24}" destId="{29D3B99D-4712-4D9A-A579-DF0BC4036CA2}" srcOrd="0" destOrd="0" presId="urn:microsoft.com/office/officeart/2005/8/layout/vList3"/>
    <dgm:cxn modelId="{4F3442F8-E9CB-4BD5-BFCD-D5100F676A8C}" type="presParOf" srcId="{76F8991F-470F-45B1-842F-B9437F180E24}" destId="{0097CEA5-7CE3-49A5-AE12-0E5BEA3C9EB6}" srcOrd="1" destOrd="0" presId="urn:microsoft.com/office/officeart/2005/8/layout/vList3"/>
    <dgm:cxn modelId="{9B936371-36DB-45F7-BF6C-BC0F5F40BD60}" type="presParOf" srcId="{9F819F76-E652-460D-891D-58676CC430A4}" destId="{77628816-ABEB-49F7-8858-F6C8D97E9AFF}" srcOrd="1" destOrd="0" presId="urn:microsoft.com/office/officeart/2005/8/layout/vList3"/>
    <dgm:cxn modelId="{3B8F5DEC-4F71-473E-B884-107665CCF74D}" type="presParOf" srcId="{9F819F76-E652-460D-891D-58676CC430A4}" destId="{F9656E14-A215-4B4A-AA57-ADBE87B4BC6A}" srcOrd="2" destOrd="0" presId="urn:microsoft.com/office/officeart/2005/8/layout/vList3"/>
    <dgm:cxn modelId="{E7F82AFB-A616-4B88-A385-D12A5D35D75A}" type="presParOf" srcId="{F9656E14-A215-4B4A-AA57-ADBE87B4BC6A}" destId="{366CBEFF-ADCD-43A9-98C3-93E6AC301876}" srcOrd="0" destOrd="0" presId="urn:microsoft.com/office/officeart/2005/8/layout/vList3"/>
    <dgm:cxn modelId="{20A2CFAE-8E77-425F-ABF1-6D59F647A5B0}" type="presParOf" srcId="{F9656E14-A215-4B4A-AA57-ADBE87B4BC6A}" destId="{EED11966-30F6-46DF-9A38-7B8D54670E74}" srcOrd="1" destOrd="0" presId="urn:microsoft.com/office/officeart/2005/8/layout/vList3"/>
    <dgm:cxn modelId="{AE1A77F3-7AB4-49BB-9D2A-EBA9545D9D3C}" type="presParOf" srcId="{9F819F76-E652-460D-891D-58676CC430A4}" destId="{A8ED09FD-4758-4A99-8093-47CE87BE3D83}" srcOrd="3" destOrd="0" presId="urn:microsoft.com/office/officeart/2005/8/layout/vList3"/>
    <dgm:cxn modelId="{40D78393-20CC-4426-9B6E-64E0215E541E}" type="presParOf" srcId="{9F819F76-E652-460D-891D-58676CC430A4}" destId="{F297090A-17AB-4862-A7E8-2F38E701A055}" srcOrd="4" destOrd="0" presId="urn:microsoft.com/office/officeart/2005/8/layout/vList3"/>
    <dgm:cxn modelId="{04FA6FE4-4884-47A0-A215-972A0EC9C371}" type="presParOf" srcId="{F297090A-17AB-4862-A7E8-2F38E701A055}" destId="{6C479092-64DC-41F1-AD13-3514C7D7F59C}" srcOrd="0" destOrd="0" presId="urn:microsoft.com/office/officeart/2005/8/layout/vList3"/>
    <dgm:cxn modelId="{0754DE62-D23C-4BAD-8AA4-92B9B2FE5546}" type="presParOf" srcId="{F297090A-17AB-4862-A7E8-2F38E701A055}" destId="{E0EC41E7-B7B5-4CD9-8CCA-76267BF1354B}" srcOrd="1" destOrd="0" presId="urn:microsoft.com/office/officeart/2005/8/layout/vList3"/>
    <dgm:cxn modelId="{8140220A-AA83-41A6-9EC7-F8ABE1C6DD52}" type="presParOf" srcId="{9F819F76-E652-460D-891D-58676CC430A4}" destId="{D84F49EC-0E46-44BD-8015-73DA1857BE8B}" srcOrd="5" destOrd="0" presId="urn:microsoft.com/office/officeart/2005/8/layout/vList3"/>
    <dgm:cxn modelId="{CC645FFA-1763-40ED-8527-B7440B103BCD}" type="presParOf" srcId="{9F819F76-E652-460D-891D-58676CC430A4}" destId="{A7F9A516-D7A4-408B-B721-C18690BC10A2}" srcOrd="6" destOrd="0" presId="urn:microsoft.com/office/officeart/2005/8/layout/vList3"/>
    <dgm:cxn modelId="{76D9EA1B-4ACE-42BF-8E66-A15FEA5D2DAD}" type="presParOf" srcId="{A7F9A516-D7A4-408B-B721-C18690BC10A2}" destId="{EA3246E2-0A57-4B85-B6BB-F27235174419}" srcOrd="0" destOrd="0" presId="urn:microsoft.com/office/officeart/2005/8/layout/vList3"/>
    <dgm:cxn modelId="{230BC5D3-5597-46AE-A85C-1EE32DDBE2B1}" type="presParOf" srcId="{A7F9A516-D7A4-408B-B721-C18690BC10A2}" destId="{CF4E895A-69B9-43F1-B2E3-FDAFF3449127}" srcOrd="1" destOrd="0" presId="urn:microsoft.com/office/officeart/2005/8/layout/vList3"/>
    <dgm:cxn modelId="{9A5F82F6-B68A-4C46-9C13-A3A70B4134FB}" type="presParOf" srcId="{9F819F76-E652-460D-891D-58676CC430A4}" destId="{8427DDFB-D261-4A8C-B0E7-5ADBB6F33EEB}" srcOrd="7" destOrd="0" presId="urn:microsoft.com/office/officeart/2005/8/layout/vList3"/>
    <dgm:cxn modelId="{F6FE2787-7CA6-476A-AB00-546A970B9016}" type="presParOf" srcId="{9F819F76-E652-460D-891D-58676CC430A4}" destId="{ABA46F74-ADB0-4689-8E6B-03203A185F5E}" srcOrd="8" destOrd="0" presId="urn:microsoft.com/office/officeart/2005/8/layout/vList3"/>
    <dgm:cxn modelId="{F703BEB0-3E94-4990-B7DC-A7B9F46B7B69}" type="presParOf" srcId="{ABA46F74-ADB0-4689-8E6B-03203A185F5E}" destId="{3FCF4B8F-10B0-4D9C-ADDA-B1CC757023F0}" srcOrd="0" destOrd="0" presId="urn:microsoft.com/office/officeart/2005/8/layout/vList3"/>
    <dgm:cxn modelId="{032A470D-3BF4-49D3-B1BC-72FE6A964E72}" type="presParOf" srcId="{ABA46F74-ADB0-4689-8E6B-03203A185F5E}" destId="{13235443-1539-408D-B809-A7E1CF7D4BC9}" srcOrd="1" destOrd="0" presId="urn:microsoft.com/office/officeart/2005/8/layout/vList3"/>
    <dgm:cxn modelId="{C139F2E8-2C11-4898-B11F-7C653A96009D}" type="presParOf" srcId="{9F819F76-E652-460D-891D-58676CC430A4}" destId="{E912E092-E1A2-4DD2-BC79-487B1548A940}" srcOrd="9" destOrd="0" presId="urn:microsoft.com/office/officeart/2005/8/layout/vList3"/>
    <dgm:cxn modelId="{D1277798-8F72-431A-A90E-43BB2EF86E2C}" type="presParOf" srcId="{9F819F76-E652-460D-891D-58676CC430A4}" destId="{BC00C4FB-F9B9-4842-BE45-7E200C28F474}" srcOrd="10" destOrd="0" presId="urn:microsoft.com/office/officeart/2005/8/layout/vList3"/>
    <dgm:cxn modelId="{D20BDD88-FF5F-4CEA-8DC0-79DB94606361}" type="presParOf" srcId="{BC00C4FB-F9B9-4842-BE45-7E200C28F474}" destId="{587BD4DF-94E6-4DA0-A445-784D9006377C}" srcOrd="0" destOrd="0" presId="urn:microsoft.com/office/officeart/2005/8/layout/vList3"/>
    <dgm:cxn modelId="{5EF4542E-DF24-4214-BA66-DA419A3C4F38}" type="presParOf" srcId="{BC00C4FB-F9B9-4842-BE45-7E200C28F474}" destId="{9B8CB836-D4A0-416D-8F76-4BF0B60E6D9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AD500-EA0B-4D6F-AE2B-031B522DCC77}">
      <dsp:nvSpPr>
        <dsp:cNvPr id="0" name=""/>
        <dsp:cNvSpPr/>
      </dsp:nvSpPr>
      <dsp:spPr>
        <a:xfrm>
          <a:off x="120215" y="903"/>
          <a:ext cx="1829817" cy="126074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BFD2A62-6D66-44A4-8F99-BE1358D06B0E}">
      <dsp:nvSpPr>
        <dsp:cNvPr id="0" name=""/>
        <dsp:cNvSpPr/>
      </dsp:nvSpPr>
      <dsp:spPr>
        <a:xfrm>
          <a:off x="120215"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de Datos</a:t>
          </a:r>
        </a:p>
      </dsp:txBody>
      <dsp:txXfrm>
        <a:off x="120215" y="1261647"/>
        <a:ext cx="1829817" cy="678862"/>
      </dsp:txXfrm>
    </dsp:sp>
    <dsp:sp modelId="{36C2A728-4E08-4567-B4B5-F2E92540B541}">
      <dsp:nvSpPr>
        <dsp:cNvPr id="0" name=""/>
        <dsp:cNvSpPr/>
      </dsp:nvSpPr>
      <dsp:spPr>
        <a:xfrm>
          <a:off x="2133091" y="903"/>
          <a:ext cx="1829817" cy="1260743"/>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7840CDD-9EFC-4419-A627-A9D6894B70C8}">
      <dsp:nvSpPr>
        <dsp:cNvPr id="0" name=""/>
        <dsp:cNvSpPr/>
      </dsp:nvSpPr>
      <dsp:spPr>
        <a:xfrm>
          <a:off x="2133091"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Arquitectónico</a:t>
          </a:r>
        </a:p>
      </dsp:txBody>
      <dsp:txXfrm>
        <a:off x="2133091" y="1261647"/>
        <a:ext cx="1829817" cy="678862"/>
      </dsp:txXfrm>
    </dsp:sp>
    <dsp:sp modelId="{28AFF42D-5451-4D84-95BF-B0BB38E2DB3A}">
      <dsp:nvSpPr>
        <dsp:cNvPr id="0" name=""/>
        <dsp:cNvSpPr/>
      </dsp:nvSpPr>
      <dsp:spPr>
        <a:xfrm>
          <a:off x="4145967" y="903"/>
          <a:ext cx="1829817" cy="1260743"/>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59E6BC4-509B-4BB0-A768-6B1104AA32DD}">
      <dsp:nvSpPr>
        <dsp:cNvPr id="0" name=""/>
        <dsp:cNvSpPr/>
      </dsp:nvSpPr>
      <dsp:spPr>
        <a:xfrm>
          <a:off x="4145967"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de la Interfaz</a:t>
          </a:r>
        </a:p>
      </dsp:txBody>
      <dsp:txXfrm>
        <a:off x="4145967" y="1261647"/>
        <a:ext cx="1829817" cy="678862"/>
      </dsp:txXfrm>
    </dsp:sp>
    <dsp:sp modelId="{337117BC-E662-4FFD-832A-AEC5D7AE00AF}">
      <dsp:nvSpPr>
        <dsp:cNvPr id="0" name=""/>
        <dsp:cNvSpPr/>
      </dsp:nvSpPr>
      <dsp:spPr>
        <a:xfrm>
          <a:off x="2133091" y="2123490"/>
          <a:ext cx="1829817" cy="1260743"/>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9E11E6F-1030-48B7-99A2-DCF46E3529CE}">
      <dsp:nvSpPr>
        <dsp:cNvPr id="0" name=""/>
        <dsp:cNvSpPr/>
      </dsp:nvSpPr>
      <dsp:spPr>
        <a:xfrm>
          <a:off x="2133091" y="3384234"/>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de Procedimientos</a:t>
          </a:r>
        </a:p>
      </dsp:txBody>
      <dsp:txXfrm>
        <a:off x="2133091" y="3384234"/>
        <a:ext cx="1829817" cy="678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7CEA5-7CE3-49A5-AE12-0E5BEA3C9EB6}">
      <dsp:nvSpPr>
        <dsp:cNvPr id="0" name=""/>
        <dsp:cNvSpPr/>
      </dsp:nvSpPr>
      <dsp:spPr>
        <a:xfrm rot="10800000">
          <a:off x="1318700" y="1807"/>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Eficacia.</a:t>
          </a:r>
          <a:endParaRPr lang="es-PE" sz="1800" kern="1200" dirty="0"/>
        </a:p>
      </dsp:txBody>
      <dsp:txXfrm rot="10800000">
        <a:off x="1454181" y="1807"/>
        <a:ext cx="4562078" cy="541923"/>
      </dsp:txXfrm>
    </dsp:sp>
    <dsp:sp modelId="{29D3B99D-4712-4D9A-A579-DF0BC4036CA2}">
      <dsp:nvSpPr>
        <dsp:cNvPr id="0" name=""/>
        <dsp:cNvSpPr/>
      </dsp:nvSpPr>
      <dsp:spPr>
        <a:xfrm>
          <a:off x="1047738" y="1807"/>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D11966-30F6-46DF-9A38-7B8D54670E74}">
      <dsp:nvSpPr>
        <dsp:cNvPr id="0" name=""/>
        <dsp:cNvSpPr/>
      </dsp:nvSpPr>
      <dsp:spPr>
        <a:xfrm rot="10800000">
          <a:off x="1318700" y="705499"/>
          <a:ext cx="4697559" cy="541923"/>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Facilidad de uso.</a:t>
          </a:r>
          <a:endParaRPr lang="es-PE" sz="1800" kern="1200" dirty="0"/>
        </a:p>
      </dsp:txBody>
      <dsp:txXfrm rot="10800000">
        <a:off x="1454181" y="705499"/>
        <a:ext cx="4562078" cy="541923"/>
      </dsp:txXfrm>
    </dsp:sp>
    <dsp:sp modelId="{366CBEFF-ADCD-43A9-98C3-93E6AC301876}">
      <dsp:nvSpPr>
        <dsp:cNvPr id="0" name=""/>
        <dsp:cNvSpPr/>
      </dsp:nvSpPr>
      <dsp:spPr>
        <a:xfrm>
          <a:off x="1047738" y="705499"/>
          <a:ext cx="541923" cy="541923"/>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EC41E7-B7B5-4CD9-8CCA-76267BF1354B}">
      <dsp:nvSpPr>
        <dsp:cNvPr id="0" name=""/>
        <dsp:cNvSpPr/>
      </dsp:nvSpPr>
      <dsp:spPr>
        <a:xfrm rot="10800000">
          <a:off x="1318700" y="1409191"/>
          <a:ext cx="4697559" cy="541923"/>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Ahorro.</a:t>
          </a:r>
          <a:endParaRPr lang="es-PE" sz="1800" kern="1200" dirty="0"/>
        </a:p>
      </dsp:txBody>
      <dsp:txXfrm rot="10800000">
        <a:off x="1454181" y="1409191"/>
        <a:ext cx="4562078" cy="541923"/>
      </dsp:txXfrm>
    </dsp:sp>
    <dsp:sp modelId="{6C479092-64DC-41F1-AD13-3514C7D7F59C}">
      <dsp:nvSpPr>
        <dsp:cNvPr id="0" name=""/>
        <dsp:cNvSpPr/>
      </dsp:nvSpPr>
      <dsp:spPr>
        <a:xfrm>
          <a:off x="1047738" y="1409191"/>
          <a:ext cx="541923" cy="541923"/>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E895A-69B9-43F1-B2E3-FDAFF3449127}">
      <dsp:nvSpPr>
        <dsp:cNvPr id="0" name=""/>
        <dsp:cNvSpPr/>
      </dsp:nvSpPr>
      <dsp:spPr>
        <a:xfrm rot="10800000">
          <a:off x="1318700" y="2112884"/>
          <a:ext cx="4697559" cy="541923"/>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Detección de Fallos.</a:t>
          </a:r>
          <a:endParaRPr lang="es-PE" sz="1800" kern="1200" dirty="0"/>
        </a:p>
      </dsp:txBody>
      <dsp:txXfrm rot="10800000">
        <a:off x="1454181" y="2112884"/>
        <a:ext cx="4562078" cy="541923"/>
      </dsp:txXfrm>
    </dsp:sp>
    <dsp:sp modelId="{EA3246E2-0A57-4B85-B6BB-F27235174419}">
      <dsp:nvSpPr>
        <dsp:cNvPr id="0" name=""/>
        <dsp:cNvSpPr/>
      </dsp:nvSpPr>
      <dsp:spPr>
        <a:xfrm>
          <a:off x="1047738" y="2112884"/>
          <a:ext cx="541923" cy="541923"/>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35443-1539-408D-B809-A7E1CF7D4BC9}">
      <dsp:nvSpPr>
        <dsp:cNvPr id="0" name=""/>
        <dsp:cNvSpPr/>
      </dsp:nvSpPr>
      <dsp:spPr>
        <a:xfrm rot="10800000">
          <a:off x="1318700" y="2816576"/>
          <a:ext cx="4697559" cy="541923"/>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Clasificación de información.</a:t>
          </a:r>
          <a:endParaRPr lang="es-PE" sz="1800" kern="1200" dirty="0"/>
        </a:p>
      </dsp:txBody>
      <dsp:txXfrm rot="10800000">
        <a:off x="1454181" y="2816576"/>
        <a:ext cx="4562078" cy="541923"/>
      </dsp:txXfrm>
    </dsp:sp>
    <dsp:sp modelId="{3FCF4B8F-10B0-4D9C-ADDA-B1CC757023F0}">
      <dsp:nvSpPr>
        <dsp:cNvPr id="0" name=""/>
        <dsp:cNvSpPr/>
      </dsp:nvSpPr>
      <dsp:spPr>
        <a:xfrm>
          <a:off x="1047738" y="2816576"/>
          <a:ext cx="541923" cy="541923"/>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8CB836-D4A0-416D-8F76-4BF0B60E6D9B}">
      <dsp:nvSpPr>
        <dsp:cNvPr id="0" name=""/>
        <dsp:cNvSpPr/>
      </dsp:nvSpPr>
      <dsp:spPr>
        <a:xfrm rot="10800000">
          <a:off x="1318700" y="3520268"/>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MX" sz="1800" b="0" i="0" kern="1200" dirty="0"/>
            <a:t>Identificación de necesidades del cliente</a:t>
          </a:r>
          <a:endParaRPr lang="es-PE" sz="1800" kern="1200" dirty="0"/>
        </a:p>
      </dsp:txBody>
      <dsp:txXfrm rot="10800000">
        <a:off x="1454181" y="3520268"/>
        <a:ext cx="4562078" cy="541923"/>
      </dsp:txXfrm>
    </dsp:sp>
    <dsp:sp modelId="{587BD4DF-94E6-4DA0-A445-784D9006377C}">
      <dsp:nvSpPr>
        <dsp:cNvPr id="0" name=""/>
        <dsp:cNvSpPr/>
      </dsp:nvSpPr>
      <dsp:spPr>
        <a:xfrm>
          <a:off x="1047738" y="3520268"/>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2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35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a:endParaRPr/>
          </a:p>
        </p:txBody>
      </p:sp>
      <p:sp>
        <p:nvSpPr>
          <p:cNvPr id="11" name="Google Shape;11;p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4" name="Google Shape;14;p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magenta">
  <p:cSld name="TITLE_2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7" name="Google Shape;17;p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p:cSld name="TITLE_2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070325" y="1918650"/>
            <a:ext cx="70563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9" name="Google Shape;39;p9"/>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9"/>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1" name="Google Shape;41;p9"/>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42" name="Google Shape;42;p9"/>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43" name="Google Shape;43;p9"/>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236859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10148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6" name="Google Shape;46;p10"/>
          <p:cNvSpPr txBox="1">
            <a:spLocks noGrp="1"/>
          </p:cNvSpPr>
          <p:nvPr>
            <p:ph type="body" idx="2"/>
          </p:nvPr>
        </p:nvSpPr>
        <p:spPr>
          <a:xfrm>
            <a:off x="34299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7" name="Google Shape;47;p10"/>
          <p:cNvSpPr txBox="1">
            <a:spLocks noGrp="1"/>
          </p:cNvSpPr>
          <p:nvPr>
            <p:ph type="body" idx="3"/>
          </p:nvPr>
        </p:nvSpPr>
        <p:spPr>
          <a:xfrm>
            <a:off x="58450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 name="Google Shape;48;p10"/>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9" name="Google Shape;49;p10"/>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50" name="Google Shape;50;p10"/>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51" name="Google Shape;51;p1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07829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ny color">
  <p:cSld name="Blank any color">
    <p:bg>
      <p:bgPr>
        <a:solidFill>
          <a:srgbClr val="B7B7B7"/>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9144000" cy="6858000"/>
          </a:xfrm>
          <a:prstGeom prst="rect">
            <a:avLst/>
          </a:prstGeom>
          <a:noFill/>
          <a:ln>
            <a:noFill/>
          </a:ln>
        </p:spPr>
      </p:pic>
      <p:sp>
        <p:nvSpPr>
          <p:cNvPr id="64" name="Google Shape;64;p1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23448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4550" y="689775"/>
            <a:ext cx="75477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070325" y="1918650"/>
            <a:ext cx="70563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348076" y="6383554"/>
            <a:ext cx="5487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82" r:id="rId7"/>
    <p:sldLayoutId id="2147483683" r:id="rId8"/>
    <p:sldLayoutId id="2147483684"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6"/>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noAutofit/>
          </a:bodyPr>
          <a:lstStyle/>
          <a:p>
            <a:pPr lvl="0"/>
            <a:r>
              <a:rPr lang="es-PE" dirty="0"/>
              <a:t>DISEÑO DE SISTEMAS</a:t>
            </a:r>
            <a:endParaRPr dirty="0"/>
          </a:p>
        </p:txBody>
      </p:sp>
      <p:sp>
        <p:nvSpPr>
          <p:cNvPr id="142" name="Google Shape;142;p36"/>
          <p:cNvSpPr/>
          <p:nvPr/>
        </p:nvSpPr>
        <p:spPr>
          <a:xfrm rot="-4140551">
            <a:off x="2545345" y="1556493"/>
            <a:ext cx="402308" cy="1167266"/>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143" name="Google Shape;143;p36"/>
          <p:cNvSpPr/>
          <p:nvPr/>
        </p:nvSpPr>
        <p:spPr>
          <a:xfrm>
            <a:off x="2496775" y="4255850"/>
            <a:ext cx="3153375" cy="34500"/>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144" name="Google Shape;144;p36"/>
          <p:cNvSpPr/>
          <p:nvPr/>
        </p:nvSpPr>
        <p:spPr>
          <a:xfrm>
            <a:off x="2423800" y="4303603"/>
            <a:ext cx="3177700" cy="41425"/>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145" name="Google Shape;145;p36"/>
          <p:cNvCxnSpPr/>
          <p:nvPr/>
        </p:nvCxnSpPr>
        <p:spPr>
          <a:xfrm rot="10800000" flipH="1">
            <a:off x="3927513" y="2011400"/>
            <a:ext cx="291900" cy="543000"/>
          </a:xfrm>
          <a:prstGeom prst="straightConnector1">
            <a:avLst/>
          </a:prstGeom>
          <a:noFill/>
          <a:ln w="9525" cap="flat" cmpd="sng">
            <a:solidFill>
              <a:srgbClr val="FFFFFF"/>
            </a:solidFill>
            <a:prstDash val="dash"/>
            <a:round/>
            <a:headEnd type="stealth" w="med" len="med"/>
            <a:tailEnd type="none" w="med" len="med"/>
          </a:ln>
        </p:spPr>
      </p:cxnSp>
      <p:sp>
        <p:nvSpPr>
          <p:cNvPr id="146" name="Google Shape;146;p36"/>
          <p:cNvSpPr/>
          <p:nvPr/>
        </p:nvSpPr>
        <p:spPr>
          <a:xfrm>
            <a:off x="5064442" y="2448192"/>
            <a:ext cx="1345200" cy="1025100"/>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pic>
        <p:nvPicPr>
          <p:cNvPr id="8" name="Picture 2" descr="https://www.isur.edu.pe/themes/isur/images/logo_30_anios.png">
            <a:extLst>
              <a:ext uri="{FF2B5EF4-FFF2-40B4-BE49-F238E27FC236}">
                <a16:creationId xmlns:a16="http://schemas.microsoft.com/office/drawing/2014/main" id="{1E030E4C-C2AF-4BE0-BD86-AA7BB02ED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458" y="963820"/>
            <a:ext cx="2211572" cy="728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8BEB0-68FB-4EE8-88FB-B71E88E44ED1}"/>
              </a:ext>
            </a:extLst>
          </p:cNvPr>
          <p:cNvSpPr>
            <a:spLocks noGrp="1"/>
          </p:cNvSpPr>
          <p:nvPr>
            <p:ph type="title"/>
          </p:nvPr>
        </p:nvSpPr>
        <p:spPr/>
        <p:txBody>
          <a:bodyPr anchor="ctr"/>
          <a:lstStyle/>
          <a:p>
            <a:r>
              <a:rPr lang="es-MX" sz="2800" b="1" dirty="0"/>
              <a:t>Componentes de un Sistema de Información</a:t>
            </a:r>
            <a:endParaRPr lang="es-PE" sz="2800" b="1" dirty="0"/>
          </a:p>
        </p:txBody>
      </p:sp>
      <p:sp>
        <p:nvSpPr>
          <p:cNvPr id="3" name="Marcador de texto 2">
            <a:extLst>
              <a:ext uri="{FF2B5EF4-FFF2-40B4-BE49-F238E27FC236}">
                <a16:creationId xmlns:a16="http://schemas.microsoft.com/office/drawing/2014/main" id="{AE1ABC14-4BCD-4180-83B1-6F23894EB739}"/>
              </a:ext>
            </a:extLst>
          </p:cNvPr>
          <p:cNvSpPr>
            <a:spLocks noGrp="1"/>
          </p:cNvSpPr>
          <p:nvPr>
            <p:ph type="body" idx="1"/>
          </p:nvPr>
        </p:nvSpPr>
        <p:spPr>
          <a:xfrm>
            <a:off x="1070325" y="1814945"/>
            <a:ext cx="7056300" cy="4186705"/>
          </a:xfrm>
        </p:spPr>
        <p:txBody>
          <a:bodyPr/>
          <a:lstStyle/>
          <a:p>
            <a:pPr algn="just"/>
            <a:r>
              <a:rPr lang="es-MX" sz="2000" b="1" dirty="0"/>
              <a:t>Entrada</a:t>
            </a:r>
            <a:r>
              <a:rPr lang="es-MX" sz="2000" dirty="0"/>
              <a:t>: Proceso mediante el cual se captura y prepara datos para su posterior procesamiento. Las entradas pueden ser manuales o automáticas. Las manuales se realizan por el operador o el usuario, y las automáticas surgen de otros sistemas.</a:t>
            </a:r>
          </a:p>
          <a:p>
            <a:pPr algn="just"/>
            <a:r>
              <a:rPr lang="es-MX" sz="2000" b="1" dirty="0"/>
              <a:t>Almacenamiento: </a:t>
            </a:r>
            <a:r>
              <a:rPr lang="es-MX" sz="2000" dirty="0"/>
              <a:t>Proceso mediante el cual el sistema almacena de manera organizada los datos e información para su uso posterior.</a:t>
            </a:r>
          </a:p>
          <a:p>
            <a:pPr algn="just"/>
            <a:r>
              <a:rPr lang="es-MX" sz="2000" b="1" dirty="0"/>
              <a:t>Proceso</a:t>
            </a:r>
            <a:r>
              <a:rPr lang="es-MX" sz="2000" dirty="0"/>
              <a:t>: Es la capacidad de efectuar operaciones con los datos guardados en las unidades de memoria. </a:t>
            </a:r>
          </a:p>
          <a:p>
            <a:pPr algn="just"/>
            <a:r>
              <a:rPr lang="es-MX" sz="2000" b="1" dirty="0"/>
              <a:t>Salida</a:t>
            </a:r>
            <a:r>
              <a:rPr lang="es-MX" sz="2000" dirty="0"/>
              <a:t>: Actividad que permite transmitir información útil y valiosa a los usuarios finales.</a:t>
            </a:r>
            <a:endParaRPr lang="es-MX" dirty="0"/>
          </a:p>
        </p:txBody>
      </p:sp>
      <p:sp>
        <p:nvSpPr>
          <p:cNvPr id="4" name="Marcador de número de diapositiva 3">
            <a:extLst>
              <a:ext uri="{FF2B5EF4-FFF2-40B4-BE49-F238E27FC236}">
                <a16:creationId xmlns:a16="http://schemas.microsoft.com/office/drawing/2014/main" id="{912E4E69-61B0-45B0-A42B-5D47AEE29D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10</a:t>
            </a:fld>
            <a:endParaRPr lang="es-PE"/>
          </a:p>
        </p:txBody>
      </p:sp>
    </p:spTree>
    <p:extLst>
      <p:ext uri="{BB962C8B-B14F-4D97-AF65-F5344CB8AC3E}">
        <p14:creationId xmlns:p14="http://schemas.microsoft.com/office/powerpoint/2010/main" val="273516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AD6F3-F9B2-4A12-A3F4-E13D4AF2519B}"/>
              </a:ext>
            </a:extLst>
          </p:cNvPr>
          <p:cNvSpPr>
            <a:spLocks noGrp="1"/>
          </p:cNvSpPr>
          <p:nvPr>
            <p:ph type="title"/>
          </p:nvPr>
        </p:nvSpPr>
        <p:spPr/>
        <p:txBody>
          <a:bodyPr anchor="ctr"/>
          <a:lstStyle/>
          <a:p>
            <a:r>
              <a:rPr lang="es-MX" sz="2800" b="1" dirty="0"/>
              <a:t>Componentes de un Sistema de Información</a:t>
            </a:r>
            <a:endParaRPr lang="es-PE" sz="2800" dirty="0"/>
          </a:p>
        </p:txBody>
      </p:sp>
      <p:sp>
        <p:nvSpPr>
          <p:cNvPr id="3" name="Marcador de texto 2">
            <a:extLst>
              <a:ext uri="{FF2B5EF4-FFF2-40B4-BE49-F238E27FC236}">
                <a16:creationId xmlns:a16="http://schemas.microsoft.com/office/drawing/2014/main" id="{61F2FA5B-A08E-4112-A8BB-5B172AB3ACF1}"/>
              </a:ext>
            </a:extLst>
          </p:cNvPr>
          <p:cNvSpPr>
            <a:spLocks noGrp="1"/>
          </p:cNvSpPr>
          <p:nvPr>
            <p:ph type="body" idx="1"/>
          </p:nvPr>
        </p:nvSpPr>
        <p:spPr/>
        <p:txBody>
          <a:bodyPr/>
          <a:lstStyle/>
          <a:p>
            <a:pPr algn="just"/>
            <a:r>
              <a:rPr lang="es-MX" dirty="0"/>
              <a:t>Además un sistema de información debe tener control del desempeño del sistema, es decir debe generar </a:t>
            </a:r>
            <a:r>
              <a:rPr lang="es-MX" b="1" dirty="0"/>
              <a:t>retroalimentación</a:t>
            </a:r>
            <a:r>
              <a:rPr lang="es-MX" dirty="0"/>
              <a:t> sobre las actividades de entrada, procesamiento, almacenamiento y salida de información. </a:t>
            </a:r>
          </a:p>
          <a:p>
            <a:pPr algn="just"/>
            <a:r>
              <a:rPr lang="es-MX" dirty="0"/>
              <a:t>Esta </a:t>
            </a:r>
            <a:r>
              <a:rPr lang="es-MX" b="1" dirty="0"/>
              <a:t>retroalimentación</a:t>
            </a:r>
            <a:r>
              <a:rPr lang="es-MX" dirty="0"/>
              <a:t> debe evaluarse para determinar si el sistema cumple con los estándares de desempeño establecidos.</a:t>
            </a:r>
            <a:endParaRPr lang="es-PE" dirty="0"/>
          </a:p>
        </p:txBody>
      </p:sp>
      <p:sp>
        <p:nvSpPr>
          <p:cNvPr id="4" name="Marcador de número de diapositiva 3">
            <a:extLst>
              <a:ext uri="{FF2B5EF4-FFF2-40B4-BE49-F238E27FC236}">
                <a16:creationId xmlns:a16="http://schemas.microsoft.com/office/drawing/2014/main" id="{F0B6DE1C-A365-483F-A137-C3331EE5E6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11</a:t>
            </a:fld>
            <a:endParaRPr lang="es-PE"/>
          </a:p>
        </p:txBody>
      </p:sp>
    </p:spTree>
    <p:extLst>
      <p:ext uri="{BB962C8B-B14F-4D97-AF65-F5344CB8AC3E}">
        <p14:creationId xmlns:p14="http://schemas.microsoft.com/office/powerpoint/2010/main" val="24741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873F735B-3189-43FA-8638-C343552E1937}"/>
              </a:ext>
            </a:extLst>
          </p:cNvPr>
          <p:cNvSpPr>
            <a:spLocks noGrp="1"/>
          </p:cNvSpPr>
          <p:nvPr>
            <p:ph type="body" idx="1"/>
          </p:nvPr>
        </p:nvSpPr>
        <p:spPr/>
        <p:txBody>
          <a:bodyPr/>
          <a:lstStyle/>
          <a:p>
            <a:pPr marL="114300" indent="0">
              <a:buNone/>
            </a:pPr>
            <a:r>
              <a:rPr lang="es-MX" b="1" dirty="0"/>
              <a:t>Software:</a:t>
            </a:r>
          </a:p>
          <a:p>
            <a:r>
              <a:rPr lang="es-MX" dirty="0"/>
              <a:t>Son programas de computadora, con estructuras de datos y su documentación, que hacen efectiva la metodología de los requerimientos de los usuarios.</a:t>
            </a:r>
          </a:p>
          <a:p>
            <a:r>
              <a:rPr lang="es-MX" dirty="0"/>
              <a:t>El software da el soporte lógico y las ordenes al hardware.</a:t>
            </a:r>
            <a:endParaRPr lang="es-PE" dirty="0"/>
          </a:p>
        </p:txBody>
      </p:sp>
      <p:sp>
        <p:nvSpPr>
          <p:cNvPr id="8" name="Marcador de texto 7">
            <a:extLst>
              <a:ext uri="{FF2B5EF4-FFF2-40B4-BE49-F238E27FC236}">
                <a16:creationId xmlns:a16="http://schemas.microsoft.com/office/drawing/2014/main" id="{3AFA18B2-033F-4AD0-B923-F74B07515768}"/>
              </a:ext>
            </a:extLst>
          </p:cNvPr>
          <p:cNvSpPr>
            <a:spLocks noGrp="1"/>
          </p:cNvSpPr>
          <p:nvPr>
            <p:ph type="body" idx="2"/>
          </p:nvPr>
        </p:nvSpPr>
        <p:spPr/>
        <p:txBody>
          <a:bodyPr/>
          <a:lstStyle/>
          <a:p>
            <a:pPr marL="114300" indent="0">
              <a:buNone/>
            </a:pPr>
            <a:r>
              <a:rPr lang="es-MX" b="1" dirty="0"/>
              <a:t>Hardware: </a:t>
            </a:r>
          </a:p>
          <a:p>
            <a:pPr marL="271463" indent="-285750"/>
            <a:r>
              <a:rPr lang="es-MX" dirty="0"/>
              <a:t>Son dispositivos electrónicos y electromecánicos, que proporcionan capacidad de cálculos y funciones rápidas, exactas y efectivas a las computadoras.</a:t>
            </a:r>
          </a:p>
          <a:p>
            <a:pPr marL="271463" indent="-285750"/>
            <a:r>
              <a:rPr lang="es-MX" dirty="0"/>
              <a:t>El hardware da el soporte físico al software.</a:t>
            </a:r>
          </a:p>
          <a:p>
            <a:pPr marL="442913" lvl="1" indent="0">
              <a:buNone/>
            </a:pPr>
            <a:endParaRPr lang="es-PE" dirty="0"/>
          </a:p>
        </p:txBody>
      </p:sp>
      <p:sp>
        <p:nvSpPr>
          <p:cNvPr id="5" name="Título 4">
            <a:extLst>
              <a:ext uri="{FF2B5EF4-FFF2-40B4-BE49-F238E27FC236}">
                <a16:creationId xmlns:a16="http://schemas.microsoft.com/office/drawing/2014/main" id="{6ABF0EC4-AC31-4D0C-AA78-2D9A5524215E}"/>
              </a:ext>
            </a:extLst>
          </p:cNvPr>
          <p:cNvSpPr>
            <a:spLocks noGrp="1"/>
          </p:cNvSpPr>
          <p:nvPr>
            <p:ph type="title"/>
          </p:nvPr>
        </p:nvSpPr>
        <p:spPr/>
        <p:txBody>
          <a:bodyPr/>
          <a:lstStyle/>
          <a:p>
            <a:r>
              <a:rPr lang="es-PE" b="1" dirty="0"/>
              <a:t>Elementos de un Sistema de Información</a:t>
            </a:r>
          </a:p>
        </p:txBody>
      </p:sp>
      <p:sp>
        <p:nvSpPr>
          <p:cNvPr id="4" name="Marcador de número de diapositiva 3">
            <a:extLst>
              <a:ext uri="{FF2B5EF4-FFF2-40B4-BE49-F238E27FC236}">
                <a16:creationId xmlns:a16="http://schemas.microsoft.com/office/drawing/2014/main" id="{5B3CA84E-43DF-4F36-8F8A-D6BE703B7B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12</a:t>
            </a:fld>
            <a:endParaRPr lang="es-PE"/>
          </a:p>
        </p:txBody>
      </p:sp>
    </p:spTree>
    <p:extLst>
      <p:ext uri="{BB962C8B-B14F-4D97-AF65-F5344CB8AC3E}">
        <p14:creationId xmlns:p14="http://schemas.microsoft.com/office/powerpoint/2010/main" val="25734233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A47C6071-B48F-477E-A2F4-DACFDA620A59}"/>
              </a:ext>
            </a:extLst>
          </p:cNvPr>
          <p:cNvSpPr>
            <a:spLocks noGrp="1"/>
          </p:cNvSpPr>
          <p:nvPr>
            <p:ph type="body" idx="1"/>
          </p:nvPr>
        </p:nvSpPr>
        <p:spPr/>
        <p:txBody>
          <a:bodyPr/>
          <a:lstStyle/>
          <a:p>
            <a:pPr marL="114300" indent="0">
              <a:buNone/>
            </a:pPr>
            <a:r>
              <a:rPr lang="es-MX" b="1" dirty="0"/>
              <a:t>Gente: </a:t>
            </a:r>
          </a:p>
          <a:p>
            <a:r>
              <a:rPr lang="es-MX" dirty="0"/>
              <a:t>Los individuos que son usuarios y operadores del software y del hardware. </a:t>
            </a:r>
          </a:p>
          <a:p>
            <a:endParaRPr lang="es-MX" dirty="0"/>
          </a:p>
          <a:p>
            <a:r>
              <a:rPr lang="es-MX" b="1" dirty="0"/>
              <a:t>Documentación: </a:t>
            </a:r>
            <a:r>
              <a:rPr lang="es-MX" dirty="0"/>
              <a:t>Los manuales, los impresos y otra información descriptiva que explica el uso y / o la operación.</a:t>
            </a:r>
            <a:endParaRPr lang="es-PE" dirty="0"/>
          </a:p>
        </p:txBody>
      </p:sp>
      <p:sp>
        <p:nvSpPr>
          <p:cNvPr id="8" name="Marcador de texto 7">
            <a:extLst>
              <a:ext uri="{FF2B5EF4-FFF2-40B4-BE49-F238E27FC236}">
                <a16:creationId xmlns:a16="http://schemas.microsoft.com/office/drawing/2014/main" id="{2B9BE597-02C5-41F3-BAF9-6C5EB0C3C279}"/>
              </a:ext>
            </a:extLst>
          </p:cNvPr>
          <p:cNvSpPr>
            <a:spLocks noGrp="1"/>
          </p:cNvSpPr>
          <p:nvPr>
            <p:ph type="body" idx="2"/>
          </p:nvPr>
        </p:nvSpPr>
        <p:spPr/>
        <p:txBody>
          <a:bodyPr/>
          <a:lstStyle/>
          <a:p>
            <a:pPr marL="114300" indent="0">
              <a:buNone/>
            </a:pPr>
            <a:r>
              <a:rPr lang="es-MX" b="1" dirty="0"/>
              <a:t>Bases de Datos: </a:t>
            </a:r>
          </a:p>
          <a:p>
            <a:r>
              <a:rPr lang="es-MX" dirty="0"/>
              <a:t>Una colección grande y organizada de información a la que se accede mediante el software y que es una parte integral del funcionamiento del sistema.</a:t>
            </a:r>
            <a:endParaRPr lang="es-PE" dirty="0"/>
          </a:p>
        </p:txBody>
      </p:sp>
      <p:sp>
        <p:nvSpPr>
          <p:cNvPr id="6" name="Título 5">
            <a:extLst>
              <a:ext uri="{FF2B5EF4-FFF2-40B4-BE49-F238E27FC236}">
                <a16:creationId xmlns:a16="http://schemas.microsoft.com/office/drawing/2014/main" id="{76490824-4899-492A-A08B-85B5AAC1DEF4}"/>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a16="http://schemas.microsoft.com/office/drawing/2014/main" id="{A1D95A9B-08F3-46E9-A5DE-277042AAE5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13</a:t>
            </a:fld>
            <a:endParaRPr lang="es-PE"/>
          </a:p>
        </p:txBody>
      </p:sp>
    </p:spTree>
    <p:extLst>
      <p:ext uri="{BB962C8B-B14F-4D97-AF65-F5344CB8AC3E}">
        <p14:creationId xmlns:p14="http://schemas.microsoft.com/office/powerpoint/2010/main" val="3498580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5F93690-90E5-4624-A7E3-75F1C7DFD1BD}"/>
              </a:ext>
            </a:extLst>
          </p:cNvPr>
          <p:cNvSpPr>
            <a:spLocks noGrp="1"/>
          </p:cNvSpPr>
          <p:nvPr>
            <p:ph type="body" idx="1"/>
          </p:nvPr>
        </p:nvSpPr>
        <p:spPr/>
        <p:txBody>
          <a:bodyPr/>
          <a:lstStyle/>
          <a:p>
            <a:pPr marL="114300" indent="0">
              <a:buNone/>
            </a:pPr>
            <a:r>
              <a:rPr lang="es-MX" b="1" dirty="0"/>
              <a:t>Procedimientos: </a:t>
            </a:r>
          </a:p>
          <a:p>
            <a:r>
              <a:rPr lang="es-MX" dirty="0"/>
              <a:t>Son los pasos que definen el uso especifico de cada uno de los elementos o componentes del Sistema y las reglas de su manejo y mantenimiento.</a:t>
            </a:r>
            <a:endParaRPr lang="es-PE" dirty="0"/>
          </a:p>
        </p:txBody>
      </p:sp>
      <p:sp>
        <p:nvSpPr>
          <p:cNvPr id="8" name="Marcador de texto 7">
            <a:extLst>
              <a:ext uri="{FF2B5EF4-FFF2-40B4-BE49-F238E27FC236}">
                <a16:creationId xmlns:a16="http://schemas.microsoft.com/office/drawing/2014/main" id="{90DDD830-2085-43DD-A174-CA1627347DE1}"/>
              </a:ext>
            </a:extLst>
          </p:cNvPr>
          <p:cNvSpPr>
            <a:spLocks noGrp="1"/>
          </p:cNvSpPr>
          <p:nvPr>
            <p:ph type="body" idx="2"/>
          </p:nvPr>
        </p:nvSpPr>
        <p:spPr/>
        <p:txBody>
          <a:bodyPr/>
          <a:lstStyle/>
          <a:p>
            <a:pPr marL="114300" indent="0">
              <a:buNone/>
            </a:pPr>
            <a:r>
              <a:rPr lang="es-MX" b="1" dirty="0"/>
              <a:t>Control:</a:t>
            </a:r>
          </a:p>
          <a:p>
            <a:r>
              <a:rPr lang="es-MX" dirty="0"/>
              <a:t>Los sistemas trabajan mejor cuando operan dentro de los niveles de control tolerables de rendimiento.</a:t>
            </a:r>
            <a:endParaRPr lang="es-PE" dirty="0"/>
          </a:p>
        </p:txBody>
      </p:sp>
      <p:sp>
        <p:nvSpPr>
          <p:cNvPr id="6" name="Título 5">
            <a:extLst>
              <a:ext uri="{FF2B5EF4-FFF2-40B4-BE49-F238E27FC236}">
                <a16:creationId xmlns:a16="http://schemas.microsoft.com/office/drawing/2014/main" id="{D07078E8-2CF5-47B8-8592-EDC8E8A7A741}"/>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a16="http://schemas.microsoft.com/office/drawing/2014/main" id="{89A5F00B-92E4-4025-AA68-F160CD895CE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14</a:t>
            </a:fld>
            <a:endParaRPr lang="es-PE"/>
          </a:p>
        </p:txBody>
      </p:sp>
    </p:spTree>
    <p:extLst>
      <p:ext uri="{BB962C8B-B14F-4D97-AF65-F5344CB8AC3E}">
        <p14:creationId xmlns:p14="http://schemas.microsoft.com/office/powerpoint/2010/main" val="3648727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CCDAC-8E0C-41FF-A91A-E151A980DF16}"/>
              </a:ext>
            </a:extLst>
          </p:cNvPr>
          <p:cNvSpPr>
            <a:spLocks noGrp="1"/>
          </p:cNvSpPr>
          <p:nvPr>
            <p:ph type="ctrTitle"/>
          </p:nvPr>
        </p:nvSpPr>
        <p:spPr>
          <a:xfrm>
            <a:off x="1681076" y="1173314"/>
            <a:ext cx="5882700" cy="1546500"/>
          </a:xfrm>
        </p:spPr>
        <p:txBody>
          <a:bodyPr/>
          <a:lstStyle/>
          <a:p>
            <a:r>
              <a:rPr lang="es-PE" sz="4000" b="1" dirty="0">
                <a:effectLst>
                  <a:outerShdw blurRad="38100" dist="38100" dir="2700000" algn="tl">
                    <a:srgbClr val="000000">
                      <a:alpha val="43137"/>
                    </a:srgbClr>
                  </a:outerShdw>
                </a:effectLst>
              </a:rPr>
              <a:t>Diseño de Sistemas de Información</a:t>
            </a:r>
          </a:p>
        </p:txBody>
      </p:sp>
      <p:sp>
        <p:nvSpPr>
          <p:cNvPr id="3" name="Marcador de número de diapositiva 2">
            <a:extLst>
              <a:ext uri="{FF2B5EF4-FFF2-40B4-BE49-F238E27FC236}">
                <a16:creationId xmlns:a16="http://schemas.microsoft.com/office/drawing/2014/main" id="{034CFBE9-DBC0-47C9-BC42-6546AED6B9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15</a:t>
            </a:fld>
            <a:endParaRPr lang="es-PE"/>
          </a:p>
        </p:txBody>
      </p:sp>
      <p:sp>
        <p:nvSpPr>
          <p:cNvPr id="4" name="Rectángulo 3">
            <a:extLst>
              <a:ext uri="{FF2B5EF4-FFF2-40B4-BE49-F238E27FC236}">
                <a16:creationId xmlns:a16="http://schemas.microsoft.com/office/drawing/2014/main" id="{E698FC52-CF10-4164-A198-EDC7FDEBE268}"/>
              </a:ext>
            </a:extLst>
          </p:cNvPr>
          <p:cNvSpPr/>
          <p:nvPr/>
        </p:nvSpPr>
        <p:spPr>
          <a:xfrm>
            <a:off x="1858445" y="2863744"/>
            <a:ext cx="5527962" cy="2308324"/>
          </a:xfrm>
          <a:prstGeom prst="rect">
            <a:avLst/>
          </a:prstGeom>
        </p:spPr>
        <p:txBody>
          <a:bodyPr wrap="square">
            <a:spAutoFit/>
          </a:bodyPr>
          <a:lstStyle/>
          <a:p>
            <a:pPr algn="just"/>
            <a:r>
              <a:rPr lang="es-MX" sz="2400" dirty="0">
                <a:solidFill>
                  <a:srgbClr val="445555"/>
                </a:solidFill>
                <a:latin typeface="Shadows Into Light"/>
              </a:rPr>
              <a:t>Se define el proceso de “</a:t>
            </a:r>
            <a:r>
              <a:rPr lang="es-MX" sz="2400" b="1" dirty="0">
                <a:solidFill>
                  <a:srgbClr val="445555"/>
                </a:solidFill>
                <a:latin typeface="Shadows Into Light"/>
              </a:rPr>
              <a:t>aplicar</a:t>
            </a:r>
            <a:r>
              <a:rPr lang="es-MX" sz="2400" dirty="0">
                <a:solidFill>
                  <a:srgbClr val="445555"/>
                </a:solidFill>
                <a:latin typeface="Shadows Into Light"/>
              </a:rPr>
              <a:t>” ciertas técnicas y principios con el propósito de </a:t>
            </a:r>
            <a:r>
              <a:rPr lang="es-MX" sz="2400" b="1" dirty="0">
                <a:solidFill>
                  <a:srgbClr val="445555"/>
                </a:solidFill>
                <a:latin typeface="Shadows Into Light"/>
              </a:rPr>
              <a:t>“definir un dispositivo, un proceso o un Sistema”, </a:t>
            </a:r>
            <a:r>
              <a:rPr lang="es-MX" sz="2400" dirty="0">
                <a:solidFill>
                  <a:srgbClr val="445555"/>
                </a:solidFill>
                <a:latin typeface="Shadows Into Light"/>
              </a:rPr>
              <a:t>con suficientes detalles como para permitir su interpretación y realización física.</a:t>
            </a:r>
            <a:endParaRPr lang="es-PE" sz="2400" dirty="0">
              <a:solidFill>
                <a:srgbClr val="445555"/>
              </a:solidFill>
              <a:latin typeface="Shadows Into Light"/>
            </a:endParaRPr>
          </a:p>
        </p:txBody>
      </p:sp>
    </p:spTree>
    <p:extLst>
      <p:ext uri="{BB962C8B-B14F-4D97-AF65-F5344CB8AC3E}">
        <p14:creationId xmlns:p14="http://schemas.microsoft.com/office/powerpoint/2010/main" val="3251513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58F260-51AD-4AE1-80DF-0B6C5ACEF060}"/>
              </a:ext>
            </a:extLst>
          </p:cNvPr>
          <p:cNvSpPr>
            <a:spLocks noGrp="1"/>
          </p:cNvSpPr>
          <p:nvPr>
            <p:ph type="title"/>
          </p:nvPr>
        </p:nvSpPr>
        <p:spPr/>
        <p:txBody>
          <a:bodyPr/>
          <a:lstStyle/>
          <a:p>
            <a:r>
              <a:rPr lang="es-PE" sz="2800" b="1" dirty="0"/>
              <a:t>Etapas del Diseño de un Sistema de Información</a:t>
            </a:r>
          </a:p>
        </p:txBody>
      </p:sp>
      <p:sp>
        <p:nvSpPr>
          <p:cNvPr id="3" name="Marcador de número de diapositiva 2">
            <a:extLst>
              <a:ext uri="{FF2B5EF4-FFF2-40B4-BE49-F238E27FC236}">
                <a16:creationId xmlns:a16="http://schemas.microsoft.com/office/drawing/2014/main" id="{0D81F91A-C1C5-4DDB-B7C3-7FACB09257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16</a:t>
            </a:fld>
            <a:endParaRPr lang="es-PE"/>
          </a:p>
        </p:txBody>
      </p:sp>
      <p:graphicFrame>
        <p:nvGraphicFramePr>
          <p:cNvPr id="6" name="Diagrama 5">
            <a:extLst>
              <a:ext uri="{FF2B5EF4-FFF2-40B4-BE49-F238E27FC236}">
                <a16:creationId xmlns:a16="http://schemas.microsoft.com/office/drawing/2014/main" id="{73E865FA-03BF-43F8-BE3B-19D764F0CAA5}"/>
              </a:ext>
            </a:extLst>
          </p:cNvPr>
          <p:cNvGraphicFramePr/>
          <p:nvPr>
            <p:extLst>
              <p:ext uri="{D42A27DB-BD31-4B8C-83A1-F6EECF244321}">
                <p14:modId xmlns:p14="http://schemas.microsoft.com/office/powerpoint/2010/main" val="3097493999"/>
              </p:ext>
            </p:extLst>
          </p:nvPr>
        </p:nvGraphicFramePr>
        <p:xfrm>
          <a:off x="1524000" y="195991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Google Shape;451;p63">
            <a:extLst>
              <a:ext uri="{FF2B5EF4-FFF2-40B4-BE49-F238E27FC236}">
                <a16:creationId xmlns:a16="http://schemas.microsoft.com/office/drawing/2014/main" id="{1C80BE2E-0231-4013-AFE7-33820FE81ADB}"/>
              </a:ext>
            </a:extLst>
          </p:cNvPr>
          <p:cNvSpPr/>
          <p:nvPr/>
        </p:nvSpPr>
        <p:spPr>
          <a:xfrm>
            <a:off x="6266462" y="2341418"/>
            <a:ext cx="674666" cy="608868"/>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4;p63">
            <a:extLst>
              <a:ext uri="{FF2B5EF4-FFF2-40B4-BE49-F238E27FC236}">
                <a16:creationId xmlns:a16="http://schemas.microsoft.com/office/drawing/2014/main" id="{A318D00F-7721-4433-AFAC-32073DDA4D61}"/>
              </a:ext>
            </a:extLst>
          </p:cNvPr>
          <p:cNvSpPr/>
          <p:nvPr/>
        </p:nvSpPr>
        <p:spPr>
          <a:xfrm>
            <a:off x="4234667" y="2283693"/>
            <a:ext cx="674666" cy="608868"/>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p63">
            <a:extLst>
              <a:ext uri="{FF2B5EF4-FFF2-40B4-BE49-F238E27FC236}">
                <a16:creationId xmlns:a16="http://schemas.microsoft.com/office/drawing/2014/main" id="{A2797950-297E-490F-84AD-EEBE4E8754D6}"/>
              </a:ext>
            </a:extLst>
          </p:cNvPr>
          <p:cNvSpPr/>
          <p:nvPr/>
        </p:nvSpPr>
        <p:spPr>
          <a:xfrm>
            <a:off x="4247224" y="4349236"/>
            <a:ext cx="662109" cy="608868"/>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9;p63">
            <a:extLst>
              <a:ext uri="{FF2B5EF4-FFF2-40B4-BE49-F238E27FC236}">
                <a16:creationId xmlns:a16="http://schemas.microsoft.com/office/drawing/2014/main" id="{592DB41D-FF9F-4BED-9C26-D843EFC692EB}"/>
              </a:ext>
            </a:extLst>
          </p:cNvPr>
          <p:cNvSpPr/>
          <p:nvPr/>
        </p:nvSpPr>
        <p:spPr>
          <a:xfrm>
            <a:off x="2202872" y="2283693"/>
            <a:ext cx="562981" cy="55114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14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7BD1C-4DF4-489C-9105-EA8B953B214A}"/>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id="{75EC42D9-9E63-498A-91DA-02911250FBF0}"/>
              </a:ext>
            </a:extLst>
          </p:cNvPr>
          <p:cNvSpPr>
            <a:spLocks noGrp="1"/>
          </p:cNvSpPr>
          <p:nvPr>
            <p:ph type="body" idx="1"/>
          </p:nvPr>
        </p:nvSpPr>
        <p:spPr/>
        <p:txBody>
          <a:bodyPr/>
          <a:lstStyle/>
          <a:p>
            <a:pPr marL="76200" indent="0" algn="just">
              <a:buNone/>
            </a:pPr>
            <a:r>
              <a:rPr lang="es-PE" b="1" dirty="0"/>
              <a:t>Diseño de Datos:</a:t>
            </a:r>
            <a:endParaRPr lang="es-MX" b="1" dirty="0"/>
          </a:p>
          <a:p>
            <a:pPr algn="just"/>
            <a:r>
              <a:rPr lang="es-MX" dirty="0"/>
              <a:t>Trasforma el modelo de dominio de la información, creado durante el análisis, en las estructuras de datos necesarios para implementar el Software.</a:t>
            </a:r>
            <a:endParaRPr lang="es-PE" dirty="0"/>
          </a:p>
        </p:txBody>
      </p:sp>
      <p:sp>
        <p:nvSpPr>
          <p:cNvPr id="4" name="Marcador de número de diapositiva 3">
            <a:extLst>
              <a:ext uri="{FF2B5EF4-FFF2-40B4-BE49-F238E27FC236}">
                <a16:creationId xmlns:a16="http://schemas.microsoft.com/office/drawing/2014/main" id="{F9CA6AD9-6678-4EE8-B343-F50335B81A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17</a:t>
            </a:fld>
            <a:endParaRPr lang="es-PE"/>
          </a:p>
        </p:txBody>
      </p:sp>
    </p:spTree>
    <p:extLst>
      <p:ext uri="{BB962C8B-B14F-4D97-AF65-F5344CB8AC3E}">
        <p14:creationId xmlns:p14="http://schemas.microsoft.com/office/powerpoint/2010/main" val="2829411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028DD13-70D8-47B5-8613-15291A641E51}"/>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6" name="Marcador de texto 5">
            <a:extLst>
              <a:ext uri="{FF2B5EF4-FFF2-40B4-BE49-F238E27FC236}">
                <a16:creationId xmlns:a16="http://schemas.microsoft.com/office/drawing/2014/main" id="{4A305287-AA68-4E5C-932B-2C05FCB52D73}"/>
              </a:ext>
            </a:extLst>
          </p:cNvPr>
          <p:cNvSpPr>
            <a:spLocks noGrp="1"/>
          </p:cNvSpPr>
          <p:nvPr>
            <p:ph type="body" idx="1"/>
          </p:nvPr>
        </p:nvSpPr>
        <p:spPr/>
        <p:txBody>
          <a:bodyPr/>
          <a:lstStyle/>
          <a:p>
            <a:pPr marL="76200" indent="0">
              <a:buNone/>
            </a:pPr>
            <a:r>
              <a:rPr lang="es-PE" b="1" dirty="0"/>
              <a:t>Diseño Arquitectónico:</a:t>
            </a:r>
            <a:endParaRPr lang="es-MX" b="1" dirty="0"/>
          </a:p>
          <a:p>
            <a:r>
              <a:rPr lang="es-MX" dirty="0"/>
              <a:t>Define la relación entre cada uno de los elementos estructurales del programa.</a:t>
            </a:r>
            <a:endParaRPr lang="es-PE" dirty="0"/>
          </a:p>
        </p:txBody>
      </p:sp>
      <p:sp>
        <p:nvSpPr>
          <p:cNvPr id="4" name="Marcador de número de diapositiva 3">
            <a:extLst>
              <a:ext uri="{FF2B5EF4-FFF2-40B4-BE49-F238E27FC236}">
                <a16:creationId xmlns:a16="http://schemas.microsoft.com/office/drawing/2014/main" id="{4A0B77CC-339B-4724-9948-059CD49997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18</a:t>
            </a:fld>
            <a:endParaRPr lang="es-PE"/>
          </a:p>
        </p:txBody>
      </p:sp>
    </p:spTree>
    <p:extLst>
      <p:ext uri="{BB962C8B-B14F-4D97-AF65-F5344CB8AC3E}">
        <p14:creationId xmlns:p14="http://schemas.microsoft.com/office/powerpoint/2010/main" val="858392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22FD5-09E5-41AE-9C8A-9985132B7C85}"/>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id="{F1C74E0B-A118-45FA-8CF5-7F8CF486B093}"/>
              </a:ext>
            </a:extLst>
          </p:cNvPr>
          <p:cNvSpPr>
            <a:spLocks noGrp="1"/>
          </p:cNvSpPr>
          <p:nvPr>
            <p:ph type="body" idx="1"/>
          </p:nvPr>
        </p:nvSpPr>
        <p:spPr/>
        <p:txBody>
          <a:bodyPr/>
          <a:lstStyle/>
          <a:p>
            <a:pPr marL="76200" indent="0" algn="just">
              <a:buNone/>
            </a:pPr>
            <a:r>
              <a:rPr lang="es-PE" b="1" dirty="0"/>
              <a:t>Diseño de la Interfaz:</a:t>
            </a:r>
            <a:endParaRPr lang="es-MX" b="1" dirty="0"/>
          </a:p>
          <a:p>
            <a:pPr algn="just"/>
            <a:r>
              <a:rPr lang="es-MX" dirty="0"/>
              <a:t>Describe “como se comunica el Software consigo mismo”, con los sistemas que operan junto con el y con los operadores y usuarios que lo emplean.</a:t>
            </a:r>
            <a:endParaRPr lang="es-PE" dirty="0"/>
          </a:p>
        </p:txBody>
      </p:sp>
      <p:sp>
        <p:nvSpPr>
          <p:cNvPr id="4" name="Marcador de número de diapositiva 3">
            <a:extLst>
              <a:ext uri="{FF2B5EF4-FFF2-40B4-BE49-F238E27FC236}">
                <a16:creationId xmlns:a16="http://schemas.microsoft.com/office/drawing/2014/main" id="{A43F1A34-A518-4C0A-880A-3983902960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19</a:t>
            </a:fld>
            <a:endParaRPr lang="es-PE"/>
          </a:p>
        </p:txBody>
      </p:sp>
    </p:spTree>
    <p:extLst>
      <p:ext uri="{BB962C8B-B14F-4D97-AF65-F5344CB8AC3E}">
        <p14:creationId xmlns:p14="http://schemas.microsoft.com/office/powerpoint/2010/main" val="562834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6734059-5FB1-4ABE-B7C8-10101950BC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a:t>
            </a:fld>
            <a:endParaRPr lang="es-PE"/>
          </a:p>
        </p:txBody>
      </p:sp>
      <p:sp>
        <p:nvSpPr>
          <p:cNvPr id="5" name="Rectángulo 4">
            <a:extLst>
              <a:ext uri="{FF2B5EF4-FFF2-40B4-BE49-F238E27FC236}">
                <a16:creationId xmlns:a16="http://schemas.microsoft.com/office/drawing/2014/main" id="{93940E8F-7276-4B2D-8294-4183FACF0B25}"/>
              </a:ext>
            </a:extLst>
          </p:cNvPr>
          <p:cNvSpPr/>
          <p:nvPr/>
        </p:nvSpPr>
        <p:spPr>
          <a:xfrm>
            <a:off x="2632206" y="3390879"/>
            <a:ext cx="4876656" cy="1077218"/>
          </a:xfrm>
          <a:prstGeom prst="rect">
            <a:avLst/>
          </a:prstGeom>
        </p:spPr>
        <p:txBody>
          <a:bodyPr wrap="none">
            <a:spAutoFit/>
          </a:bodyPr>
          <a:lstStyle/>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sym typeface="Shadows Into Light"/>
              </a:rPr>
              <a:t>Conceptos</a:t>
            </a:r>
            <a:r>
              <a:rPr lang="es-PE" sz="3200" b="1" dirty="0">
                <a:effectLst>
                  <a:outerShdw blurRad="38100" dist="38100" dir="2700000" algn="tl">
                    <a:srgbClr val="000000">
                      <a:alpha val="43137"/>
                    </a:srgbClr>
                  </a:outerShdw>
                </a:effectLst>
                <a:latin typeface="Shadows Into Light"/>
                <a:ea typeface="Calibri" panose="020F0502020204030204" pitchFamily="34" charset="0"/>
              </a:rPr>
              <a:t>  </a:t>
            </a:r>
            <a:r>
              <a:rPr lang="es-PE" sz="3200" b="1" dirty="0">
                <a:solidFill>
                  <a:srgbClr val="FFFFFF"/>
                </a:solidFill>
                <a:effectLst>
                  <a:outerShdw blurRad="38100" dist="38100" dir="2700000" algn="tl">
                    <a:srgbClr val="000000">
                      <a:alpha val="43137"/>
                    </a:srgbClr>
                  </a:outerShdw>
                </a:effectLst>
                <a:latin typeface="Shadows Into Light"/>
              </a:rPr>
              <a:t>Preliminares</a:t>
            </a:r>
          </a:p>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rPr>
              <a:t>Características</a:t>
            </a:r>
          </a:p>
        </p:txBody>
      </p:sp>
      <p:sp>
        <p:nvSpPr>
          <p:cNvPr id="6" name="Rectángulo 5">
            <a:extLst>
              <a:ext uri="{FF2B5EF4-FFF2-40B4-BE49-F238E27FC236}">
                <a16:creationId xmlns:a16="http://schemas.microsoft.com/office/drawing/2014/main" id="{69EF6CEA-03C8-4CC3-B7D1-DA4FD7C20980}"/>
              </a:ext>
            </a:extLst>
          </p:cNvPr>
          <p:cNvSpPr/>
          <p:nvPr/>
        </p:nvSpPr>
        <p:spPr>
          <a:xfrm>
            <a:off x="2419419" y="1183034"/>
            <a:ext cx="4406014" cy="584775"/>
          </a:xfrm>
          <a:prstGeom prst="rect">
            <a:avLst/>
          </a:prstGeom>
        </p:spPr>
        <p:txBody>
          <a:bodyPr wrap="none">
            <a:spAutoFit/>
          </a:bodyPr>
          <a:lstStyle/>
          <a:p>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c</a:t>
            </a:r>
            <a:r>
              <a:rPr lang="es-PE" sz="3200" b="1" dirty="0">
                <a:latin typeface="Shadows Into Light"/>
                <a:ea typeface="Calibri" panose="020F0502020204030204" pitchFamily="34" charset="0"/>
              </a:rPr>
              <a:t>t</a:t>
            </a:r>
            <a:r>
              <a:rPr lang="es-PE" sz="3200" b="1" spc="-5" dirty="0">
                <a:latin typeface="Shadows Into Light"/>
                <a:ea typeface="Calibri" panose="020F0502020204030204" pitchFamily="34" charset="0"/>
              </a:rPr>
              <a:t>ividad</a:t>
            </a:r>
            <a:r>
              <a:rPr lang="es-PE" sz="3200" b="1" spc="-50" dirty="0">
                <a:latin typeface="Shadows Into Light"/>
                <a:ea typeface="Calibri" panose="020F0502020204030204" pitchFamily="34" charset="0"/>
              </a:rPr>
              <a:t> </a:t>
            </a:r>
            <a:r>
              <a:rPr lang="es-PE" sz="3200" b="1" spc="-5" dirty="0">
                <a:latin typeface="Shadows Into Light"/>
                <a:ea typeface="Calibri" panose="020F0502020204030204" pitchFamily="34" charset="0"/>
              </a:rPr>
              <a:t>d</a:t>
            </a:r>
            <a:r>
              <a:rPr lang="es-PE" sz="3200" b="1" dirty="0">
                <a:latin typeface="Shadows Into Light"/>
                <a:ea typeface="Calibri" panose="020F0502020204030204" pitchFamily="34" charset="0"/>
              </a:rPr>
              <a:t>e</a:t>
            </a:r>
            <a:r>
              <a:rPr lang="es-PE" sz="3200" b="1" spc="-60" dirty="0">
                <a:latin typeface="Shadows Into Light"/>
                <a:ea typeface="Calibri" panose="020F0502020204030204" pitchFamily="34" charset="0"/>
              </a:rPr>
              <a:t> </a:t>
            </a:r>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p</a:t>
            </a:r>
            <a:r>
              <a:rPr lang="es-PE" sz="3200" b="1" spc="-10" dirty="0">
                <a:latin typeface="Shadows Into Light"/>
                <a:ea typeface="Calibri" panose="020F0502020204030204" pitchFamily="34" charset="0"/>
              </a:rPr>
              <a:t>r</a:t>
            </a:r>
            <a:r>
              <a:rPr lang="es-PE" sz="3200" b="1" spc="-5" dirty="0">
                <a:latin typeface="Shadows Into Light"/>
                <a:ea typeface="Calibri" panose="020F0502020204030204" pitchFamily="34" charset="0"/>
              </a:rPr>
              <a:t>en</a:t>
            </a:r>
            <a:r>
              <a:rPr lang="es-PE" sz="3200" b="1" spc="-15" dirty="0">
                <a:latin typeface="Shadows Into Light"/>
                <a:ea typeface="Calibri" panose="020F0502020204030204" pitchFamily="34" charset="0"/>
              </a:rPr>
              <a:t>d</a:t>
            </a:r>
            <a:r>
              <a:rPr lang="es-PE" sz="3200" b="1" spc="-5" dirty="0">
                <a:latin typeface="Shadows Into Light"/>
                <a:ea typeface="Calibri" panose="020F0502020204030204" pitchFamily="34" charset="0"/>
              </a:rPr>
              <a:t>i</a:t>
            </a:r>
            <a:r>
              <a:rPr lang="es-PE" sz="3200" b="1" spc="5" dirty="0">
                <a:latin typeface="Shadows Into Light"/>
                <a:ea typeface="Calibri" panose="020F0502020204030204" pitchFamily="34" charset="0"/>
              </a:rPr>
              <a:t>z</a:t>
            </a:r>
            <a:r>
              <a:rPr lang="es-PE" sz="3200" b="1" spc="-15" dirty="0">
                <a:latin typeface="Shadows Into Light"/>
                <a:ea typeface="Calibri" panose="020F0502020204030204" pitchFamily="34" charset="0"/>
              </a:rPr>
              <a:t>a</a:t>
            </a:r>
            <a:r>
              <a:rPr lang="es-PE" sz="3200" b="1" spc="5" dirty="0">
                <a:latin typeface="Shadows Into Light"/>
                <a:ea typeface="Calibri" panose="020F0502020204030204" pitchFamily="34" charset="0"/>
              </a:rPr>
              <a:t>j</a:t>
            </a:r>
            <a:r>
              <a:rPr lang="es-PE" sz="3200" b="1" dirty="0">
                <a:latin typeface="Shadows Into Light"/>
                <a:ea typeface="Calibri" panose="020F0502020204030204" pitchFamily="34" charset="0"/>
              </a:rPr>
              <a:t>e</a:t>
            </a:r>
            <a:endParaRPr lang="es-PE" sz="3200" dirty="0">
              <a:latin typeface="Shadows Into Light"/>
            </a:endParaRPr>
          </a:p>
        </p:txBody>
      </p:sp>
      <p:sp>
        <p:nvSpPr>
          <p:cNvPr id="7" name="Rectángulo 6">
            <a:extLst>
              <a:ext uri="{FF2B5EF4-FFF2-40B4-BE49-F238E27FC236}">
                <a16:creationId xmlns:a16="http://schemas.microsoft.com/office/drawing/2014/main" id="{4EEA9C6F-5B33-4A7F-9438-D5BC5C1207A4}"/>
              </a:ext>
            </a:extLst>
          </p:cNvPr>
          <p:cNvSpPr/>
          <p:nvPr/>
        </p:nvSpPr>
        <p:spPr>
          <a:xfrm>
            <a:off x="2641022" y="2274069"/>
            <a:ext cx="3861955" cy="564385"/>
          </a:xfrm>
          <a:prstGeom prst="rect">
            <a:avLst/>
          </a:prstGeom>
        </p:spPr>
        <p:txBody>
          <a:bodyPr wrap="none">
            <a:spAutoFit/>
          </a:bodyPr>
          <a:lstStyle/>
          <a:p>
            <a:pPr lvl="0" algn="just">
              <a:lnSpc>
                <a:spcPct val="107000"/>
              </a:lnSpc>
            </a:pPr>
            <a:r>
              <a:rPr lang="es-PE" sz="3000" b="1" dirty="0">
                <a:latin typeface="Shadows Into Light"/>
                <a:ea typeface="Calibri" panose="020F0502020204030204" pitchFamily="34" charset="0"/>
                <a:cs typeface="Calibri" panose="020F0502020204030204" pitchFamily="34" charset="0"/>
              </a:rPr>
              <a:t>Desarrollo de Software</a:t>
            </a:r>
            <a:endParaRPr lang="es-PE" sz="3000" b="1" dirty="0">
              <a:latin typeface="Shadows Into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955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6586F-2C04-48D3-8D3E-7833D2EF1C4E}"/>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id="{3ADA1FE0-40F3-404E-B831-3FC7B0082D96}"/>
              </a:ext>
            </a:extLst>
          </p:cNvPr>
          <p:cNvSpPr>
            <a:spLocks noGrp="1"/>
          </p:cNvSpPr>
          <p:nvPr>
            <p:ph type="body" idx="1"/>
          </p:nvPr>
        </p:nvSpPr>
        <p:spPr/>
        <p:txBody>
          <a:bodyPr/>
          <a:lstStyle/>
          <a:p>
            <a:pPr marL="76200" indent="0" algn="just">
              <a:buNone/>
            </a:pPr>
            <a:r>
              <a:rPr lang="es-PE" b="1" dirty="0"/>
              <a:t>Diseño de Procedimientos:</a:t>
            </a:r>
          </a:p>
          <a:p>
            <a:pPr algn="just"/>
            <a:r>
              <a:rPr lang="es-PE" dirty="0"/>
              <a:t>Transforma elementos estructurales de la arquitectura del programa.</a:t>
            </a:r>
          </a:p>
        </p:txBody>
      </p:sp>
      <p:sp>
        <p:nvSpPr>
          <p:cNvPr id="4" name="Marcador de número de diapositiva 3">
            <a:extLst>
              <a:ext uri="{FF2B5EF4-FFF2-40B4-BE49-F238E27FC236}">
                <a16:creationId xmlns:a16="http://schemas.microsoft.com/office/drawing/2014/main" id="{02CC1B54-FF4D-430D-951A-36FBA90674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20</a:t>
            </a:fld>
            <a:endParaRPr lang="es-PE"/>
          </a:p>
        </p:txBody>
      </p:sp>
    </p:spTree>
    <p:extLst>
      <p:ext uri="{BB962C8B-B14F-4D97-AF65-F5344CB8AC3E}">
        <p14:creationId xmlns:p14="http://schemas.microsoft.com/office/powerpoint/2010/main" val="2020396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12199DB-6A6F-4BDF-B114-F4D823566A56}"/>
              </a:ext>
            </a:extLst>
          </p:cNvPr>
          <p:cNvSpPr>
            <a:spLocks noGrp="1"/>
          </p:cNvSpPr>
          <p:nvPr>
            <p:ph type="ctrTitle"/>
          </p:nvPr>
        </p:nvSpPr>
        <p:spPr>
          <a:xfrm>
            <a:off x="2064326" y="1714500"/>
            <a:ext cx="5015347" cy="3429000"/>
          </a:xfrm>
        </p:spPr>
        <p:txBody>
          <a:bodyPr/>
          <a:lstStyle/>
          <a:p>
            <a:r>
              <a:rPr lang="es-MX" sz="2800" dirty="0"/>
              <a:t>La importancia del </a:t>
            </a:r>
            <a:r>
              <a:rPr lang="es-MX" sz="2800" b="1" dirty="0">
                <a:effectLst>
                  <a:outerShdw blurRad="38100" dist="38100" dir="2700000" algn="tl">
                    <a:srgbClr val="000000">
                      <a:alpha val="43137"/>
                    </a:srgbClr>
                  </a:outerShdw>
                </a:effectLst>
              </a:rPr>
              <a:t>Diseño del Sistemas </a:t>
            </a:r>
            <a:r>
              <a:rPr lang="es-MX" sz="2800" dirty="0"/>
              <a:t>se puede definir en una sola palabra </a:t>
            </a:r>
            <a:r>
              <a:rPr lang="es-MX" sz="2800" b="1" u="sng" dirty="0">
                <a:effectLst>
                  <a:outerShdw blurRad="38100" dist="38100" dir="2700000" algn="tl">
                    <a:srgbClr val="000000">
                      <a:alpha val="43137"/>
                    </a:srgbClr>
                  </a:outerShdw>
                </a:effectLst>
              </a:rPr>
              <a:t>Calidad</a:t>
            </a:r>
            <a:r>
              <a:rPr lang="es-MX" sz="2800" dirty="0"/>
              <a:t>, dentro del diseño es donde se fomenta la calidad del Proyecto. El Diseño es la única manera de materializar con precisión los requerimientos del cliente.</a:t>
            </a:r>
            <a:endParaRPr lang="es-PE" sz="2800" dirty="0"/>
          </a:p>
        </p:txBody>
      </p:sp>
      <p:sp>
        <p:nvSpPr>
          <p:cNvPr id="4" name="Marcador de número de diapositiva 3">
            <a:extLst>
              <a:ext uri="{FF2B5EF4-FFF2-40B4-BE49-F238E27FC236}">
                <a16:creationId xmlns:a16="http://schemas.microsoft.com/office/drawing/2014/main" id="{22E268E0-E827-450A-9829-2F98F520FB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21</a:t>
            </a:fld>
            <a:endParaRPr lang="es-PE"/>
          </a:p>
        </p:txBody>
      </p:sp>
    </p:spTree>
    <p:extLst>
      <p:ext uri="{BB962C8B-B14F-4D97-AF65-F5344CB8AC3E}">
        <p14:creationId xmlns:p14="http://schemas.microsoft.com/office/powerpoint/2010/main" val="1411725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AA6555B-2264-4201-8746-31B5613695E7}"/>
              </a:ext>
            </a:extLst>
          </p:cNvPr>
          <p:cNvSpPr>
            <a:spLocks noGrp="1"/>
          </p:cNvSpPr>
          <p:nvPr>
            <p:ph type="title"/>
          </p:nvPr>
        </p:nvSpPr>
        <p:spPr/>
        <p:txBody>
          <a:bodyPr anchor="ctr"/>
          <a:lstStyle/>
          <a:p>
            <a:r>
              <a:rPr lang="es-PE" b="1" dirty="0"/>
              <a:t>Características del Diseño de Sistemas</a:t>
            </a:r>
          </a:p>
        </p:txBody>
      </p:sp>
      <p:sp>
        <p:nvSpPr>
          <p:cNvPr id="3" name="Marcador de número de diapositiva 2">
            <a:extLst>
              <a:ext uri="{FF2B5EF4-FFF2-40B4-BE49-F238E27FC236}">
                <a16:creationId xmlns:a16="http://schemas.microsoft.com/office/drawing/2014/main" id="{7CA5F871-4F23-4D0F-958D-E04058761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22</a:t>
            </a:fld>
            <a:endParaRPr lang="es-PE"/>
          </a:p>
        </p:txBody>
      </p:sp>
      <p:graphicFrame>
        <p:nvGraphicFramePr>
          <p:cNvPr id="6" name="Diagrama 5">
            <a:extLst>
              <a:ext uri="{FF2B5EF4-FFF2-40B4-BE49-F238E27FC236}">
                <a16:creationId xmlns:a16="http://schemas.microsoft.com/office/drawing/2014/main" id="{A260A467-C936-42D7-B9E8-6068F64794BF}"/>
              </a:ext>
            </a:extLst>
          </p:cNvPr>
          <p:cNvGraphicFramePr/>
          <p:nvPr>
            <p:extLst>
              <p:ext uri="{D42A27DB-BD31-4B8C-83A1-F6EECF244321}">
                <p14:modId xmlns:p14="http://schemas.microsoft.com/office/powerpoint/2010/main" val="3073773471"/>
              </p:ext>
            </p:extLst>
          </p:nvPr>
        </p:nvGraphicFramePr>
        <p:xfrm>
          <a:off x="1052051" y="1959914"/>
          <a:ext cx="706399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Google Shape;472;p63">
            <a:extLst>
              <a:ext uri="{FF2B5EF4-FFF2-40B4-BE49-F238E27FC236}">
                <a16:creationId xmlns:a16="http://schemas.microsoft.com/office/drawing/2014/main" id="{AEBB1CB2-5EB3-4075-81AB-090E805432E9}"/>
              </a:ext>
            </a:extLst>
          </p:cNvPr>
          <p:cNvSpPr/>
          <p:nvPr/>
        </p:nvSpPr>
        <p:spPr>
          <a:xfrm>
            <a:off x="2206719" y="208375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2;p63">
            <a:extLst>
              <a:ext uri="{FF2B5EF4-FFF2-40B4-BE49-F238E27FC236}">
                <a16:creationId xmlns:a16="http://schemas.microsoft.com/office/drawing/2014/main" id="{8BA1D6B3-DF2A-40C0-B764-44C56861A227}"/>
              </a:ext>
            </a:extLst>
          </p:cNvPr>
          <p:cNvSpPr/>
          <p:nvPr/>
        </p:nvSpPr>
        <p:spPr>
          <a:xfrm>
            <a:off x="2206719" y="2756377"/>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2;p63">
            <a:extLst>
              <a:ext uri="{FF2B5EF4-FFF2-40B4-BE49-F238E27FC236}">
                <a16:creationId xmlns:a16="http://schemas.microsoft.com/office/drawing/2014/main" id="{9255BC5E-E22D-43BE-B09F-4B2802506ACA}"/>
              </a:ext>
            </a:extLst>
          </p:cNvPr>
          <p:cNvSpPr/>
          <p:nvPr/>
        </p:nvSpPr>
        <p:spPr>
          <a:xfrm>
            <a:off x="2206719" y="342900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2;p63">
            <a:extLst>
              <a:ext uri="{FF2B5EF4-FFF2-40B4-BE49-F238E27FC236}">
                <a16:creationId xmlns:a16="http://schemas.microsoft.com/office/drawing/2014/main" id="{D71589F1-8ABC-4E6A-8E3A-F6FDF41978E8}"/>
              </a:ext>
            </a:extLst>
          </p:cNvPr>
          <p:cNvSpPr/>
          <p:nvPr/>
        </p:nvSpPr>
        <p:spPr>
          <a:xfrm>
            <a:off x="2206719" y="415239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2;p63">
            <a:extLst>
              <a:ext uri="{FF2B5EF4-FFF2-40B4-BE49-F238E27FC236}">
                <a16:creationId xmlns:a16="http://schemas.microsoft.com/office/drawing/2014/main" id="{79EF5AEA-A263-4D33-806B-559F8EFDF90E}"/>
              </a:ext>
            </a:extLst>
          </p:cNvPr>
          <p:cNvSpPr/>
          <p:nvPr/>
        </p:nvSpPr>
        <p:spPr>
          <a:xfrm>
            <a:off x="2206719" y="4875788"/>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2;p63">
            <a:extLst>
              <a:ext uri="{FF2B5EF4-FFF2-40B4-BE49-F238E27FC236}">
                <a16:creationId xmlns:a16="http://schemas.microsoft.com/office/drawing/2014/main" id="{EF62A8C6-657B-404E-BE39-45A967798E99}"/>
              </a:ext>
            </a:extLst>
          </p:cNvPr>
          <p:cNvSpPr/>
          <p:nvPr/>
        </p:nvSpPr>
        <p:spPr>
          <a:xfrm>
            <a:off x="2206719" y="5585103"/>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351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3AA90-6D41-4D93-8DDC-3D338360FF39}"/>
              </a:ext>
            </a:extLst>
          </p:cNvPr>
          <p:cNvSpPr>
            <a:spLocks noGrp="1"/>
          </p:cNvSpPr>
          <p:nvPr>
            <p:ph type="title"/>
          </p:nvPr>
        </p:nvSpPr>
        <p:spPr/>
        <p:txBody>
          <a:bodyPr/>
          <a:lstStyle/>
          <a:p>
            <a:r>
              <a:rPr lang="es-MX" dirty="0"/>
              <a:t>Criterios Técnicos para Evaluar un Diseño</a:t>
            </a:r>
            <a:endParaRPr lang="es-PE" dirty="0"/>
          </a:p>
        </p:txBody>
      </p:sp>
      <p:sp>
        <p:nvSpPr>
          <p:cNvPr id="3" name="Marcador de texto 2">
            <a:extLst>
              <a:ext uri="{FF2B5EF4-FFF2-40B4-BE49-F238E27FC236}">
                <a16:creationId xmlns:a16="http://schemas.microsoft.com/office/drawing/2014/main" id="{FE7700C6-4B1F-420E-B845-50E9C9EA6C6F}"/>
              </a:ext>
            </a:extLst>
          </p:cNvPr>
          <p:cNvSpPr>
            <a:spLocks noGrp="1"/>
          </p:cNvSpPr>
          <p:nvPr>
            <p:ph type="body" idx="1"/>
          </p:nvPr>
        </p:nvSpPr>
        <p:spPr/>
        <p:txBody>
          <a:bodyPr/>
          <a:lstStyle/>
          <a:p>
            <a:pPr algn="just"/>
            <a:r>
              <a:rPr lang="es-MX" dirty="0"/>
              <a:t>Un diseño debe presentar una organización jerárquica que haga un uso inteligente del control entre los componentes del software.</a:t>
            </a:r>
          </a:p>
          <a:p>
            <a:pPr algn="just"/>
            <a:r>
              <a:rPr lang="es-MX" dirty="0"/>
              <a:t>El diseño debe ser modular, es decir, se debe hacer una partición lógica del Software.</a:t>
            </a:r>
          </a:p>
          <a:p>
            <a:pPr algn="just"/>
            <a:r>
              <a:rPr lang="es-MX" dirty="0"/>
              <a:t>Un diseño debe contener abstracciones de datos y procedimientos.</a:t>
            </a:r>
          </a:p>
          <a:p>
            <a:pPr algn="just"/>
            <a:r>
              <a:rPr lang="es-MX" dirty="0"/>
              <a:t>Debe conducir a interfaces que reduzcan la complejidad de las conexiones entre los módulos y el entorno exterior.</a:t>
            </a:r>
          </a:p>
        </p:txBody>
      </p:sp>
      <p:sp>
        <p:nvSpPr>
          <p:cNvPr id="4" name="Marcador de número de diapositiva 3">
            <a:extLst>
              <a:ext uri="{FF2B5EF4-FFF2-40B4-BE49-F238E27FC236}">
                <a16:creationId xmlns:a16="http://schemas.microsoft.com/office/drawing/2014/main" id="{1A0C0596-AE04-42A6-AEAA-6D7561C13B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23</a:t>
            </a:fld>
            <a:endParaRPr lang="es-PE"/>
          </a:p>
        </p:txBody>
      </p:sp>
    </p:spTree>
    <p:extLst>
      <p:ext uri="{BB962C8B-B14F-4D97-AF65-F5344CB8AC3E}">
        <p14:creationId xmlns:p14="http://schemas.microsoft.com/office/powerpoint/2010/main" val="518894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3B85F-2472-4BE9-A101-E5E3CA426209}"/>
              </a:ext>
            </a:extLst>
          </p:cNvPr>
          <p:cNvSpPr>
            <a:spLocks noGrp="1"/>
          </p:cNvSpPr>
          <p:nvPr>
            <p:ph type="title"/>
          </p:nvPr>
        </p:nvSpPr>
        <p:spPr/>
        <p:txBody>
          <a:bodyPr/>
          <a:lstStyle/>
          <a:p>
            <a:r>
              <a:rPr lang="es-MX" dirty="0"/>
              <a:t>Importancia del Diseño de un Sistema </a:t>
            </a:r>
            <a:endParaRPr lang="es-PE" dirty="0"/>
          </a:p>
        </p:txBody>
      </p:sp>
      <p:sp>
        <p:nvSpPr>
          <p:cNvPr id="3" name="Marcador de texto 2">
            <a:extLst>
              <a:ext uri="{FF2B5EF4-FFF2-40B4-BE49-F238E27FC236}">
                <a16:creationId xmlns:a16="http://schemas.microsoft.com/office/drawing/2014/main" id="{16643912-8E3D-4066-847B-D7391DB6AA11}"/>
              </a:ext>
            </a:extLst>
          </p:cNvPr>
          <p:cNvSpPr>
            <a:spLocks noGrp="1"/>
          </p:cNvSpPr>
          <p:nvPr>
            <p:ph type="body" idx="1"/>
          </p:nvPr>
        </p:nvSpPr>
        <p:spPr/>
        <p:txBody>
          <a:bodyPr/>
          <a:lstStyle/>
          <a:p>
            <a:pPr algn="just"/>
            <a:r>
              <a:rPr lang="es-MX" sz="2200" dirty="0"/>
              <a:t>Debe implementar todos los requisitos implícitos que desea el cliente. </a:t>
            </a:r>
          </a:p>
          <a:p>
            <a:pPr algn="just"/>
            <a:endParaRPr lang="es-MX" sz="2200" dirty="0"/>
          </a:p>
          <a:p>
            <a:pPr algn="just"/>
            <a:r>
              <a:rPr lang="es-MX" sz="2200" dirty="0"/>
              <a:t>Debe ser una guía que puedan leer y entender los que construyan el código y los que prueban y mantienen el Software. </a:t>
            </a:r>
          </a:p>
          <a:p>
            <a:pPr algn="just"/>
            <a:endParaRPr lang="es-MX" sz="2200" dirty="0"/>
          </a:p>
          <a:p>
            <a:pPr algn="just"/>
            <a:r>
              <a:rPr lang="es-MX" sz="2200" dirty="0"/>
              <a:t>Debe proporcionar una completa idea de lo que es el Software, enfocando los dominios de datos, funcional y comportamiento de la Implementación.</a:t>
            </a:r>
            <a:endParaRPr lang="es-PE" sz="2200" dirty="0"/>
          </a:p>
        </p:txBody>
      </p:sp>
      <p:sp>
        <p:nvSpPr>
          <p:cNvPr id="4" name="Marcador de número de diapositiva 3">
            <a:extLst>
              <a:ext uri="{FF2B5EF4-FFF2-40B4-BE49-F238E27FC236}">
                <a16:creationId xmlns:a16="http://schemas.microsoft.com/office/drawing/2014/main" id="{CCB51239-B89B-4815-8177-DF718B0978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24</a:t>
            </a:fld>
            <a:endParaRPr lang="es-PE"/>
          </a:p>
        </p:txBody>
      </p:sp>
    </p:spTree>
    <p:extLst>
      <p:ext uri="{BB962C8B-B14F-4D97-AF65-F5344CB8AC3E}">
        <p14:creationId xmlns:p14="http://schemas.microsoft.com/office/powerpoint/2010/main" val="3831929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2"/>
          <p:cNvSpPr txBox="1">
            <a:spLocks noGrp="1"/>
          </p:cNvSpPr>
          <p:nvPr>
            <p:ph type="ctrTitle" idx="4294967295"/>
          </p:nvPr>
        </p:nvSpPr>
        <p:spPr>
          <a:xfrm>
            <a:off x="685800" y="30255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EA3A68"/>
                </a:solidFill>
              </a:rPr>
              <a:t>Herramientas para el Diseño de Sistemas</a:t>
            </a:r>
            <a:endParaRPr sz="3600" b="1" dirty="0">
              <a:solidFill>
                <a:srgbClr val="EA3A68"/>
              </a:solidFill>
            </a:endParaRPr>
          </a:p>
        </p:txBody>
      </p:sp>
      <p:sp>
        <p:nvSpPr>
          <p:cNvPr id="191" name="Google Shape;191;p42"/>
          <p:cNvSpPr/>
          <p:nvPr/>
        </p:nvSpPr>
        <p:spPr>
          <a:xfrm>
            <a:off x="3777525" y="1491575"/>
            <a:ext cx="1734900" cy="1702500"/>
          </a:xfrm>
          <a:prstGeom prst="wedgeEllipseCallout">
            <a:avLst>
              <a:gd name="adj1" fmla="val 463"/>
              <a:gd name="adj2" fmla="val 63799"/>
            </a:avLst>
          </a:prstGeom>
          <a:solidFill>
            <a:srgbClr val="EA3A6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
        <p:nvSpPr>
          <p:cNvPr id="6" name="Google Shape;192;p42">
            <a:extLst>
              <a:ext uri="{FF2B5EF4-FFF2-40B4-BE49-F238E27FC236}">
                <a16:creationId xmlns:a16="http://schemas.microsoft.com/office/drawing/2014/main" id="{002EC8C6-437B-447E-8F3E-852CD8049795}"/>
              </a:ext>
            </a:extLst>
          </p:cNvPr>
          <p:cNvSpPr/>
          <p:nvPr/>
        </p:nvSpPr>
        <p:spPr>
          <a:xfrm>
            <a:off x="4199340" y="1891271"/>
            <a:ext cx="891248" cy="90311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de Especificación</a:t>
            </a:r>
          </a:p>
          <a:p>
            <a:pPr marL="0" lvl="0" indent="0">
              <a:buNone/>
            </a:pPr>
            <a:r>
              <a:rPr lang="es-MX" sz="2000" dirty="0"/>
              <a:t>Apoyan el proceso de formular las características que debe tener una aplicación, tales como entradas, salidas, procesamiento y especificaciones de control. Muchas incluyen herramientas para crear especificaciones de datos.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para Presentación</a:t>
            </a:r>
          </a:p>
          <a:p>
            <a:pPr marL="0" lvl="0" indent="0">
              <a:buNone/>
            </a:pPr>
            <a:r>
              <a:rPr lang="es-MX" sz="2000" dirty="0"/>
              <a:t>Se utilizan para describir la posición de datos, mensajes y encabezados sobre las pantallas de las terminales, reportes y otros medios de entrada y salida.</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el Desarrollo de Sistemas</a:t>
            </a:r>
          </a:p>
          <a:p>
            <a:pPr marL="0" lvl="0" indent="0">
              <a:buNone/>
            </a:pPr>
            <a:r>
              <a:rPr lang="es-MX" sz="2000" dirty="0"/>
              <a:t>Estas herramientas ayuda a los analistas a trasladar diseños en aplicaciones funcionales.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Ingeniería de Software</a:t>
            </a:r>
          </a:p>
          <a:p>
            <a:pPr marL="0" lvl="0" indent="0">
              <a:buNone/>
            </a:pPr>
            <a:r>
              <a:rPr lang="es-MX" sz="2000" dirty="0"/>
              <a:t>Apoyan el Proceso de formular diseños de Software, incluyendo procedimientos y controles, así como la documentación correspondiente.</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3244778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Generadores de Código</a:t>
            </a:r>
            <a:endParaRPr sz="2800" b="1" dirty="0"/>
          </a:p>
          <a:p>
            <a:pPr marL="0" lvl="0" indent="0">
              <a:buNone/>
            </a:pPr>
            <a:r>
              <a:rPr lang="es-MX" sz="2000" dirty="0"/>
              <a:t>Producen el código fuente y las aplicaciones a partir de especificaciones funcionales bien articuladas.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Herramientas para Pruebas</a:t>
            </a:r>
            <a:endParaRPr sz="2800" b="1" dirty="0"/>
          </a:p>
          <a:p>
            <a:pPr marL="0" lvl="0" indent="0">
              <a:buNone/>
            </a:pPr>
            <a:r>
              <a:rPr lang="es-MX" sz="2000" dirty="0"/>
              <a:t>Apoyan la fase de la evaluación, incluyen facilidades para examinar la correcta operación del Sistema así como el grado de perfección alcanzado en comparación con las expectativas.</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843754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2800" b="1" dirty="0"/>
              <a:t>Decisiones que debe tomar un Diseñador de Sistemas</a:t>
            </a:r>
            <a:endParaRPr sz="2800" b="1" dirty="0"/>
          </a:p>
        </p:txBody>
      </p:sp>
      <p:sp>
        <p:nvSpPr>
          <p:cNvPr id="321" name="Google Shape;321;p54"/>
          <p:cNvSpPr txBox="1">
            <a:spLocks noGrp="1"/>
          </p:cNvSpPr>
          <p:nvPr>
            <p:ph type="body" idx="1"/>
          </p:nvPr>
        </p:nvSpPr>
        <p:spPr>
          <a:xfrm>
            <a:off x="1110575"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Organizar el sistema en subsistemas</a:t>
            </a:r>
            <a:endParaRPr sz="1200" dirty="0"/>
          </a:p>
        </p:txBody>
      </p:sp>
      <p:sp>
        <p:nvSpPr>
          <p:cNvPr id="322" name="Google Shape;322;p54"/>
          <p:cNvSpPr txBox="1">
            <a:spLocks noGrp="1"/>
          </p:cNvSpPr>
          <p:nvPr>
            <p:ph type="body" idx="2"/>
          </p:nvPr>
        </p:nvSpPr>
        <p:spPr>
          <a:xfrm>
            <a:off x="3461801" y="2362200"/>
            <a:ext cx="2236500" cy="151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dirty="0"/>
              <a:t>Asignar los subsistemas a los procesadores y tareas</a:t>
            </a:r>
            <a:endParaRPr sz="1200" dirty="0"/>
          </a:p>
        </p:txBody>
      </p:sp>
      <p:sp>
        <p:nvSpPr>
          <p:cNvPr id="323" name="Google Shape;323;p54"/>
          <p:cNvSpPr txBox="1">
            <a:spLocks noGrp="1"/>
          </p:cNvSpPr>
          <p:nvPr>
            <p:ph type="body" idx="3"/>
          </p:nvPr>
        </p:nvSpPr>
        <p:spPr>
          <a:xfrm>
            <a:off x="5813027"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Seleccionar una aproximación para la administración de almacenes de datos</a:t>
            </a:r>
            <a:endParaRPr sz="1200" dirty="0"/>
          </a:p>
        </p:txBody>
      </p:sp>
      <p:sp>
        <p:nvSpPr>
          <p:cNvPr id="324" name="Google Shape;324;p54"/>
          <p:cNvSpPr txBox="1">
            <a:spLocks noGrp="1"/>
          </p:cNvSpPr>
          <p:nvPr>
            <p:ph type="body" idx="1"/>
          </p:nvPr>
        </p:nvSpPr>
        <p:spPr>
          <a:xfrm>
            <a:off x="1110575"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el acceso a recursos globales</a:t>
            </a:r>
            <a:endParaRPr sz="1200" dirty="0"/>
          </a:p>
        </p:txBody>
      </p:sp>
      <p:sp>
        <p:nvSpPr>
          <p:cNvPr id="325" name="Google Shape;325;p54"/>
          <p:cNvSpPr txBox="1">
            <a:spLocks noGrp="1"/>
          </p:cNvSpPr>
          <p:nvPr>
            <p:ph type="body" idx="2"/>
          </p:nvPr>
        </p:nvSpPr>
        <p:spPr>
          <a:xfrm>
            <a:off x="3461801"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las condiciones de contorno</a:t>
            </a:r>
            <a:endParaRPr sz="1200" dirty="0"/>
          </a:p>
        </p:txBody>
      </p:sp>
      <p:sp>
        <p:nvSpPr>
          <p:cNvPr id="326" name="Google Shape;326;p54"/>
          <p:cNvSpPr txBox="1">
            <a:spLocks noGrp="1"/>
          </p:cNvSpPr>
          <p:nvPr>
            <p:ph type="body" idx="3"/>
          </p:nvPr>
        </p:nvSpPr>
        <p:spPr>
          <a:xfrm>
            <a:off x="5813027"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Establecer las prioridades</a:t>
            </a:r>
            <a:endParaRPr sz="1200" dirty="0"/>
          </a:p>
        </p:txBody>
      </p:sp>
      <p:sp>
        <p:nvSpPr>
          <p:cNvPr id="327" name="Google Shape;327;p54"/>
          <p:cNvSpPr/>
          <p:nvPr/>
        </p:nvSpPr>
        <p:spPr>
          <a:xfrm>
            <a:off x="3523248" y="2048698"/>
            <a:ext cx="430982" cy="380692"/>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4"/>
          <p:cNvSpPr/>
          <p:nvPr/>
        </p:nvSpPr>
        <p:spPr>
          <a:xfrm>
            <a:off x="1197920" y="2027379"/>
            <a:ext cx="419157" cy="423318"/>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4"/>
          <p:cNvSpPr/>
          <p:nvPr/>
        </p:nvSpPr>
        <p:spPr>
          <a:xfrm>
            <a:off x="5876966" y="2044476"/>
            <a:ext cx="436918" cy="435726"/>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4"/>
          <p:cNvSpPr/>
          <p:nvPr/>
        </p:nvSpPr>
        <p:spPr>
          <a:xfrm>
            <a:off x="5886146" y="4111159"/>
            <a:ext cx="418573" cy="38660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4"/>
          <p:cNvSpPr/>
          <p:nvPr/>
        </p:nvSpPr>
        <p:spPr>
          <a:xfrm>
            <a:off x="1184276" y="3972625"/>
            <a:ext cx="416213" cy="534019"/>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4"/>
          <p:cNvSpPr/>
          <p:nvPr/>
        </p:nvSpPr>
        <p:spPr>
          <a:xfrm>
            <a:off x="3552398" y="4102277"/>
            <a:ext cx="381859" cy="40436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
        <p:nvSpPr>
          <p:cNvPr id="16" name="Google Shape;415;p63">
            <a:extLst>
              <a:ext uri="{FF2B5EF4-FFF2-40B4-BE49-F238E27FC236}">
                <a16:creationId xmlns:a16="http://schemas.microsoft.com/office/drawing/2014/main" id="{D7699DB4-F7CE-4451-AA58-1876CDE8A78D}"/>
              </a:ext>
            </a:extLst>
          </p:cNvPr>
          <p:cNvSpPr/>
          <p:nvPr/>
        </p:nvSpPr>
        <p:spPr>
          <a:xfrm>
            <a:off x="4977729" y="1202194"/>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C73624A-D217-429D-A60D-E3FE8A7B267F}"/>
              </a:ext>
            </a:extLst>
          </p:cNvPr>
          <p:cNvSpPr>
            <a:spLocks noGrp="1"/>
          </p:cNvSpPr>
          <p:nvPr>
            <p:ph type="title"/>
          </p:nvPr>
        </p:nvSpPr>
        <p:spPr/>
        <p:txBody>
          <a:bodyPr anchor="ctr"/>
          <a:lstStyle/>
          <a:p>
            <a:r>
              <a:rPr lang="es-PE" b="1" dirty="0"/>
              <a:t>Conceptos: Diseño</a:t>
            </a:r>
          </a:p>
        </p:txBody>
      </p:sp>
      <p:sp>
        <p:nvSpPr>
          <p:cNvPr id="5" name="Marcador de texto 4">
            <a:extLst>
              <a:ext uri="{FF2B5EF4-FFF2-40B4-BE49-F238E27FC236}">
                <a16:creationId xmlns:a16="http://schemas.microsoft.com/office/drawing/2014/main" id="{99C1C82B-295B-45C2-A643-FDCA4C71CB80}"/>
              </a:ext>
            </a:extLst>
          </p:cNvPr>
          <p:cNvSpPr>
            <a:spLocks noGrp="1"/>
          </p:cNvSpPr>
          <p:nvPr>
            <p:ph type="body" idx="1"/>
          </p:nvPr>
        </p:nvSpPr>
        <p:spPr/>
        <p:txBody>
          <a:bodyPr/>
          <a:lstStyle/>
          <a:p>
            <a:pPr algn="just"/>
            <a:r>
              <a:rPr lang="es-MX" sz="2100" b="1" dirty="0"/>
              <a:t>Diseño: </a:t>
            </a:r>
            <a:r>
              <a:rPr lang="es-MX" sz="2100" dirty="0"/>
              <a:t>se define como el proceso previo de configuración mental, en la búsqueda de una solución en cualquier campo. Se aplica habitualmente en el contexto de la industria, ingeniería, arquitectura, comunicación y otras disciplinas que requieren creatividad.</a:t>
            </a:r>
          </a:p>
          <a:p>
            <a:pPr algn="just"/>
            <a:endParaRPr lang="es-MX" sz="2100" dirty="0"/>
          </a:p>
          <a:p>
            <a:pPr algn="just"/>
            <a:r>
              <a:rPr lang="es-MX" sz="2100" b="1" dirty="0"/>
              <a:t>Diseño</a:t>
            </a:r>
            <a:r>
              <a:rPr lang="es-MX" sz="2100" dirty="0"/>
              <a:t> se refiere a un </a:t>
            </a:r>
            <a:r>
              <a:rPr lang="es-MX" sz="2100" b="1" dirty="0"/>
              <a:t>boceto</a:t>
            </a:r>
            <a:r>
              <a:rPr lang="es-MX" sz="2100" dirty="0"/>
              <a:t>, </a:t>
            </a:r>
            <a:r>
              <a:rPr lang="es-MX" sz="2100" b="1" dirty="0"/>
              <a:t>bosquejo </a:t>
            </a:r>
            <a:r>
              <a:rPr lang="es-MX" sz="2100" dirty="0"/>
              <a:t>o </a:t>
            </a:r>
            <a:r>
              <a:rPr lang="es-MX" sz="2100" b="1" dirty="0"/>
              <a:t>esquema</a:t>
            </a:r>
            <a:r>
              <a:rPr lang="es-MX" sz="2100" dirty="0"/>
              <a:t> que se realiza, ya sea mentalmente o en un soporte material, antes de concretar la producción de algo. El término también se emplea para referirse a la </a:t>
            </a:r>
            <a:r>
              <a:rPr lang="es-MX" sz="2100" b="1" dirty="0"/>
              <a:t>apariencia</a:t>
            </a:r>
            <a:r>
              <a:rPr lang="es-MX" sz="2100" dirty="0"/>
              <a:t> de ciertos productos en cuanto a sus líneas, forma y funcionalidades.</a:t>
            </a:r>
            <a:endParaRPr lang="es-PE" sz="2100" dirty="0"/>
          </a:p>
        </p:txBody>
      </p:sp>
      <p:sp>
        <p:nvSpPr>
          <p:cNvPr id="3" name="Marcador de número de diapositiva 2">
            <a:extLst>
              <a:ext uri="{FF2B5EF4-FFF2-40B4-BE49-F238E27FC236}">
                <a16:creationId xmlns:a16="http://schemas.microsoft.com/office/drawing/2014/main" id="{38FBB027-790D-4821-BDBE-6D03A860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a:t>
            </a:fld>
            <a:endParaRPr lang="es-PE"/>
          </a:p>
        </p:txBody>
      </p:sp>
    </p:spTree>
    <p:extLst>
      <p:ext uri="{BB962C8B-B14F-4D97-AF65-F5344CB8AC3E}">
        <p14:creationId xmlns:p14="http://schemas.microsoft.com/office/powerpoint/2010/main" val="4251260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1B0AC7AA-1654-4C34-8926-1A8D02F9E7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30</a:t>
            </a:fld>
            <a:endParaRPr lang="es-PE"/>
          </a:p>
        </p:txBody>
      </p:sp>
      <p:sp>
        <p:nvSpPr>
          <p:cNvPr id="10" name="Título 1">
            <a:extLst>
              <a:ext uri="{FF2B5EF4-FFF2-40B4-BE49-F238E27FC236}">
                <a16:creationId xmlns:a16="http://schemas.microsoft.com/office/drawing/2014/main" id="{94C9ACC2-C22E-4DB0-B5C2-87EFD77D98FF}"/>
              </a:ext>
            </a:extLst>
          </p:cNvPr>
          <p:cNvSpPr txBox="1">
            <a:spLocks/>
          </p:cNvSpPr>
          <p:nvPr/>
        </p:nvSpPr>
        <p:spPr>
          <a:xfrm>
            <a:off x="1180350" y="842175"/>
            <a:ext cx="7088100" cy="910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9pPr>
          </a:lstStyle>
          <a:p>
            <a:r>
              <a:rPr lang="es-MX" sz="3200" b="1" dirty="0">
                <a:effectLst>
                  <a:outerShdw blurRad="38100" dist="38100" dir="2700000" algn="tl">
                    <a:srgbClr val="000000">
                      <a:alpha val="43137"/>
                    </a:srgbClr>
                  </a:outerShdw>
                </a:effectLst>
              </a:rPr>
              <a:t>Conclusiones</a:t>
            </a:r>
            <a:endParaRPr lang="es-PE" sz="3200" b="1" dirty="0">
              <a:effectLst>
                <a:outerShdw blurRad="38100" dist="38100" dir="2700000" algn="tl">
                  <a:srgbClr val="000000">
                    <a:alpha val="43137"/>
                  </a:srgbClr>
                </a:outerShdw>
              </a:effectLst>
            </a:endParaRPr>
          </a:p>
        </p:txBody>
      </p:sp>
      <p:sp>
        <p:nvSpPr>
          <p:cNvPr id="11" name="Marcador de texto 2">
            <a:extLst>
              <a:ext uri="{FF2B5EF4-FFF2-40B4-BE49-F238E27FC236}">
                <a16:creationId xmlns:a16="http://schemas.microsoft.com/office/drawing/2014/main" id="{9F156C2D-A445-4B6A-B725-240D519452A2}"/>
              </a:ext>
            </a:extLst>
          </p:cNvPr>
          <p:cNvSpPr txBox="1">
            <a:spLocks/>
          </p:cNvSpPr>
          <p:nvPr/>
        </p:nvSpPr>
        <p:spPr>
          <a:xfrm>
            <a:off x="1043850" y="1905075"/>
            <a:ext cx="7056300" cy="37617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En una organización o Empresa, el Análisis y Diseño de Sistemas, es el proceso de estudiar su Situación con la finalidad de observar como trabaja y decidir si es necesario realizar una mejora por medio de los resultados obtenidos.</a:t>
            </a:r>
          </a:p>
          <a:p>
            <a:pPr marL="342900" indent="-342900" algn="just">
              <a:buFont typeface="Wingdings" panose="05000000000000000000" pitchFamily="2" charset="2"/>
              <a:buChar char="q"/>
            </a:pPr>
            <a:endParaRPr lang="es-MX" sz="2400" dirty="0">
              <a:solidFill>
                <a:schemeClr val="bg1"/>
              </a:solidFill>
              <a:effectLst>
                <a:outerShdw blurRad="38100" dist="38100" dir="2700000" algn="tl">
                  <a:srgbClr val="000000">
                    <a:alpha val="43137"/>
                  </a:srgbClr>
                </a:outerShdw>
              </a:effectLst>
              <a:latin typeface="Shadows Into Light"/>
            </a:endParaRPr>
          </a:p>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Mejora la calidad y eficiencia en el proceso de la toma de decisiones. Las decisiones podrán tomarse de una forma más ágil con el apoyo del análisis y diseño de un sistema de información.</a:t>
            </a:r>
            <a:br>
              <a:rPr lang="es-MX" sz="2400" dirty="0">
                <a:solidFill>
                  <a:schemeClr val="bg1"/>
                </a:solidFill>
                <a:effectLst>
                  <a:outerShdw blurRad="38100" dist="38100" dir="2700000" algn="tl">
                    <a:srgbClr val="000000">
                      <a:alpha val="43137"/>
                    </a:srgbClr>
                  </a:outerShdw>
                </a:effectLst>
                <a:latin typeface="Shadows Into Light"/>
              </a:rPr>
            </a:br>
            <a:endParaRPr lang="es-PE" sz="2400" dirty="0">
              <a:solidFill>
                <a:schemeClr val="bg1"/>
              </a:solidFill>
              <a:effectLst>
                <a:outerShdw blurRad="38100" dist="38100" dir="2700000" algn="tl">
                  <a:srgbClr val="000000">
                    <a:alpha val="43137"/>
                  </a:srgbClr>
                </a:outerShdw>
              </a:effectLst>
              <a:latin typeface="Shadows Into Light"/>
            </a:endParaRPr>
          </a:p>
        </p:txBody>
      </p:sp>
      <p:sp>
        <p:nvSpPr>
          <p:cNvPr id="12" name="Marcador de número de diapositiva 3">
            <a:extLst>
              <a:ext uri="{FF2B5EF4-FFF2-40B4-BE49-F238E27FC236}">
                <a16:creationId xmlns:a16="http://schemas.microsoft.com/office/drawing/2014/main" id="{CA593D38-C615-4997-BCE2-649107E0F9E9}"/>
              </a:ext>
            </a:extLst>
          </p:cNvPr>
          <p:cNvSpPr txBox="1">
            <a:spLocks/>
          </p:cNvSpPr>
          <p:nvPr/>
        </p:nvSpPr>
        <p:spPr>
          <a:xfrm>
            <a:off x="4500476" y="6535954"/>
            <a:ext cx="548700" cy="3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9pPr>
          </a:lstStyle>
          <a:p>
            <a:fld id="{00000000-1234-1234-1234-123412341234}" type="slidenum">
              <a:rPr lang="es-PE" smtClean="0"/>
              <a:pPr/>
              <a:t>30</a:t>
            </a:fld>
            <a:endParaRPr lang="es-PE"/>
          </a:p>
        </p:txBody>
      </p:sp>
    </p:spTree>
    <p:extLst>
      <p:ext uri="{BB962C8B-B14F-4D97-AF65-F5344CB8AC3E}">
        <p14:creationId xmlns:p14="http://schemas.microsoft.com/office/powerpoint/2010/main" val="3934783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ctrTitle" idx="4294967295"/>
          </p:nvPr>
        </p:nvSpPr>
        <p:spPr>
          <a:xfrm>
            <a:off x="1669950" y="1058012"/>
            <a:ext cx="5804100" cy="1123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sz="4400" b="1" dirty="0">
                <a:solidFill>
                  <a:srgbClr val="FFB008"/>
                </a:solidFill>
                <a:effectLst>
                  <a:outerShdw blurRad="38100" dist="38100" dir="2700000" algn="tl">
                    <a:srgbClr val="000000">
                      <a:alpha val="43137"/>
                    </a:srgbClr>
                  </a:outerShdw>
                </a:effectLst>
              </a:rPr>
              <a:t>Gracias por su atención</a:t>
            </a:r>
            <a:r>
              <a:rPr lang="en" sz="4400" b="1" dirty="0">
                <a:solidFill>
                  <a:srgbClr val="FFB008"/>
                </a:solidFill>
                <a:effectLst>
                  <a:outerShdw blurRad="38100" dist="38100" dir="2700000" algn="tl">
                    <a:srgbClr val="000000">
                      <a:alpha val="43137"/>
                    </a:srgbClr>
                  </a:outerShdw>
                </a:effectLst>
              </a:rPr>
              <a:t>!</a:t>
            </a:r>
            <a:endParaRPr sz="4400" b="1" dirty="0">
              <a:solidFill>
                <a:srgbClr val="FFB008"/>
              </a:solidFill>
              <a:effectLst>
                <a:outerShdw blurRad="38100" dist="38100" dir="2700000" algn="tl">
                  <a:srgbClr val="000000">
                    <a:alpha val="43137"/>
                  </a:srgbClr>
                </a:outerShdw>
              </a:effectLst>
            </a:endParaRPr>
          </a:p>
        </p:txBody>
      </p:sp>
      <p:sp>
        <p:nvSpPr>
          <p:cNvPr id="378" name="Google Shape;378;p60"/>
          <p:cNvSpPr txBox="1">
            <a:spLocks noGrp="1"/>
          </p:cNvSpPr>
          <p:nvPr>
            <p:ph type="subTitle" idx="4294967295"/>
          </p:nvPr>
        </p:nvSpPr>
        <p:spPr>
          <a:xfrm>
            <a:off x="1177800" y="2810038"/>
            <a:ext cx="67884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PE" sz="3600" b="1" dirty="0">
                <a:solidFill>
                  <a:srgbClr val="FFFFFF"/>
                </a:solidFill>
              </a:rPr>
              <a:t>¿Preguntas</a:t>
            </a:r>
            <a:r>
              <a:rPr lang="en" sz="3600" b="1" dirty="0">
                <a:solidFill>
                  <a:srgbClr val="FFFFFF"/>
                </a:solidFill>
              </a:rPr>
              <a:t>?</a:t>
            </a:r>
            <a:endParaRPr sz="3600" b="1" dirty="0">
              <a:solidFill>
                <a:srgbClr val="FFFFFF"/>
              </a:solidFill>
            </a:endParaRPr>
          </a:p>
        </p:txBody>
      </p:sp>
      <p:sp>
        <p:nvSpPr>
          <p:cNvPr id="379" name="Google Shape;379;p60"/>
          <p:cNvSpPr txBox="1">
            <a:spLocks noGrp="1"/>
          </p:cNvSpPr>
          <p:nvPr>
            <p:ph type="body" idx="4294967295"/>
          </p:nvPr>
        </p:nvSpPr>
        <p:spPr>
          <a:xfrm>
            <a:off x="1177800" y="4651225"/>
            <a:ext cx="6788400" cy="1471850"/>
          </a:xfrm>
          <a:prstGeom prst="rect">
            <a:avLst/>
          </a:prstGeom>
        </p:spPr>
        <p:txBody>
          <a:bodyPr spcFirstLastPara="1" wrap="square" lIns="91425" tIns="91425" rIns="91425" bIns="91425" anchor="t" anchorCtr="0">
            <a:noAutofit/>
          </a:bodyPr>
          <a:lstStyle/>
          <a:p>
            <a:pPr marL="0" lvl="0" indent="0" algn="ctr">
              <a:spcBef>
                <a:spcPts val="0"/>
              </a:spcBef>
              <a:buNone/>
            </a:pPr>
            <a:r>
              <a:rPr lang="es-MX" sz="2000" b="1" i="1" dirty="0"/>
              <a:t>“Dime y lo olvido, enséñame y lo recuerdo, involúcrame y lo aprendo”.</a:t>
            </a:r>
          </a:p>
          <a:p>
            <a:pPr marL="0" lvl="0" indent="0" algn="ctr">
              <a:spcBef>
                <a:spcPts val="0"/>
              </a:spcBef>
              <a:buNone/>
            </a:pPr>
            <a:endParaRPr lang="es-MX" dirty="0"/>
          </a:p>
          <a:p>
            <a:pPr marL="0" lvl="0" indent="0" algn="r">
              <a:spcBef>
                <a:spcPts val="0"/>
              </a:spcBef>
              <a:buNone/>
            </a:pPr>
            <a:r>
              <a:rPr lang="es-MX" sz="1800" b="1" dirty="0"/>
              <a:t>Benjamín Franklin</a:t>
            </a:r>
            <a:endParaRPr sz="1800" b="1" dirty="0">
              <a:solidFill>
                <a:srgbClr val="FFFFFF"/>
              </a:solidFill>
            </a:endParaRPr>
          </a:p>
        </p:txBody>
      </p:sp>
      <p:sp>
        <p:nvSpPr>
          <p:cNvPr id="380" name="Google Shape;380;p60"/>
          <p:cNvSpPr/>
          <p:nvPr/>
        </p:nvSpPr>
        <p:spPr>
          <a:xfrm>
            <a:off x="2076850" y="2317675"/>
            <a:ext cx="4748538" cy="1896500"/>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381" name="Google Shape;381;p60"/>
          <p:cNvCxnSpPr/>
          <p:nvPr/>
        </p:nvCxnSpPr>
        <p:spPr>
          <a:xfrm flipH="1">
            <a:off x="6023075" y="2253575"/>
            <a:ext cx="810600" cy="705300"/>
          </a:xfrm>
          <a:prstGeom prst="straightConnector1">
            <a:avLst/>
          </a:prstGeom>
          <a:noFill/>
          <a:ln w="9525" cap="flat" cmpd="sng">
            <a:solidFill>
              <a:srgbClr val="FFFFFF"/>
            </a:solidFill>
            <a:prstDash val="dash"/>
            <a:round/>
            <a:headEnd type="none" w="med" len="med"/>
            <a:tailEnd type="triangle" w="med" len="med"/>
          </a:ln>
        </p:spPr>
      </p:cxnSp>
      <p:cxnSp>
        <p:nvCxnSpPr>
          <p:cNvPr id="382" name="Google Shape;382;p60"/>
          <p:cNvCxnSpPr/>
          <p:nvPr/>
        </p:nvCxnSpPr>
        <p:spPr>
          <a:xfrm>
            <a:off x="3380350" y="2163675"/>
            <a:ext cx="219000" cy="559200"/>
          </a:xfrm>
          <a:prstGeom prst="straightConnector1">
            <a:avLst/>
          </a:prstGeom>
          <a:noFill/>
          <a:ln w="9525" cap="flat" cmpd="sng">
            <a:solidFill>
              <a:srgbClr val="FFFFFF"/>
            </a:solidFill>
            <a:prstDash val="dash"/>
            <a:round/>
            <a:headEnd type="none" w="med" len="med"/>
            <a:tailEnd type="triangle" w="med" len="med"/>
          </a:ln>
        </p:spPr>
      </p:cxnSp>
      <p:cxnSp>
        <p:nvCxnSpPr>
          <p:cNvPr id="383" name="Google Shape;383;p60"/>
          <p:cNvCxnSpPr/>
          <p:nvPr/>
        </p:nvCxnSpPr>
        <p:spPr>
          <a:xfrm rot="10800000" flipH="1">
            <a:off x="2350850" y="3720000"/>
            <a:ext cx="826800" cy="648600"/>
          </a:xfrm>
          <a:prstGeom prst="straightConnector1">
            <a:avLst/>
          </a:prstGeom>
          <a:noFill/>
          <a:ln w="9525" cap="flat" cmpd="sng">
            <a:solidFill>
              <a:srgbClr val="FFFFFF"/>
            </a:solidFill>
            <a:prstDash val="dash"/>
            <a:round/>
            <a:headEnd type="none" w="med" len="med"/>
            <a:tailEnd type="triangle" w="med" len="med"/>
          </a:ln>
        </p:spPr>
      </p:cxnSp>
      <p:cxnSp>
        <p:nvCxnSpPr>
          <p:cNvPr id="384" name="Google Shape;384;p60"/>
          <p:cNvCxnSpPr/>
          <p:nvPr/>
        </p:nvCxnSpPr>
        <p:spPr>
          <a:xfrm rot="10800000">
            <a:off x="5406800" y="3711950"/>
            <a:ext cx="178500" cy="713400"/>
          </a:xfrm>
          <a:prstGeom prst="straightConnector1">
            <a:avLst/>
          </a:prstGeom>
          <a:noFill/>
          <a:ln w="9525" cap="flat" cmpd="sng">
            <a:solidFill>
              <a:srgbClr val="FFFFFF"/>
            </a:solidFill>
            <a:prstDash val="dash"/>
            <a:round/>
            <a:headEnd type="none" w="med" len="med"/>
            <a:tailEnd type="triangle" w="med" len="med"/>
          </a:ln>
        </p:spPr>
      </p:cxnSp>
      <p:cxnSp>
        <p:nvCxnSpPr>
          <p:cNvPr id="385" name="Google Shape;385;p60"/>
          <p:cNvCxnSpPr/>
          <p:nvPr/>
        </p:nvCxnSpPr>
        <p:spPr>
          <a:xfrm rot="10800000">
            <a:off x="5707050" y="3655075"/>
            <a:ext cx="186300" cy="170400"/>
          </a:xfrm>
          <a:prstGeom prst="straightConnector1">
            <a:avLst/>
          </a:prstGeom>
          <a:noFill/>
          <a:ln w="9525" cap="flat" cmpd="sng">
            <a:solidFill>
              <a:srgbClr val="FFFFFF"/>
            </a:solidFill>
            <a:prstDash val="dash"/>
            <a:round/>
            <a:headEnd type="none" w="med" len="med"/>
            <a:tailEnd type="triangle" w="med" len="med"/>
          </a:ln>
        </p:spPr>
      </p:cxnSp>
      <p:sp>
        <p:nvSpPr>
          <p:cNvPr id="386" name="Google Shape;386;p6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0072D24-3A66-4B2F-8E83-AD8E4152EEA2}"/>
              </a:ext>
            </a:extLst>
          </p:cNvPr>
          <p:cNvSpPr>
            <a:spLocks noGrp="1"/>
          </p:cNvSpPr>
          <p:nvPr>
            <p:ph type="ctrTitle"/>
          </p:nvPr>
        </p:nvSpPr>
        <p:spPr/>
        <p:txBody>
          <a:bodyPr/>
          <a:lstStyle/>
          <a:p>
            <a:r>
              <a:rPr lang="es-MX" sz="4800" b="1" dirty="0">
                <a:effectLst>
                  <a:outerShdw blurRad="38100" dist="38100" dir="2700000" algn="tl">
                    <a:srgbClr val="000000">
                      <a:alpha val="43137"/>
                    </a:srgbClr>
                  </a:outerShdw>
                </a:effectLst>
              </a:rPr>
              <a:t>Metodologías para el Diseño de Sistemas</a:t>
            </a:r>
            <a:endParaRPr lang="es-PE" sz="4800" b="1" dirty="0">
              <a:effectLst>
                <a:outerShdw blurRad="38100" dist="38100" dir="2700000" algn="tl">
                  <a:srgbClr val="000000">
                    <a:alpha val="43137"/>
                  </a:srgbClr>
                </a:outerShdw>
              </a:effectLst>
            </a:endParaRPr>
          </a:p>
        </p:txBody>
      </p:sp>
      <p:sp>
        <p:nvSpPr>
          <p:cNvPr id="2" name="Marcador de número de diapositiva 1">
            <a:extLst>
              <a:ext uri="{FF2B5EF4-FFF2-40B4-BE49-F238E27FC236}">
                <a16:creationId xmlns:a16="http://schemas.microsoft.com/office/drawing/2014/main" id="{806A9979-2565-49E1-A230-E92AB94E54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32</a:t>
            </a:fld>
            <a:endParaRPr lang="es-PE"/>
          </a:p>
        </p:txBody>
      </p:sp>
    </p:spTree>
    <p:extLst>
      <p:ext uri="{BB962C8B-B14F-4D97-AF65-F5344CB8AC3E}">
        <p14:creationId xmlns:p14="http://schemas.microsoft.com/office/powerpoint/2010/main" val="3630225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CB86A5D-481F-4175-9112-116E4C18CA8D}"/>
              </a:ext>
            </a:extLst>
          </p:cNvPr>
          <p:cNvSpPr>
            <a:spLocks noGrp="1"/>
          </p:cNvSpPr>
          <p:nvPr>
            <p:ph type="title"/>
          </p:nvPr>
        </p:nvSpPr>
        <p:spPr/>
        <p:txBody>
          <a:bodyPr/>
          <a:lstStyle/>
          <a:p>
            <a:r>
              <a:rPr lang="es-PE" b="1" dirty="0"/>
              <a:t>Introducción</a:t>
            </a:r>
          </a:p>
        </p:txBody>
      </p:sp>
      <p:sp>
        <p:nvSpPr>
          <p:cNvPr id="5" name="Marcador de texto 4">
            <a:extLst>
              <a:ext uri="{FF2B5EF4-FFF2-40B4-BE49-F238E27FC236}">
                <a16:creationId xmlns:a16="http://schemas.microsoft.com/office/drawing/2014/main" id="{328CAA9E-7271-4A90-B239-8FFCCDEEB8F2}"/>
              </a:ext>
            </a:extLst>
          </p:cNvPr>
          <p:cNvSpPr>
            <a:spLocks noGrp="1"/>
          </p:cNvSpPr>
          <p:nvPr>
            <p:ph type="body" idx="1"/>
          </p:nvPr>
        </p:nvSpPr>
        <p:spPr/>
        <p:txBody>
          <a:bodyPr/>
          <a:lstStyle/>
          <a:p>
            <a:pPr algn="just"/>
            <a:r>
              <a:rPr lang="es-MX" sz="2000" dirty="0"/>
              <a:t>En la actualidad la mayoría de los usuarios de microcomputadoras tienen acceso a un sistema de información o forman parte del mismo. </a:t>
            </a:r>
          </a:p>
          <a:p>
            <a:pPr algn="just"/>
            <a:r>
              <a:rPr lang="es-MX" sz="2000" dirty="0"/>
              <a:t>Todas las organizaciones cuentan con un sistema de información de algún tipo, que sus empleados deben utilizar.</a:t>
            </a:r>
          </a:p>
          <a:p>
            <a:pPr algn="just"/>
            <a:r>
              <a:rPr lang="es-MX" sz="2000" dirty="0"/>
              <a:t>La creación o establecimiento de un nuevo sistema de información en la organización, puede ser una tarea compleja.</a:t>
            </a:r>
          </a:p>
          <a:p>
            <a:pPr algn="just"/>
            <a:r>
              <a:rPr lang="es-MX" sz="2000" dirty="0"/>
              <a:t>Para encarar este tipo de situaciones existe un proceso de análisis y diseño de sistemas que auxilia en la resolución de tales problemas.</a:t>
            </a:r>
            <a:endParaRPr lang="es-PE" sz="2000" dirty="0"/>
          </a:p>
        </p:txBody>
      </p:sp>
      <p:sp>
        <p:nvSpPr>
          <p:cNvPr id="3" name="Marcador de número de diapositiva 2">
            <a:extLst>
              <a:ext uri="{FF2B5EF4-FFF2-40B4-BE49-F238E27FC236}">
                <a16:creationId xmlns:a16="http://schemas.microsoft.com/office/drawing/2014/main" id="{93037707-0304-40B5-9BD6-8DC490461A0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33</a:t>
            </a:fld>
            <a:endParaRPr lang="es-PE"/>
          </a:p>
        </p:txBody>
      </p:sp>
    </p:spTree>
    <p:extLst>
      <p:ext uri="{BB962C8B-B14F-4D97-AF65-F5344CB8AC3E}">
        <p14:creationId xmlns:p14="http://schemas.microsoft.com/office/powerpoint/2010/main" val="3152388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4726C7C-3663-4162-BC97-D03655210EF3}"/>
              </a:ext>
            </a:extLst>
          </p:cNvPr>
          <p:cNvSpPr>
            <a:spLocks noGrp="1"/>
          </p:cNvSpPr>
          <p:nvPr>
            <p:ph type="title"/>
          </p:nvPr>
        </p:nvSpPr>
        <p:spPr/>
        <p:txBody>
          <a:bodyPr/>
          <a:lstStyle/>
          <a:p>
            <a:r>
              <a:rPr lang="es-PE" b="1" dirty="0"/>
              <a:t>Introducción</a:t>
            </a:r>
            <a:endParaRPr lang="es-PE" dirty="0"/>
          </a:p>
        </p:txBody>
      </p:sp>
      <p:sp>
        <p:nvSpPr>
          <p:cNvPr id="6" name="Marcador de texto 5">
            <a:extLst>
              <a:ext uri="{FF2B5EF4-FFF2-40B4-BE49-F238E27FC236}">
                <a16:creationId xmlns:a16="http://schemas.microsoft.com/office/drawing/2014/main" id="{87B719CC-E674-416E-AFB6-11402ECF8F42}"/>
              </a:ext>
            </a:extLst>
          </p:cNvPr>
          <p:cNvSpPr>
            <a:spLocks noGrp="1"/>
          </p:cNvSpPr>
          <p:nvPr>
            <p:ph type="body" idx="1"/>
          </p:nvPr>
        </p:nvSpPr>
        <p:spPr/>
        <p:txBody>
          <a:bodyPr/>
          <a:lstStyle/>
          <a:p>
            <a:pPr algn="just"/>
            <a:r>
              <a:rPr lang="es-MX" sz="2000" dirty="0"/>
              <a:t>El análisis y diseño de sistemas proporciona una guía útil que busca disminuir las situaciones de fracaso o errores en estos procesos. </a:t>
            </a:r>
          </a:p>
          <a:p>
            <a:pPr algn="just"/>
            <a:endParaRPr lang="es-MX" sz="2000" dirty="0"/>
          </a:p>
          <a:p>
            <a:pPr algn="just"/>
            <a:r>
              <a:rPr lang="es-MX" sz="2000" dirty="0"/>
              <a:t>Este procedimiento se lleva a cabo, en el llamado ciclo de vida de desarrollo de sistemas. Este ciclo puede repetirse indefinidamente, porque las organizaciones siempre se ven sometidas a cambios, y sus sistemas deben renovarse periódicamente.</a:t>
            </a:r>
            <a:endParaRPr lang="es-PE" sz="2000" dirty="0"/>
          </a:p>
        </p:txBody>
      </p:sp>
      <p:sp>
        <p:nvSpPr>
          <p:cNvPr id="4" name="Marcador de número de diapositiva 3">
            <a:extLst>
              <a:ext uri="{FF2B5EF4-FFF2-40B4-BE49-F238E27FC236}">
                <a16:creationId xmlns:a16="http://schemas.microsoft.com/office/drawing/2014/main" id="{D937808D-612B-4863-A440-20D7A4ACD5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34</a:t>
            </a:fld>
            <a:endParaRPr lang="es-PE"/>
          </a:p>
        </p:txBody>
      </p:sp>
    </p:spTree>
    <p:extLst>
      <p:ext uri="{BB962C8B-B14F-4D97-AF65-F5344CB8AC3E}">
        <p14:creationId xmlns:p14="http://schemas.microsoft.com/office/powerpoint/2010/main" val="1443826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3EBA5-E042-4A67-8CEC-14A700C070AD}"/>
              </a:ext>
            </a:extLst>
          </p:cNvPr>
          <p:cNvSpPr>
            <a:spLocks noGrp="1"/>
          </p:cNvSpPr>
          <p:nvPr>
            <p:ph type="title"/>
          </p:nvPr>
        </p:nvSpPr>
        <p:spPr/>
        <p:txBody>
          <a:bodyPr/>
          <a:lstStyle/>
          <a:p>
            <a:r>
              <a:rPr lang="es-PE" b="1" dirty="0"/>
              <a:t>Método y Metodología</a:t>
            </a:r>
          </a:p>
        </p:txBody>
      </p:sp>
      <p:sp>
        <p:nvSpPr>
          <p:cNvPr id="3" name="Marcador de texto 2">
            <a:extLst>
              <a:ext uri="{FF2B5EF4-FFF2-40B4-BE49-F238E27FC236}">
                <a16:creationId xmlns:a16="http://schemas.microsoft.com/office/drawing/2014/main" id="{FFDBA74A-5DB8-49E8-AF89-EBEBCFD9EC14}"/>
              </a:ext>
            </a:extLst>
          </p:cNvPr>
          <p:cNvSpPr>
            <a:spLocks noGrp="1"/>
          </p:cNvSpPr>
          <p:nvPr>
            <p:ph type="body" idx="1"/>
          </p:nvPr>
        </p:nvSpPr>
        <p:spPr/>
        <p:txBody>
          <a:bodyPr/>
          <a:lstStyle/>
          <a:p>
            <a:pPr algn="just"/>
            <a:r>
              <a:rPr lang="es-MX" sz="2000" b="1" dirty="0"/>
              <a:t>Un método </a:t>
            </a:r>
            <a:r>
              <a:rPr lang="es-MX" sz="2000" dirty="0"/>
              <a:t>es el procedimiento utilizado para llegar a un fin.</a:t>
            </a:r>
          </a:p>
          <a:p>
            <a:pPr algn="just"/>
            <a:endParaRPr lang="es-MX" sz="2000" dirty="0"/>
          </a:p>
          <a:p>
            <a:pPr algn="just"/>
            <a:r>
              <a:rPr lang="es-MX" sz="2000" dirty="0"/>
              <a:t>Su significado original señala el camino que conduce a un lugar. </a:t>
            </a:r>
          </a:p>
          <a:p>
            <a:pPr algn="just"/>
            <a:endParaRPr lang="es-MX" sz="2000" dirty="0"/>
          </a:p>
          <a:p>
            <a:pPr algn="just"/>
            <a:r>
              <a:rPr lang="es-MX" sz="2000" b="1" dirty="0"/>
              <a:t>El método </a:t>
            </a:r>
            <a:r>
              <a:rPr lang="es-MX" sz="2000" dirty="0"/>
              <a:t>es un orden que se debe imponer a los diferentes procesos necesarios para lograr un fin dado o resultados.</a:t>
            </a:r>
          </a:p>
          <a:p>
            <a:pPr algn="just"/>
            <a:endParaRPr lang="es-MX" sz="2000" dirty="0"/>
          </a:p>
          <a:p>
            <a:pPr algn="just"/>
            <a:r>
              <a:rPr lang="es-MX" sz="2000" dirty="0"/>
              <a:t>En la ciencia se entiende por método al conjunto de procesos que el hombre debe emprender en la investigación y demostración de la verdad. </a:t>
            </a:r>
            <a:endParaRPr lang="es-PE" sz="2000" dirty="0"/>
          </a:p>
        </p:txBody>
      </p:sp>
      <p:sp>
        <p:nvSpPr>
          <p:cNvPr id="4" name="Marcador de número de diapositiva 3">
            <a:extLst>
              <a:ext uri="{FF2B5EF4-FFF2-40B4-BE49-F238E27FC236}">
                <a16:creationId xmlns:a16="http://schemas.microsoft.com/office/drawing/2014/main" id="{1AC50F3E-4C3C-4BF0-AA21-FE95B3EA47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35</a:t>
            </a:fld>
            <a:endParaRPr lang="es-PE"/>
          </a:p>
        </p:txBody>
      </p:sp>
    </p:spTree>
    <p:extLst>
      <p:ext uri="{BB962C8B-B14F-4D97-AF65-F5344CB8AC3E}">
        <p14:creationId xmlns:p14="http://schemas.microsoft.com/office/powerpoint/2010/main" val="3630640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55F8A-6BAA-45C4-B366-4FD6B883A065}"/>
              </a:ext>
            </a:extLst>
          </p:cNvPr>
          <p:cNvSpPr>
            <a:spLocks noGrp="1"/>
          </p:cNvSpPr>
          <p:nvPr>
            <p:ph type="title"/>
          </p:nvPr>
        </p:nvSpPr>
        <p:spPr/>
        <p:txBody>
          <a:bodyPr/>
          <a:lstStyle/>
          <a:p>
            <a:r>
              <a:rPr lang="es-PE" b="1" dirty="0"/>
              <a:t>Método y Metodología</a:t>
            </a:r>
            <a:endParaRPr lang="es-PE" dirty="0"/>
          </a:p>
        </p:txBody>
      </p:sp>
      <p:sp>
        <p:nvSpPr>
          <p:cNvPr id="3" name="Marcador de texto 2">
            <a:extLst>
              <a:ext uri="{FF2B5EF4-FFF2-40B4-BE49-F238E27FC236}">
                <a16:creationId xmlns:a16="http://schemas.microsoft.com/office/drawing/2014/main" id="{4F253168-A289-42E5-A79A-3C21AC03E1EA}"/>
              </a:ext>
            </a:extLst>
          </p:cNvPr>
          <p:cNvSpPr>
            <a:spLocks noGrp="1"/>
          </p:cNvSpPr>
          <p:nvPr>
            <p:ph type="body" idx="1"/>
          </p:nvPr>
        </p:nvSpPr>
        <p:spPr/>
        <p:txBody>
          <a:bodyPr/>
          <a:lstStyle/>
          <a:p>
            <a:pPr algn="just"/>
            <a:r>
              <a:rPr lang="es-MX" sz="2000" b="1" dirty="0"/>
              <a:t>Metodología</a:t>
            </a:r>
            <a:r>
              <a:rPr lang="es-MX" sz="2000" dirty="0"/>
              <a:t> es aquella guía que se sigue a fin realizar las acciones propias de una investigación. En términos más sencillos se trata de la guía que nos va indicando qué hacer y cómo actuar cuando se quiere obtener algún tipo de investigación. </a:t>
            </a:r>
          </a:p>
          <a:p>
            <a:pPr algn="just"/>
            <a:endParaRPr lang="es-MX" sz="2000" dirty="0"/>
          </a:p>
          <a:p>
            <a:pPr algn="just"/>
            <a:r>
              <a:rPr lang="es-MX" sz="2000" dirty="0"/>
              <a:t>Es aplicable por ejemplo al ámbito laboral, donde tenemos una Metodología de Trabajo que nos lleva a lograr un mayor rendimiento y productividad, como también una Metodología de Estudio que nos permite alcanzar una mayor eficiencia a la hora de estudiar y realizar alguna labor educativa o didáctica.</a:t>
            </a:r>
            <a:endParaRPr lang="es-PE" sz="2000" dirty="0"/>
          </a:p>
        </p:txBody>
      </p:sp>
      <p:sp>
        <p:nvSpPr>
          <p:cNvPr id="4" name="Marcador de número de diapositiva 3">
            <a:extLst>
              <a:ext uri="{FF2B5EF4-FFF2-40B4-BE49-F238E27FC236}">
                <a16:creationId xmlns:a16="http://schemas.microsoft.com/office/drawing/2014/main" id="{2D64DC91-699E-40A4-A2C4-E15E6BDC68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36</a:t>
            </a:fld>
            <a:endParaRPr lang="es-PE"/>
          </a:p>
        </p:txBody>
      </p:sp>
    </p:spTree>
    <p:extLst>
      <p:ext uri="{BB962C8B-B14F-4D97-AF65-F5344CB8AC3E}">
        <p14:creationId xmlns:p14="http://schemas.microsoft.com/office/powerpoint/2010/main" val="3657325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3AD7E-41E1-4738-8BDF-26BC525EBB7F}"/>
              </a:ext>
            </a:extLst>
          </p:cNvPr>
          <p:cNvSpPr>
            <a:spLocks noGrp="1"/>
          </p:cNvSpPr>
          <p:nvPr>
            <p:ph type="title"/>
          </p:nvPr>
        </p:nvSpPr>
        <p:spPr/>
        <p:txBody>
          <a:bodyPr/>
          <a:lstStyle/>
          <a:p>
            <a:r>
              <a:rPr lang="es-MX" b="1" dirty="0"/>
              <a:t>Ciclo de Vida del Desarrollo de Software</a:t>
            </a:r>
            <a:endParaRPr lang="es-PE" b="1" dirty="0"/>
          </a:p>
        </p:txBody>
      </p:sp>
      <p:sp>
        <p:nvSpPr>
          <p:cNvPr id="3" name="Marcador de texto 2">
            <a:extLst>
              <a:ext uri="{FF2B5EF4-FFF2-40B4-BE49-F238E27FC236}">
                <a16:creationId xmlns:a16="http://schemas.microsoft.com/office/drawing/2014/main" id="{14AAE081-669C-454F-B7B4-0B3BFA981304}"/>
              </a:ext>
            </a:extLst>
          </p:cNvPr>
          <p:cNvSpPr>
            <a:spLocks noGrp="1"/>
          </p:cNvSpPr>
          <p:nvPr>
            <p:ph type="body" idx="1"/>
          </p:nvPr>
        </p:nvSpPr>
        <p:spPr/>
        <p:txBody>
          <a:bodyPr/>
          <a:lstStyle/>
          <a:p>
            <a:pPr algn="just"/>
            <a:r>
              <a:rPr lang="es-MX" dirty="0"/>
              <a:t>Es el proceso de dividir el trabajo de desarrollo del software en distintas fases para mejorar el diseño, la gestión del producto, y la gestión de proyecto.</a:t>
            </a:r>
          </a:p>
          <a:p>
            <a:pPr algn="just"/>
            <a:endParaRPr lang="es-MX" dirty="0"/>
          </a:p>
          <a:p>
            <a:pPr algn="just"/>
            <a:r>
              <a:rPr lang="es-MX" dirty="0"/>
              <a:t>Es también conocido como el </a:t>
            </a:r>
            <a:r>
              <a:rPr lang="es-MX" b="1" dirty="0"/>
              <a:t>ciclo de vida del desarrollo de software.</a:t>
            </a:r>
            <a:endParaRPr lang="es-PE" dirty="0"/>
          </a:p>
        </p:txBody>
      </p:sp>
      <p:sp>
        <p:nvSpPr>
          <p:cNvPr id="4" name="Marcador de número de diapositiva 3">
            <a:extLst>
              <a:ext uri="{FF2B5EF4-FFF2-40B4-BE49-F238E27FC236}">
                <a16:creationId xmlns:a16="http://schemas.microsoft.com/office/drawing/2014/main" id="{C64BB411-7233-4BA4-9C85-BE410AFE57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37</a:t>
            </a:fld>
            <a:endParaRPr lang="es-PE"/>
          </a:p>
        </p:txBody>
      </p:sp>
    </p:spTree>
    <p:extLst>
      <p:ext uri="{BB962C8B-B14F-4D97-AF65-F5344CB8AC3E}">
        <p14:creationId xmlns:p14="http://schemas.microsoft.com/office/powerpoint/2010/main" val="1175804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87F9C-1F19-48D4-851A-C8296BB2B091}"/>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F2C642C1-BC90-4D37-898D-FF5F2742448A}"/>
              </a:ext>
            </a:extLst>
          </p:cNvPr>
          <p:cNvSpPr>
            <a:spLocks noGrp="1"/>
          </p:cNvSpPr>
          <p:nvPr>
            <p:ph type="body" idx="1"/>
          </p:nvPr>
        </p:nvSpPr>
        <p:spPr/>
        <p:txBody>
          <a:bodyPr/>
          <a:lstStyle/>
          <a:p>
            <a:pPr algn="just"/>
            <a:r>
              <a:rPr lang="es-MX" dirty="0"/>
              <a:t>Cualquier sistema de información va pasando por una serie de fases a lo largo de su vida.</a:t>
            </a:r>
          </a:p>
          <a:p>
            <a:pPr algn="just"/>
            <a:r>
              <a:rPr lang="es-MX" dirty="0"/>
              <a:t>Su ciclo de vida comprende una serie de etapas entre las que se encuentran las siguientes:</a:t>
            </a:r>
          </a:p>
          <a:p>
            <a:pPr lvl="1"/>
            <a:r>
              <a:rPr lang="es-MX" dirty="0"/>
              <a:t>Planificación</a:t>
            </a:r>
          </a:p>
          <a:p>
            <a:pPr lvl="1"/>
            <a:r>
              <a:rPr lang="es-MX" dirty="0"/>
              <a:t>Análisis</a:t>
            </a:r>
          </a:p>
          <a:p>
            <a:pPr lvl="1"/>
            <a:r>
              <a:rPr lang="es-MX" dirty="0"/>
              <a:t>Diseño</a:t>
            </a:r>
          </a:p>
          <a:p>
            <a:pPr lvl="1"/>
            <a:r>
              <a:rPr lang="es-MX" dirty="0"/>
              <a:t>Implementación</a:t>
            </a:r>
          </a:p>
          <a:p>
            <a:pPr lvl="1"/>
            <a:r>
              <a:rPr lang="es-MX" dirty="0"/>
              <a:t>Pruebas</a:t>
            </a:r>
          </a:p>
          <a:p>
            <a:pPr lvl="1"/>
            <a:r>
              <a:rPr lang="es-MX" dirty="0"/>
              <a:t>Instalación o despliegue</a:t>
            </a:r>
          </a:p>
          <a:p>
            <a:pPr lvl="1"/>
            <a:r>
              <a:rPr lang="es-MX" dirty="0"/>
              <a:t>Uso y mantenimiento</a:t>
            </a:r>
            <a:endParaRPr lang="es-PE" dirty="0"/>
          </a:p>
        </p:txBody>
      </p:sp>
      <p:sp>
        <p:nvSpPr>
          <p:cNvPr id="4" name="Marcador de número de diapositiva 3">
            <a:extLst>
              <a:ext uri="{FF2B5EF4-FFF2-40B4-BE49-F238E27FC236}">
                <a16:creationId xmlns:a16="http://schemas.microsoft.com/office/drawing/2014/main" id="{65DF9689-02DA-4971-8946-658C85EA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38</a:t>
            </a:fld>
            <a:endParaRPr lang="es-PE"/>
          </a:p>
        </p:txBody>
      </p:sp>
    </p:spTree>
    <p:extLst>
      <p:ext uri="{BB962C8B-B14F-4D97-AF65-F5344CB8AC3E}">
        <p14:creationId xmlns:p14="http://schemas.microsoft.com/office/powerpoint/2010/main" val="1009679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19565-789D-4DD4-B5E7-B2385623D889}"/>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6BF53078-BC39-499C-81A0-66F033C4AED3}"/>
              </a:ext>
            </a:extLst>
          </p:cNvPr>
          <p:cNvSpPr>
            <a:spLocks noGrp="1"/>
          </p:cNvSpPr>
          <p:nvPr>
            <p:ph type="body" idx="1"/>
          </p:nvPr>
        </p:nvSpPr>
        <p:spPr/>
        <p:txBody>
          <a:bodyPr/>
          <a:lstStyle/>
          <a:p>
            <a:pPr marL="76200" indent="0" algn="just">
              <a:buNone/>
            </a:pPr>
            <a:r>
              <a:rPr lang="es-PR" b="1" i="1" dirty="0"/>
              <a:t>Planificación</a:t>
            </a:r>
          </a:p>
          <a:p>
            <a:pPr algn="just"/>
            <a:r>
              <a:rPr lang="es-MX" sz="2000" dirty="0"/>
              <a:t>Comienza con un pedido escrito, que identifica el sistema de información y los cambios deseados. Pueden ser cambios mayores (un nuevo sistema) o cambios menores (un reporte).</a:t>
            </a:r>
          </a:p>
          <a:p>
            <a:pPr algn="just"/>
            <a:r>
              <a:rPr lang="es-MX" sz="2000" dirty="0"/>
              <a:t>El propósito de la fase de planificación es identificar claramente la naturaleza y el alcance del problema.</a:t>
            </a:r>
          </a:p>
          <a:p>
            <a:pPr algn="just"/>
            <a:r>
              <a:rPr lang="es-MX" sz="2000" dirty="0"/>
              <a:t>Se requiere una investigación preliminar y el resultado se llama Informe de Investigación Preliminar. La investigación preliminar también es conocida como </a:t>
            </a:r>
            <a:r>
              <a:rPr lang="es-MX" sz="2000" b="1" dirty="0"/>
              <a:t>Estudio de Viabilidad</a:t>
            </a:r>
            <a:r>
              <a:rPr lang="es-MX" sz="2000" dirty="0"/>
              <a:t>.</a:t>
            </a:r>
            <a:endParaRPr lang="es-PE" sz="2000" dirty="0"/>
          </a:p>
        </p:txBody>
      </p:sp>
      <p:sp>
        <p:nvSpPr>
          <p:cNvPr id="4" name="Marcador de número de diapositiva 3">
            <a:extLst>
              <a:ext uri="{FF2B5EF4-FFF2-40B4-BE49-F238E27FC236}">
                <a16:creationId xmlns:a16="http://schemas.microsoft.com/office/drawing/2014/main" id="{73CE926C-2890-4E2B-B751-02DB619A79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39</a:t>
            </a:fld>
            <a:endParaRPr lang="es-PE"/>
          </a:p>
        </p:txBody>
      </p:sp>
    </p:spTree>
    <p:extLst>
      <p:ext uri="{BB962C8B-B14F-4D97-AF65-F5344CB8AC3E}">
        <p14:creationId xmlns:p14="http://schemas.microsoft.com/office/powerpoint/2010/main" val="121507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4086A1D-144F-416E-807E-D2E2269C5B70}"/>
              </a:ext>
            </a:extLst>
          </p:cNvPr>
          <p:cNvSpPr>
            <a:spLocks noGrp="1"/>
          </p:cNvSpPr>
          <p:nvPr>
            <p:ph type="title"/>
          </p:nvPr>
        </p:nvSpPr>
        <p:spPr/>
        <p:txBody>
          <a:bodyPr anchor="ctr"/>
          <a:lstStyle/>
          <a:p>
            <a:r>
              <a:rPr lang="es-PE" b="1" dirty="0"/>
              <a:t>Conceptos: Sistema</a:t>
            </a:r>
          </a:p>
        </p:txBody>
      </p:sp>
      <p:sp>
        <p:nvSpPr>
          <p:cNvPr id="6" name="Marcador de texto 5">
            <a:extLst>
              <a:ext uri="{FF2B5EF4-FFF2-40B4-BE49-F238E27FC236}">
                <a16:creationId xmlns:a16="http://schemas.microsoft.com/office/drawing/2014/main" id="{688CEA39-59F4-49B2-8D84-9DE229FD080D}"/>
              </a:ext>
            </a:extLst>
          </p:cNvPr>
          <p:cNvSpPr>
            <a:spLocks noGrp="1"/>
          </p:cNvSpPr>
          <p:nvPr>
            <p:ph type="body" idx="1"/>
          </p:nvPr>
        </p:nvSpPr>
        <p:spPr/>
        <p:txBody>
          <a:bodyPr/>
          <a:lstStyle/>
          <a:p>
            <a:pPr algn="just"/>
            <a:r>
              <a:rPr lang="es-MX" b="1" dirty="0"/>
              <a:t>Sistema: </a:t>
            </a:r>
            <a:r>
              <a:rPr lang="es-MX" dirty="0"/>
              <a:t>es un </a:t>
            </a:r>
            <a:r>
              <a:rPr lang="es-MX" b="1" dirty="0"/>
              <a:t>conjunto de elementos relacionados entre sí</a:t>
            </a:r>
            <a:r>
              <a:rPr lang="es-MX" dirty="0"/>
              <a:t> que funcionan como un todo, para lograr un objetivo común.</a:t>
            </a:r>
          </a:p>
          <a:p>
            <a:pPr algn="just"/>
            <a:endParaRPr lang="es-MX" dirty="0"/>
          </a:p>
          <a:p>
            <a:pPr algn="just"/>
            <a:r>
              <a:rPr lang="es-MX" dirty="0"/>
              <a:t>Los elementos que componen un sistema pueden ser variados, como una serie de principios o reglas estructuradas sobre una materia o teoría. </a:t>
            </a:r>
            <a:endParaRPr lang="es-PE" dirty="0"/>
          </a:p>
        </p:txBody>
      </p:sp>
      <p:sp>
        <p:nvSpPr>
          <p:cNvPr id="4" name="Marcador de número de diapositiva 3">
            <a:extLst>
              <a:ext uri="{FF2B5EF4-FFF2-40B4-BE49-F238E27FC236}">
                <a16:creationId xmlns:a16="http://schemas.microsoft.com/office/drawing/2014/main" id="{87F5DA0B-FAFF-4A10-8464-F59F53AD0E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a:t>
            </a:fld>
            <a:endParaRPr lang="es-PE"/>
          </a:p>
        </p:txBody>
      </p:sp>
    </p:spTree>
    <p:extLst>
      <p:ext uri="{BB962C8B-B14F-4D97-AF65-F5344CB8AC3E}">
        <p14:creationId xmlns:p14="http://schemas.microsoft.com/office/powerpoint/2010/main" val="556590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6D29D-81BE-4404-8E19-7235F8FA01F0}"/>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13CEB17C-A0F2-4806-AF97-EA9F8628839C}"/>
              </a:ext>
            </a:extLst>
          </p:cNvPr>
          <p:cNvSpPr>
            <a:spLocks noGrp="1"/>
          </p:cNvSpPr>
          <p:nvPr>
            <p:ph type="body" idx="1"/>
          </p:nvPr>
        </p:nvSpPr>
        <p:spPr/>
        <p:txBody>
          <a:bodyPr/>
          <a:lstStyle/>
          <a:p>
            <a:pPr marL="76200" indent="0" algn="just">
              <a:buNone/>
            </a:pPr>
            <a:r>
              <a:rPr lang="es-PR" b="1" i="1" dirty="0"/>
              <a:t>Planificación</a:t>
            </a:r>
          </a:p>
          <a:p>
            <a:pPr marL="76200" indent="0" algn="just">
              <a:buNone/>
            </a:pPr>
            <a:endParaRPr lang="es-PR" b="1" i="1" dirty="0"/>
          </a:p>
          <a:p>
            <a:pPr algn="just"/>
            <a:r>
              <a:rPr lang="es-MX" b="1" dirty="0"/>
              <a:t>Estudio de viabilidad</a:t>
            </a:r>
          </a:p>
          <a:p>
            <a:pPr lvl="1" algn="just"/>
            <a:r>
              <a:rPr lang="es-MX" dirty="0"/>
              <a:t>Con recursos ilimitados (tiempo y dinero), casi cualquier proyecto se podría llevar a buen puerto. Por desgracia, en la vida real los recursos son más bien escasos, por lo que no todos los proyectos son viables.</a:t>
            </a:r>
          </a:p>
          <a:p>
            <a:pPr algn="just"/>
            <a:endParaRPr lang="es-PE" dirty="0"/>
          </a:p>
        </p:txBody>
      </p:sp>
      <p:sp>
        <p:nvSpPr>
          <p:cNvPr id="4" name="Marcador de número de diapositiva 3">
            <a:extLst>
              <a:ext uri="{FF2B5EF4-FFF2-40B4-BE49-F238E27FC236}">
                <a16:creationId xmlns:a16="http://schemas.microsoft.com/office/drawing/2014/main" id="{21CB257E-3A9E-4C8C-9CC5-6083106F3F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40</a:t>
            </a:fld>
            <a:endParaRPr lang="es-PE"/>
          </a:p>
        </p:txBody>
      </p:sp>
    </p:spTree>
    <p:extLst>
      <p:ext uri="{BB962C8B-B14F-4D97-AF65-F5344CB8AC3E}">
        <p14:creationId xmlns:p14="http://schemas.microsoft.com/office/powerpoint/2010/main" val="406027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7BB68-4100-4B1D-A214-B864854BAC47}"/>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7794D56F-6BCB-4DD8-9006-ECAA92ADE3DB}"/>
              </a:ext>
            </a:extLst>
          </p:cNvPr>
          <p:cNvSpPr>
            <a:spLocks noGrp="1"/>
          </p:cNvSpPr>
          <p:nvPr>
            <p:ph type="body" idx="1"/>
          </p:nvPr>
        </p:nvSpPr>
        <p:spPr/>
        <p:txBody>
          <a:bodyPr/>
          <a:lstStyle/>
          <a:p>
            <a:pPr marL="76200" indent="0" algn="just">
              <a:buNone/>
            </a:pPr>
            <a:r>
              <a:rPr lang="es-PE" b="1" i="1" dirty="0"/>
              <a:t>Análisis</a:t>
            </a:r>
          </a:p>
          <a:p>
            <a:pPr algn="just"/>
            <a:r>
              <a:rPr lang="es-MX" dirty="0"/>
              <a:t>En esta fase se recopilan y analizan los datos acerca del sistema y su funcionamiento aplicando cuestiones, entrevistas, encuestas, en general las técnicas de recopilación de datos.</a:t>
            </a:r>
          </a:p>
          <a:p>
            <a:pPr algn="just"/>
            <a:r>
              <a:rPr lang="es-MX" dirty="0"/>
              <a:t>Especifica que es lo que el sistema debe hacer.</a:t>
            </a:r>
          </a:p>
          <a:p>
            <a:pPr algn="just"/>
            <a:endParaRPr lang="es-PE" b="1" i="1" dirty="0"/>
          </a:p>
          <a:p>
            <a:pPr algn="just"/>
            <a:endParaRPr lang="es-PE" dirty="0"/>
          </a:p>
        </p:txBody>
      </p:sp>
      <p:sp>
        <p:nvSpPr>
          <p:cNvPr id="4" name="Marcador de número de diapositiva 3">
            <a:extLst>
              <a:ext uri="{FF2B5EF4-FFF2-40B4-BE49-F238E27FC236}">
                <a16:creationId xmlns:a16="http://schemas.microsoft.com/office/drawing/2014/main" id="{3D0BC09B-30FD-451F-BFB8-26C3EC94A2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41</a:t>
            </a:fld>
            <a:endParaRPr lang="es-PE"/>
          </a:p>
        </p:txBody>
      </p:sp>
    </p:spTree>
    <p:extLst>
      <p:ext uri="{BB962C8B-B14F-4D97-AF65-F5344CB8AC3E}">
        <p14:creationId xmlns:p14="http://schemas.microsoft.com/office/powerpoint/2010/main" val="132675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F15B3-0A03-4070-83FD-0A16AE6D2D23}"/>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5A3C02F7-C560-471D-A1C2-78EDE654329C}"/>
              </a:ext>
            </a:extLst>
          </p:cNvPr>
          <p:cNvSpPr>
            <a:spLocks noGrp="1"/>
          </p:cNvSpPr>
          <p:nvPr>
            <p:ph type="body" idx="1"/>
          </p:nvPr>
        </p:nvSpPr>
        <p:spPr/>
        <p:txBody>
          <a:bodyPr/>
          <a:lstStyle/>
          <a:p>
            <a:pPr marL="76200" indent="0" algn="just">
              <a:buNone/>
            </a:pPr>
            <a:r>
              <a:rPr lang="es-PE" b="1" i="1" dirty="0"/>
              <a:t>Diseño</a:t>
            </a:r>
            <a:endParaRPr lang="es-MX" dirty="0"/>
          </a:p>
          <a:p>
            <a:pPr algn="just"/>
            <a:r>
              <a:rPr lang="es-MX" dirty="0"/>
              <a:t>El propósito de esta fase es desarrollar un diseño (cómo va a quedar) del sistema de información que satisfaga todos los requisitos documentados.</a:t>
            </a:r>
          </a:p>
          <a:p>
            <a:pPr algn="just"/>
            <a:r>
              <a:rPr lang="es-MX" dirty="0"/>
              <a:t>Se determina qué va a hacer el sistema. Se identifican las entradas, salidas, archivos, programas, procedimientos y controles del sistema. El documento creado se llama Especificaciones del Diseño del Sistema y debe ser aprobado por la gerencia y los usuarios.</a:t>
            </a:r>
            <a:endParaRPr lang="es-PE" dirty="0"/>
          </a:p>
        </p:txBody>
      </p:sp>
      <p:sp>
        <p:nvSpPr>
          <p:cNvPr id="4" name="Marcador de número de diapositiva 3">
            <a:extLst>
              <a:ext uri="{FF2B5EF4-FFF2-40B4-BE49-F238E27FC236}">
                <a16:creationId xmlns:a16="http://schemas.microsoft.com/office/drawing/2014/main" id="{69CA0AE0-2C20-460B-9FEA-2C8D287E79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42</a:t>
            </a:fld>
            <a:endParaRPr lang="es-PE"/>
          </a:p>
        </p:txBody>
      </p:sp>
    </p:spTree>
    <p:extLst>
      <p:ext uri="{BB962C8B-B14F-4D97-AF65-F5344CB8AC3E}">
        <p14:creationId xmlns:p14="http://schemas.microsoft.com/office/powerpoint/2010/main" val="7653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99D14-CBF9-4112-A829-1A6B34745F14}"/>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594E4F05-61F0-41E3-B813-121862CF310D}"/>
              </a:ext>
            </a:extLst>
          </p:cNvPr>
          <p:cNvSpPr>
            <a:spLocks noGrp="1"/>
          </p:cNvSpPr>
          <p:nvPr>
            <p:ph type="body" idx="1"/>
          </p:nvPr>
        </p:nvSpPr>
        <p:spPr/>
        <p:txBody>
          <a:bodyPr/>
          <a:lstStyle/>
          <a:p>
            <a:pPr marL="76200" indent="0" algn="just">
              <a:buNone/>
            </a:pPr>
            <a:r>
              <a:rPr lang="es-PE" b="1" i="1" dirty="0"/>
              <a:t>Diseño</a:t>
            </a:r>
          </a:p>
          <a:p>
            <a:pPr algn="just"/>
            <a:r>
              <a:rPr lang="es-MX" dirty="0"/>
              <a:t>Se han de estudiar posibles alternativas de implementación para el sistema de información que hemos de construir y se ha de decidir la estructura general que tendrá el sistema (su diseño arquitectónico).</a:t>
            </a:r>
          </a:p>
          <a:p>
            <a:pPr algn="just"/>
            <a:r>
              <a:rPr lang="es-MX" dirty="0"/>
              <a:t>El diseño de un sistema es complejo y el proceso de diseño ha de realizarse de forma iterativa.</a:t>
            </a:r>
            <a:endParaRPr lang="es-PE" dirty="0"/>
          </a:p>
        </p:txBody>
      </p:sp>
      <p:sp>
        <p:nvSpPr>
          <p:cNvPr id="4" name="Marcador de número de diapositiva 3">
            <a:extLst>
              <a:ext uri="{FF2B5EF4-FFF2-40B4-BE49-F238E27FC236}">
                <a16:creationId xmlns:a16="http://schemas.microsoft.com/office/drawing/2014/main" id="{D39F1D9D-AA43-415C-999B-C02F057B87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43</a:t>
            </a:fld>
            <a:endParaRPr lang="es-PE"/>
          </a:p>
        </p:txBody>
      </p:sp>
    </p:spTree>
    <p:extLst>
      <p:ext uri="{BB962C8B-B14F-4D97-AF65-F5344CB8AC3E}">
        <p14:creationId xmlns:p14="http://schemas.microsoft.com/office/powerpoint/2010/main" val="2806686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28C9B-B43C-4986-B93C-1DC24F903763}"/>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B7A4D9A3-7370-4DB8-B56A-4E8029CBA937}"/>
              </a:ext>
            </a:extLst>
          </p:cNvPr>
          <p:cNvSpPr>
            <a:spLocks noGrp="1"/>
          </p:cNvSpPr>
          <p:nvPr>
            <p:ph type="body" idx="1"/>
          </p:nvPr>
        </p:nvSpPr>
        <p:spPr/>
        <p:txBody>
          <a:bodyPr/>
          <a:lstStyle/>
          <a:p>
            <a:pPr marL="76200" indent="0" algn="just">
              <a:buNone/>
            </a:pPr>
            <a:r>
              <a:rPr lang="es-PE" b="1" i="1" dirty="0"/>
              <a:t>Implementación</a:t>
            </a:r>
          </a:p>
          <a:p>
            <a:pPr algn="just"/>
            <a:r>
              <a:rPr lang="es-MX" dirty="0"/>
              <a:t>Seleccionar las herramientas adecuadas, un entorno de desarrollo que facilite nuestro trabajo y un lenguaje de programación apropiado para el tipo de sistema que vayamos a construir.</a:t>
            </a:r>
          </a:p>
          <a:p>
            <a:pPr algn="just"/>
            <a:r>
              <a:rPr lang="es-MX" dirty="0"/>
              <a:t>La elección de estas herramientas dependerá en gran parte de las decisiones de diseño que hayamos tomado hasta el momento y del entorno en el que nuestro sistema deberá funcionar.</a:t>
            </a:r>
            <a:endParaRPr lang="es-PE" dirty="0"/>
          </a:p>
        </p:txBody>
      </p:sp>
      <p:sp>
        <p:nvSpPr>
          <p:cNvPr id="4" name="Marcador de número de diapositiva 3">
            <a:extLst>
              <a:ext uri="{FF2B5EF4-FFF2-40B4-BE49-F238E27FC236}">
                <a16:creationId xmlns:a16="http://schemas.microsoft.com/office/drawing/2014/main" id="{8C525A0A-EAA8-4848-A973-EC5C841826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44</a:t>
            </a:fld>
            <a:endParaRPr lang="es-PE"/>
          </a:p>
        </p:txBody>
      </p:sp>
    </p:spTree>
    <p:extLst>
      <p:ext uri="{BB962C8B-B14F-4D97-AF65-F5344CB8AC3E}">
        <p14:creationId xmlns:p14="http://schemas.microsoft.com/office/powerpoint/2010/main" val="374979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3B0A8-C7EA-4F23-A88D-86C04214DD7B}"/>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FA4C81CB-830B-4AA6-BA7B-53864119F005}"/>
              </a:ext>
            </a:extLst>
          </p:cNvPr>
          <p:cNvSpPr>
            <a:spLocks noGrp="1"/>
          </p:cNvSpPr>
          <p:nvPr>
            <p:ph type="body" idx="1"/>
          </p:nvPr>
        </p:nvSpPr>
        <p:spPr/>
        <p:txBody>
          <a:bodyPr/>
          <a:lstStyle/>
          <a:p>
            <a:pPr marL="76200" indent="0" algn="just">
              <a:buNone/>
            </a:pPr>
            <a:r>
              <a:rPr lang="es-PE" b="1" i="1" dirty="0"/>
              <a:t>Pruebas</a:t>
            </a:r>
          </a:p>
          <a:p>
            <a:pPr algn="just"/>
            <a:r>
              <a:rPr lang="es-MX" dirty="0"/>
              <a:t>Tiene como objetivo detectar los errores que se hayan podido cometer en las etapas anteriores del proyecto (y, eventualmente, corregirlos).</a:t>
            </a:r>
          </a:p>
          <a:p>
            <a:pPr algn="just"/>
            <a:r>
              <a:rPr lang="es-MX" dirty="0"/>
              <a:t>La búsqueda de errores que se realiza en la etapa de pruebas puede adaptar distintas formas, en función del contexto y de la fase del proyecto.</a:t>
            </a:r>
            <a:endParaRPr lang="es-PE" dirty="0"/>
          </a:p>
        </p:txBody>
      </p:sp>
      <p:sp>
        <p:nvSpPr>
          <p:cNvPr id="4" name="Marcador de número de diapositiva 3">
            <a:extLst>
              <a:ext uri="{FF2B5EF4-FFF2-40B4-BE49-F238E27FC236}">
                <a16:creationId xmlns:a16="http://schemas.microsoft.com/office/drawing/2014/main" id="{D087DFD8-EB3C-4332-8CC5-62AD88167A2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45</a:t>
            </a:fld>
            <a:endParaRPr lang="es-PE"/>
          </a:p>
        </p:txBody>
      </p:sp>
    </p:spTree>
    <p:extLst>
      <p:ext uri="{BB962C8B-B14F-4D97-AF65-F5344CB8AC3E}">
        <p14:creationId xmlns:p14="http://schemas.microsoft.com/office/powerpoint/2010/main" val="201632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0A98F-40E9-4490-9DF1-76D3854033AC}"/>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FE6EBF2F-2BCA-404E-8396-E240FCA3307A}"/>
              </a:ext>
            </a:extLst>
          </p:cNvPr>
          <p:cNvSpPr>
            <a:spLocks noGrp="1"/>
          </p:cNvSpPr>
          <p:nvPr>
            <p:ph type="body" idx="1"/>
          </p:nvPr>
        </p:nvSpPr>
        <p:spPr/>
        <p:txBody>
          <a:bodyPr/>
          <a:lstStyle/>
          <a:p>
            <a:pPr marL="76200" indent="0" algn="just">
              <a:buNone/>
            </a:pPr>
            <a:r>
              <a:rPr lang="es-PE" b="1" i="1" dirty="0"/>
              <a:t>Instalación o despliegue</a:t>
            </a:r>
          </a:p>
          <a:p>
            <a:pPr algn="just"/>
            <a:r>
              <a:rPr lang="es-MX" dirty="0"/>
              <a:t>Debemos de planificar el entorno en el que el sistema debe funcionar, tanto hardware como software: equipos necesarios y su configuración física, redes de interconexión entre los equipos y de acceso a sistemas externos, sistemas operativos y bibliotecas.</a:t>
            </a:r>
          </a:p>
          <a:p>
            <a:r>
              <a:rPr lang="es-MX" dirty="0"/>
              <a:t>Estas etapas son un reflejo del proceso que se sigue a la hora de resolver cualquier tipo de problema.</a:t>
            </a:r>
            <a:endParaRPr lang="es-PE" dirty="0"/>
          </a:p>
        </p:txBody>
      </p:sp>
      <p:sp>
        <p:nvSpPr>
          <p:cNvPr id="4" name="Marcador de número de diapositiva 3">
            <a:extLst>
              <a:ext uri="{FF2B5EF4-FFF2-40B4-BE49-F238E27FC236}">
                <a16:creationId xmlns:a16="http://schemas.microsoft.com/office/drawing/2014/main" id="{1E3BD706-DBD8-47A5-BAEF-41B682C48A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46</a:t>
            </a:fld>
            <a:endParaRPr lang="es-PE"/>
          </a:p>
        </p:txBody>
      </p:sp>
    </p:spTree>
    <p:extLst>
      <p:ext uri="{BB962C8B-B14F-4D97-AF65-F5344CB8AC3E}">
        <p14:creationId xmlns:p14="http://schemas.microsoft.com/office/powerpoint/2010/main" val="2493633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0A98F-40E9-4490-9DF1-76D3854033AC}"/>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a16="http://schemas.microsoft.com/office/drawing/2014/main" id="{FE6EBF2F-2BCA-404E-8396-E240FCA3307A}"/>
              </a:ext>
            </a:extLst>
          </p:cNvPr>
          <p:cNvSpPr>
            <a:spLocks noGrp="1"/>
          </p:cNvSpPr>
          <p:nvPr>
            <p:ph type="body" idx="1"/>
          </p:nvPr>
        </p:nvSpPr>
        <p:spPr/>
        <p:txBody>
          <a:bodyPr/>
          <a:lstStyle/>
          <a:p>
            <a:pPr marL="76200" indent="0" algn="just">
              <a:buNone/>
            </a:pPr>
            <a:r>
              <a:rPr lang="es-PE" sz="1800" b="1" i="1" dirty="0"/>
              <a:t>Uso y mantenimiento</a:t>
            </a:r>
          </a:p>
          <a:p>
            <a:pPr marL="76200" indent="0" algn="just">
              <a:buNone/>
            </a:pPr>
            <a:r>
              <a:rPr lang="es-MX" sz="1800" dirty="0"/>
              <a:t>La etapa de mantenimiento consume típicamente del 40 al 80 por ciento de los recursos de una empresa de desarrollo de software. De hecho, con un 60% de media, es probablemente la etapa más importante del ciclo de vida del software.</a:t>
            </a:r>
          </a:p>
          <a:p>
            <a:pPr algn="just"/>
            <a:r>
              <a:rPr lang="es-MX" sz="1700" dirty="0"/>
              <a:t>Eliminar los defectos que se detecten durante su vida útil, lo primero que a uno se le viene a la cabeza cuando piensa en el mantenimiento de cualquier cosa.</a:t>
            </a:r>
          </a:p>
          <a:p>
            <a:pPr algn="just"/>
            <a:r>
              <a:rPr lang="es-MX" sz="1700" dirty="0"/>
              <a:t>Adaptarlo a nuevas necesidades cuando el sistema ha de funcionar sobre una nueva versión del sistema operativo o en un entorno hardware diferente.</a:t>
            </a:r>
          </a:p>
          <a:p>
            <a:pPr algn="just"/>
            <a:r>
              <a:rPr lang="es-MX" sz="1700" dirty="0"/>
              <a:t>Añadirle nueva funcionalidad, cuando se proponen características deseables que supondrían una mejora del sistema ya existente.</a:t>
            </a:r>
          </a:p>
        </p:txBody>
      </p:sp>
      <p:sp>
        <p:nvSpPr>
          <p:cNvPr id="4" name="Marcador de número de diapositiva 3">
            <a:extLst>
              <a:ext uri="{FF2B5EF4-FFF2-40B4-BE49-F238E27FC236}">
                <a16:creationId xmlns:a16="http://schemas.microsoft.com/office/drawing/2014/main" id="{1E3BD706-DBD8-47A5-BAEF-41B682C48A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47</a:t>
            </a:fld>
            <a:endParaRPr lang="es-PE"/>
          </a:p>
        </p:txBody>
      </p:sp>
    </p:spTree>
    <p:extLst>
      <p:ext uri="{BB962C8B-B14F-4D97-AF65-F5344CB8AC3E}">
        <p14:creationId xmlns:p14="http://schemas.microsoft.com/office/powerpoint/2010/main" val="1210866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3DEE7-6596-4D02-B2CF-426800B47663}"/>
              </a:ext>
            </a:extLst>
          </p:cNvPr>
          <p:cNvSpPr>
            <a:spLocks noGrp="1"/>
          </p:cNvSpPr>
          <p:nvPr>
            <p:ph type="title"/>
          </p:nvPr>
        </p:nvSpPr>
        <p:spPr/>
        <p:txBody>
          <a:bodyPr/>
          <a:lstStyle/>
          <a:p>
            <a:r>
              <a:rPr lang="es-PE" b="1" dirty="0"/>
              <a:t>Proceso del desarrollo del software</a:t>
            </a:r>
            <a:endParaRPr lang="es-PE" dirty="0"/>
          </a:p>
        </p:txBody>
      </p:sp>
      <p:sp>
        <p:nvSpPr>
          <p:cNvPr id="3" name="Marcador de texto 2">
            <a:extLst>
              <a:ext uri="{FF2B5EF4-FFF2-40B4-BE49-F238E27FC236}">
                <a16:creationId xmlns:a16="http://schemas.microsoft.com/office/drawing/2014/main" id="{D9B525DC-46E0-4335-BEE8-6D1D196BBC41}"/>
              </a:ext>
            </a:extLst>
          </p:cNvPr>
          <p:cNvSpPr>
            <a:spLocks noGrp="1"/>
          </p:cNvSpPr>
          <p:nvPr>
            <p:ph type="body" idx="1"/>
          </p:nvPr>
        </p:nvSpPr>
        <p:spPr/>
        <p:txBody>
          <a:bodyPr/>
          <a:lstStyle/>
          <a:p>
            <a:pPr algn="just"/>
            <a:r>
              <a:rPr lang="es-MX" dirty="0"/>
              <a:t>La mayoría de procesos de desarrollo modernos pueden ser vagamente descritos como ágiles.</a:t>
            </a:r>
          </a:p>
          <a:p>
            <a:pPr algn="just"/>
            <a:endParaRPr lang="es-MX" dirty="0"/>
          </a:p>
          <a:p>
            <a:pPr algn="just"/>
            <a:r>
              <a:rPr lang="es-MX" dirty="0"/>
              <a:t>Otras metodologías incluyen:</a:t>
            </a:r>
          </a:p>
          <a:p>
            <a:pPr lvl="1" algn="just"/>
            <a:r>
              <a:rPr lang="es-MX" dirty="0"/>
              <a:t>Desarrollo en cascada.</a:t>
            </a:r>
          </a:p>
          <a:p>
            <a:pPr lvl="1" algn="just"/>
            <a:r>
              <a:rPr lang="es-MX" dirty="0"/>
              <a:t>Prototipado.</a:t>
            </a:r>
          </a:p>
          <a:p>
            <a:pPr lvl="1" algn="just"/>
            <a:r>
              <a:rPr lang="es-MX" dirty="0"/>
              <a:t>Desarrollo iterativo e incremental.</a:t>
            </a:r>
          </a:p>
          <a:p>
            <a:pPr lvl="1" algn="just"/>
            <a:r>
              <a:rPr lang="es-MX" dirty="0"/>
              <a:t>Desarrollo de espiral.</a:t>
            </a:r>
          </a:p>
          <a:p>
            <a:pPr lvl="1" algn="just"/>
            <a:r>
              <a:rPr lang="es-MX" dirty="0"/>
              <a:t>Desarrollo de aplicación rápida.</a:t>
            </a:r>
          </a:p>
          <a:p>
            <a:pPr lvl="1" algn="just"/>
            <a:r>
              <a:rPr lang="es-MX" dirty="0"/>
              <a:t>Programación extrema.</a:t>
            </a:r>
            <a:endParaRPr lang="es-PE" dirty="0"/>
          </a:p>
        </p:txBody>
      </p:sp>
      <p:sp>
        <p:nvSpPr>
          <p:cNvPr id="4" name="Marcador de número de diapositiva 3">
            <a:extLst>
              <a:ext uri="{FF2B5EF4-FFF2-40B4-BE49-F238E27FC236}">
                <a16:creationId xmlns:a16="http://schemas.microsoft.com/office/drawing/2014/main" id="{D9A64684-0AD6-4F1A-9B82-A59D535D39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48</a:t>
            </a:fld>
            <a:endParaRPr lang="es-PE"/>
          </a:p>
        </p:txBody>
      </p:sp>
    </p:spTree>
    <p:extLst>
      <p:ext uri="{BB962C8B-B14F-4D97-AF65-F5344CB8AC3E}">
        <p14:creationId xmlns:p14="http://schemas.microsoft.com/office/powerpoint/2010/main" val="2891812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60A23-CDB9-4BB6-8462-19FAE3D3DA94}"/>
              </a:ext>
            </a:extLst>
          </p:cNvPr>
          <p:cNvSpPr>
            <a:spLocks noGrp="1"/>
          </p:cNvSpPr>
          <p:nvPr>
            <p:ph type="title"/>
          </p:nvPr>
        </p:nvSpPr>
        <p:spPr/>
        <p:txBody>
          <a:bodyPr/>
          <a:lstStyle/>
          <a:p>
            <a:r>
              <a:rPr lang="es-PE" b="1" dirty="0"/>
              <a:t>Desarrollo rápido de aplicaciones</a:t>
            </a:r>
            <a:endParaRPr lang="es-PE" dirty="0"/>
          </a:p>
        </p:txBody>
      </p:sp>
      <p:sp>
        <p:nvSpPr>
          <p:cNvPr id="3" name="Marcador de texto 2">
            <a:extLst>
              <a:ext uri="{FF2B5EF4-FFF2-40B4-BE49-F238E27FC236}">
                <a16:creationId xmlns:a16="http://schemas.microsoft.com/office/drawing/2014/main" id="{C5BDB430-C407-4353-A58F-DF766135B6C8}"/>
              </a:ext>
            </a:extLst>
          </p:cNvPr>
          <p:cNvSpPr>
            <a:spLocks noGrp="1"/>
          </p:cNvSpPr>
          <p:nvPr>
            <p:ph type="body" idx="1"/>
          </p:nvPr>
        </p:nvSpPr>
        <p:spPr/>
        <p:txBody>
          <a:bodyPr/>
          <a:lstStyle/>
          <a:p>
            <a:pPr algn="just"/>
            <a:r>
              <a:rPr lang="es-MX" dirty="0"/>
              <a:t>El desarrollo rápido de aplicaciones (RAD) es una metodología de desarrollo del software, que favorece desarrollo iterativo y la construcción rápida de prototipos en lugar de grandes cantidades de planificación inicial.</a:t>
            </a:r>
            <a:endParaRPr lang="es-PE" dirty="0"/>
          </a:p>
        </p:txBody>
      </p:sp>
      <p:sp>
        <p:nvSpPr>
          <p:cNvPr id="4" name="Marcador de número de diapositiva 3">
            <a:extLst>
              <a:ext uri="{FF2B5EF4-FFF2-40B4-BE49-F238E27FC236}">
                <a16:creationId xmlns:a16="http://schemas.microsoft.com/office/drawing/2014/main" id="{B96DAD19-E751-4170-8091-58CF1B804B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49</a:t>
            </a:fld>
            <a:endParaRPr lang="es-PE"/>
          </a:p>
        </p:txBody>
      </p:sp>
    </p:spTree>
    <p:extLst>
      <p:ext uri="{BB962C8B-B14F-4D97-AF65-F5344CB8AC3E}">
        <p14:creationId xmlns:p14="http://schemas.microsoft.com/office/powerpoint/2010/main" val="190692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8D74163F-3229-4BE5-A52B-977944FB9E28}"/>
              </a:ext>
            </a:extLst>
          </p:cNvPr>
          <p:cNvSpPr>
            <a:spLocks noGrp="1"/>
          </p:cNvSpPr>
          <p:nvPr>
            <p:ph type="body" idx="1"/>
          </p:nvPr>
        </p:nvSpPr>
        <p:spPr/>
        <p:txBody>
          <a:bodyPr/>
          <a:lstStyle/>
          <a:p>
            <a:r>
              <a:rPr lang="es-PE" dirty="0"/>
              <a:t>Sistema solar.</a:t>
            </a:r>
          </a:p>
          <a:p>
            <a:r>
              <a:rPr lang="es-PE" dirty="0"/>
              <a:t>Sistema operativo.</a:t>
            </a:r>
          </a:p>
          <a:p>
            <a:r>
              <a:rPr lang="es-PE" dirty="0"/>
              <a:t>Sistema de información.</a:t>
            </a:r>
          </a:p>
          <a:p>
            <a:r>
              <a:rPr lang="es-PE" dirty="0"/>
              <a:t>Sistema educativo.</a:t>
            </a:r>
          </a:p>
          <a:p>
            <a:endParaRPr lang="es-PE" dirty="0"/>
          </a:p>
        </p:txBody>
      </p:sp>
      <p:sp>
        <p:nvSpPr>
          <p:cNvPr id="7" name="Marcador de texto 6">
            <a:extLst>
              <a:ext uri="{FF2B5EF4-FFF2-40B4-BE49-F238E27FC236}">
                <a16:creationId xmlns:a16="http://schemas.microsoft.com/office/drawing/2014/main" id="{971049D9-F300-437F-BC5C-620E263074A2}"/>
              </a:ext>
            </a:extLst>
          </p:cNvPr>
          <p:cNvSpPr>
            <a:spLocks noGrp="1"/>
          </p:cNvSpPr>
          <p:nvPr>
            <p:ph type="body" idx="2"/>
          </p:nvPr>
        </p:nvSpPr>
        <p:spPr/>
        <p:txBody>
          <a:bodyPr/>
          <a:lstStyle/>
          <a:p>
            <a:r>
              <a:rPr lang="es-PE" dirty="0"/>
              <a:t>Sistemas del cuerpo humano:</a:t>
            </a:r>
          </a:p>
          <a:p>
            <a:pPr lvl="1"/>
            <a:r>
              <a:rPr lang="es-PE" dirty="0"/>
              <a:t>Sistema digestivo.</a:t>
            </a:r>
          </a:p>
          <a:p>
            <a:pPr lvl="1"/>
            <a:r>
              <a:rPr lang="es-PE" dirty="0"/>
              <a:t>Sistema nervioso.</a:t>
            </a:r>
          </a:p>
          <a:p>
            <a:endParaRPr lang="es-PE" dirty="0"/>
          </a:p>
        </p:txBody>
      </p:sp>
      <p:sp>
        <p:nvSpPr>
          <p:cNvPr id="5" name="Título 4">
            <a:extLst>
              <a:ext uri="{FF2B5EF4-FFF2-40B4-BE49-F238E27FC236}">
                <a16:creationId xmlns:a16="http://schemas.microsoft.com/office/drawing/2014/main" id="{FBD252B6-B344-402E-9990-58357599E0D6}"/>
              </a:ext>
            </a:extLst>
          </p:cNvPr>
          <p:cNvSpPr>
            <a:spLocks noGrp="1"/>
          </p:cNvSpPr>
          <p:nvPr>
            <p:ph type="title"/>
          </p:nvPr>
        </p:nvSpPr>
        <p:spPr/>
        <p:txBody>
          <a:bodyPr anchor="ctr"/>
          <a:lstStyle/>
          <a:p>
            <a:r>
              <a:rPr lang="es-PE" b="1" dirty="0"/>
              <a:t>Ejemplos de Sistemas</a:t>
            </a:r>
          </a:p>
        </p:txBody>
      </p:sp>
      <p:sp>
        <p:nvSpPr>
          <p:cNvPr id="4" name="Marcador de número de diapositiva 3">
            <a:extLst>
              <a:ext uri="{FF2B5EF4-FFF2-40B4-BE49-F238E27FC236}">
                <a16:creationId xmlns:a16="http://schemas.microsoft.com/office/drawing/2014/main" id="{7D027E44-0421-43A0-B38C-970D043EBD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a:t>
            </a:fld>
            <a:endParaRPr lang="es-PE"/>
          </a:p>
        </p:txBody>
      </p:sp>
      <p:pic>
        <p:nvPicPr>
          <p:cNvPr id="3074" name="Picture 2" descr="Sistema solar">
            <a:extLst>
              <a:ext uri="{FF2B5EF4-FFF2-40B4-BE49-F238E27FC236}">
                <a16:creationId xmlns:a16="http://schemas.microsoft.com/office/drawing/2014/main" id="{377FB23D-53B2-46E0-BFAC-99F6CC372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043" y="3478965"/>
            <a:ext cx="2382982" cy="11914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sistema de informacion">
            <a:extLst>
              <a:ext uri="{FF2B5EF4-FFF2-40B4-BE49-F238E27FC236}">
                <a16:creationId xmlns:a16="http://schemas.microsoft.com/office/drawing/2014/main" id="{E941DC37-C5C2-40C9-B125-9EAA228B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508" y="4629670"/>
            <a:ext cx="2106527" cy="13165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Sistema nervioso">
            <a:extLst>
              <a:ext uri="{FF2B5EF4-FFF2-40B4-BE49-F238E27FC236}">
                <a16:creationId xmlns:a16="http://schemas.microsoft.com/office/drawing/2014/main" id="{10930FF6-E1AA-45B1-B6A1-9CB2D5FBA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915" y="3478965"/>
            <a:ext cx="2396035" cy="167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226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 calcmode="lin" valueType="num">
                                      <p:cBhvr additive="base">
                                        <p:cTn id="37" dur="500" fill="hold"/>
                                        <p:tgtEl>
                                          <p:spTgt spid="3078"/>
                                        </p:tgtEl>
                                        <p:attrNameLst>
                                          <p:attrName>ppt_x</p:attrName>
                                        </p:attrNameLst>
                                      </p:cBhvr>
                                      <p:tavLst>
                                        <p:tav tm="0">
                                          <p:val>
                                            <p:strVal val="#ppt_x"/>
                                          </p:val>
                                        </p:tav>
                                        <p:tav tm="100000">
                                          <p:val>
                                            <p:strVal val="#ppt_x"/>
                                          </p:val>
                                        </p:tav>
                                      </p:tavLst>
                                    </p:anim>
                                    <p:anim calcmode="lin" valueType="num">
                                      <p:cBhvr additive="base">
                                        <p:cTn id="38"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500" fill="hold"/>
                                        <p:tgtEl>
                                          <p:spTgt spid="3080"/>
                                        </p:tgtEl>
                                        <p:attrNameLst>
                                          <p:attrName>ppt_x</p:attrName>
                                        </p:attrNameLst>
                                      </p:cBhvr>
                                      <p:tavLst>
                                        <p:tav tm="0">
                                          <p:val>
                                            <p:strVal val="#ppt_x"/>
                                          </p:val>
                                        </p:tav>
                                        <p:tav tm="100000">
                                          <p:val>
                                            <p:strVal val="#ppt_x"/>
                                          </p:val>
                                        </p:tav>
                                      </p:tavLst>
                                    </p:anim>
                                    <p:anim calcmode="lin" valueType="num">
                                      <p:cBhvr additive="base">
                                        <p:cTn id="4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8A77A-4499-4414-AC27-AFC24332EEDA}"/>
              </a:ext>
            </a:extLst>
          </p:cNvPr>
          <p:cNvSpPr>
            <a:spLocks noGrp="1"/>
          </p:cNvSpPr>
          <p:nvPr>
            <p:ph type="title"/>
          </p:nvPr>
        </p:nvSpPr>
        <p:spPr/>
        <p:txBody>
          <a:bodyPr/>
          <a:lstStyle/>
          <a:p>
            <a:r>
              <a:rPr lang="es-PE" b="1" dirty="0"/>
              <a:t>Desarrollo rápido de aplicaciones</a:t>
            </a:r>
            <a:endParaRPr lang="es-PE" dirty="0"/>
          </a:p>
        </p:txBody>
      </p:sp>
      <p:sp>
        <p:nvSpPr>
          <p:cNvPr id="3" name="Marcador de texto 2">
            <a:extLst>
              <a:ext uri="{FF2B5EF4-FFF2-40B4-BE49-F238E27FC236}">
                <a16:creationId xmlns:a16="http://schemas.microsoft.com/office/drawing/2014/main" id="{74A55FFE-C348-472C-9591-FEB3A3BE3EF4}"/>
              </a:ext>
            </a:extLst>
          </p:cNvPr>
          <p:cNvSpPr>
            <a:spLocks noGrp="1"/>
          </p:cNvSpPr>
          <p:nvPr>
            <p:ph type="body" idx="1"/>
          </p:nvPr>
        </p:nvSpPr>
        <p:spPr/>
        <p:txBody>
          <a:bodyPr/>
          <a:lstStyle/>
          <a:p>
            <a:pPr marL="76200" indent="0" algn="just">
              <a:buNone/>
            </a:pPr>
            <a:r>
              <a:rPr lang="es-MX" sz="1900" dirty="0"/>
              <a:t>Los principios básicos del desarrollo rápido de aplicaciones son:</a:t>
            </a:r>
          </a:p>
          <a:p>
            <a:pPr algn="just"/>
            <a:r>
              <a:rPr lang="es-MX" sz="1900" dirty="0"/>
              <a:t>El objetivo clave es el rápido desarrollo y la entrega de un sistema de alta calidad a un costo de inversión relativamente bajo.</a:t>
            </a:r>
          </a:p>
          <a:p>
            <a:pPr algn="just"/>
            <a:r>
              <a:rPr lang="es-MX" sz="1900" dirty="0"/>
              <a:t>Intenta reducir el riesgo inherente del proyecto dividiendo un proyecto en segmentos más pequeños y proporcionando más facilidad de cambio durante el proceso de desarrollo.</a:t>
            </a:r>
          </a:p>
          <a:p>
            <a:pPr algn="just"/>
            <a:r>
              <a:rPr lang="es-MX" sz="1900" dirty="0"/>
              <a:t>La participación activa del usuario es imprescindible.</a:t>
            </a:r>
          </a:p>
          <a:p>
            <a:pPr algn="just"/>
            <a:r>
              <a:rPr lang="es-MX" sz="1900" dirty="0"/>
              <a:t>Produce iterativamente software de producción, a diferencia de un prototipo desechable.</a:t>
            </a:r>
          </a:p>
          <a:p>
            <a:pPr algn="just"/>
            <a:r>
              <a:rPr lang="es-MX" sz="1900" dirty="0"/>
              <a:t>Produce la documentación necesaria para facilitar el futuro desarrollo y mantenimiento.</a:t>
            </a:r>
          </a:p>
          <a:p>
            <a:pPr algn="just"/>
            <a:endParaRPr lang="es-PE" sz="1900" dirty="0"/>
          </a:p>
        </p:txBody>
      </p:sp>
      <p:sp>
        <p:nvSpPr>
          <p:cNvPr id="4" name="Marcador de número de diapositiva 3">
            <a:extLst>
              <a:ext uri="{FF2B5EF4-FFF2-40B4-BE49-F238E27FC236}">
                <a16:creationId xmlns:a16="http://schemas.microsoft.com/office/drawing/2014/main" id="{E9ABDDBB-FEB0-45A4-9C3A-97B6ACCF5C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50</a:t>
            </a:fld>
            <a:endParaRPr lang="es-PE"/>
          </a:p>
        </p:txBody>
      </p:sp>
    </p:spTree>
    <p:extLst>
      <p:ext uri="{BB962C8B-B14F-4D97-AF65-F5344CB8AC3E}">
        <p14:creationId xmlns:p14="http://schemas.microsoft.com/office/powerpoint/2010/main" val="3156243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E8AC7-EE29-40A1-8782-4FE1805B9984}"/>
              </a:ext>
            </a:extLst>
          </p:cNvPr>
          <p:cNvSpPr>
            <a:spLocks noGrp="1"/>
          </p:cNvSpPr>
          <p:nvPr>
            <p:ph type="title"/>
          </p:nvPr>
        </p:nvSpPr>
        <p:spPr/>
        <p:txBody>
          <a:bodyPr/>
          <a:lstStyle/>
          <a:p>
            <a:r>
              <a:rPr lang="es-MX" b="1" dirty="0"/>
              <a:t>Desarrollo en cascada</a:t>
            </a:r>
            <a:endParaRPr lang="es-PE" b="1" dirty="0"/>
          </a:p>
        </p:txBody>
      </p:sp>
      <p:sp>
        <p:nvSpPr>
          <p:cNvPr id="3" name="Marcador de texto 2">
            <a:extLst>
              <a:ext uri="{FF2B5EF4-FFF2-40B4-BE49-F238E27FC236}">
                <a16:creationId xmlns:a16="http://schemas.microsoft.com/office/drawing/2014/main" id="{1FC98C48-5D68-437E-92F8-5AEDABEAC07A}"/>
              </a:ext>
            </a:extLst>
          </p:cNvPr>
          <p:cNvSpPr>
            <a:spLocks noGrp="1"/>
          </p:cNvSpPr>
          <p:nvPr>
            <p:ph type="body" idx="1"/>
          </p:nvPr>
        </p:nvSpPr>
        <p:spPr/>
        <p:txBody>
          <a:bodyPr/>
          <a:lstStyle/>
          <a:p>
            <a:r>
              <a:rPr lang="es-MX" sz="2000" dirty="0"/>
              <a:t>Es un enfoque de desarrollo secuencial, en el que se considera que el desarrollo fluye constantemente hacia abajo (como una cascada) a través de varias fases, típicamente:</a:t>
            </a:r>
          </a:p>
          <a:p>
            <a:endParaRPr lang="es-MX" sz="2000" dirty="0"/>
          </a:p>
          <a:p>
            <a:pPr lvl="1"/>
            <a:r>
              <a:rPr lang="es-MX" sz="1800" dirty="0"/>
              <a:t>Análisis de requisitos que resulta en una especificación de requisitos de software.</a:t>
            </a:r>
          </a:p>
          <a:p>
            <a:pPr lvl="1"/>
            <a:r>
              <a:rPr lang="es-MX" sz="1800" dirty="0"/>
              <a:t>Diseño del software</a:t>
            </a:r>
          </a:p>
          <a:p>
            <a:pPr lvl="1"/>
            <a:r>
              <a:rPr lang="es-MX" sz="1800" dirty="0"/>
              <a:t>Implementación.</a:t>
            </a:r>
          </a:p>
          <a:p>
            <a:pPr lvl="1"/>
            <a:r>
              <a:rPr lang="es-MX" sz="1800" dirty="0"/>
              <a:t>Testeo.</a:t>
            </a:r>
          </a:p>
          <a:p>
            <a:pPr lvl="1"/>
            <a:r>
              <a:rPr lang="es-MX" sz="1800" dirty="0"/>
              <a:t>Integración, si hay múltiples subsistemas.</a:t>
            </a:r>
          </a:p>
          <a:p>
            <a:pPr lvl="1"/>
            <a:r>
              <a:rPr lang="es-MX" sz="1800" dirty="0"/>
              <a:t>Despliegue (o Instalación).</a:t>
            </a:r>
          </a:p>
          <a:p>
            <a:pPr lvl="1"/>
            <a:r>
              <a:rPr lang="es-MX" sz="1800" dirty="0"/>
              <a:t>Mantenimiento.</a:t>
            </a:r>
          </a:p>
        </p:txBody>
      </p:sp>
      <p:sp>
        <p:nvSpPr>
          <p:cNvPr id="4" name="Marcador de número de diapositiva 3">
            <a:extLst>
              <a:ext uri="{FF2B5EF4-FFF2-40B4-BE49-F238E27FC236}">
                <a16:creationId xmlns:a16="http://schemas.microsoft.com/office/drawing/2014/main" id="{046D9D3C-CC13-46B5-ADEC-AFDAE7C6CF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51</a:t>
            </a:fld>
            <a:endParaRPr lang="es-PE"/>
          </a:p>
        </p:txBody>
      </p:sp>
    </p:spTree>
    <p:extLst>
      <p:ext uri="{BB962C8B-B14F-4D97-AF65-F5344CB8AC3E}">
        <p14:creationId xmlns:p14="http://schemas.microsoft.com/office/powerpoint/2010/main" val="2509097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BCB9B-5193-4178-94B2-FC7DEC640D4B}"/>
              </a:ext>
            </a:extLst>
          </p:cNvPr>
          <p:cNvSpPr>
            <a:spLocks noGrp="1"/>
          </p:cNvSpPr>
          <p:nvPr>
            <p:ph type="title"/>
          </p:nvPr>
        </p:nvSpPr>
        <p:spPr/>
        <p:txBody>
          <a:bodyPr/>
          <a:lstStyle/>
          <a:p>
            <a:r>
              <a:rPr lang="es-MX" b="1" dirty="0"/>
              <a:t>Desarrollo en cascada</a:t>
            </a:r>
            <a:endParaRPr lang="es-PE" dirty="0"/>
          </a:p>
        </p:txBody>
      </p:sp>
      <p:sp>
        <p:nvSpPr>
          <p:cNvPr id="3" name="Marcador de texto 2">
            <a:extLst>
              <a:ext uri="{FF2B5EF4-FFF2-40B4-BE49-F238E27FC236}">
                <a16:creationId xmlns:a16="http://schemas.microsoft.com/office/drawing/2014/main" id="{CEAF2F70-4307-44FE-BEED-6F00549D70D0}"/>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El proyecto se divide en fases secuenciales, con algunas superposiciones y salpicaduras aceptables entre fases.</a:t>
            </a:r>
          </a:p>
          <a:p>
            <a:pPr algn="just"/>
            <a:endParaRPr lang="es-MX" sz="1800" dirty="0"/>
          </a:p>
          <a:p>
            <a:pPr algn="just"/>
            <a:r>
              <a:rPr lang="es-MX" sz="1800" dirty="0"/>
              <a:t>El énfasis está en la planificación, los horarios, las fechas objetivo, los presupuestos y la implementación de todo un sistema a la vez.</a:t>
            </a:r>
          </a:p>
          <a:p>
            <a:pPr algn="just"/>
            <a:endParaRPr lang="es-MX" sz="1800" dirty="0"/>
          </a:p>
          <a:p>
            <a:pPr algn="just"/>
            <a:r>
              <a:rPr lang="es-MX" sz="1800" dirty="0"/>
              <a:t>Se mantiene un estricto control a lo largo de la vida del proyecto a través de una extensa documentación escrita, revisiones formales y aprobación por parte del usuario, y la administración de la tecnología de la información que se realiza al final de la mayoría de las fases antes de comenzar la siguiente fase. La documentación escrita es un entregable explícito de cada fase.</a:t>
            </a:r>
          </a:p>
        </p:txBody>
      </p:sp>
      <p:sp>
        <p:nvSpPr>
          <p:cNvPr id="4" name="Marcador de número de diapositiva 3">
            <a:extLst>
              <a:ext uri="{FF2B5EF4-FFF2-40B4-BE49-F238E27FC236}">
                <a16:creationId xmlns:a16="http://schemas.microsoft.com/office/drawing/2014/main" id="{895D7CDD-B589-45DB-8279-5A9D5D161B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52</a:t>
            </a:fld>
            <a:endParaRPr lang="es-PE"/>
          </a:p>
        </p:txBody>
      </p:sp>
    </p:spTree>
    <p:extLst>
      <p:ext uri="{BB962C8B-B14F-4D97-AF65-F5344CB8AC3E}">
        <p14:creationId xmlns:p14="http://schemas.microsoft.com/office/powerpoint/2010/main" val="1573017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91283-8B80-4607-955E-9C5D531B1866}"/>
              </a:ext>
            </a:extLst>
          </p:cNvPr>
          <p:cNvSpPr>
            <a:spLocks noGrp="1"/>
          </p:cNvSpPr>
          <p:nvPr>
            <p:ph type="title"/>
          </p:nvPr>
        </p:nvSpPr>
        <p:spPr/>
        <p:txBody>
          <a:bodyPr/>
          <a:lstStyle/>
          <a:p>
            <a:r>
              <a:rPr lang="es-MX" b="1" dirty="0"/>
              <a:t>Desarrollo en cascada</a:t>
            </a:r>
            <a:endParaRPr lang="es-PE" dirty="0"/>
          </a:p>
        </p:txBody>
      </p:sp>
      <p:sp>
        <p:nvSpPr>
          <p:cNvPr id="4" name="Marcador de número de diapositiva 3">
            <a:extLst>
              <a:ext uri="{FF2B5EF4-FFF2-40B4-BE49-F238E27FC236}">
                <a16:creationId xmlns:a16="http://schemas.microsoft.com/office/drawing/2014/main" id="{A50CE8FB-13EB-48C4-9458-B48AA41CE4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53</a:t>
            </a:fld>
            <a:endParaRPr lang="es-PE"/>
          </a:p>
        </p:txBody>
      </p:sp>
      <p:pic>
        <p:nvPicPr>
          <p:cNvPr id="3074" name="Picture 2" descr="Resultado de imagen para ciclo de vida en cascada">
            <a:extLst>
              <a:ext uri="{FF2B5EF4-FFF2-40B4-BE49-F238E27FC236}">
                <a16:creationId xmlns:a16="http://schemas.microsoft.com/office/drawing/2014/main" id="{A7A7FDA0-5453-4EC3-9FE7-229D76141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752" y="2190318"/>
            <a:ext cx="4792048" cy="360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877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FFF3F-288B-4E71-9923-27BF7EBA57DD}"/>
              </a:ext>
            </a:extLst>
          </p:cNvPr>
          <p:cNvSpPr>
            <a:spLocks noGrp="1"/>
          </p:cNvSpPr>
          <p:nvPr>
            <p:ph type="title"/>
          </p:nvPr>
        </p:nvSpPr>
        <p:spPr/>
        <p:txBody>
          <a:bodyPr/>
          <a:lstStyle/>
          <a:p>
            <a:r>
              <a:rPr lang="es-MX" b="1" dirty="0"/>
              <a:t>Prototipado</a:t>
            </a:r>
            <a:endParaRPr lang="es-PE" b="1" dirty="0"/>
          </a:p>
        </p:txBody>
      </p:sp>
      <p:sp>
        <p:nvSpPr>
          <p:cNvPr id="3" name="Marcador de texto 2">
            <a:extLst>
              <a:ext uri="{FF2B5EF4-FFF2-40B4-BE49-F238E27FC236}">
                <a16:creationId xmlns:a16="http://schemas.microsoft.com/office/drawing/2014/main" id="{06AE316D-3E50-4D05-967F-D861FF906F67}"/>
              </a:ext>
            </a:extLst>
          </p:cNvPr>
          <p:cNvSpPr>
            <a:spLocks noGrp="1"/>
          </p:cNvSpPr>
          <p:nvPr>
            <p:ph type="body" idx="1"/>
          </p:nvPr>
        </p:nvSpPr>
        <p:spPr/>
        <p:txBody>
          <a:bodyPr/>
          <a:lstStyle/>
          <a:p>
            <a:pPr marL="76200" indent="0" algn="just">
              <a:buNone/>
            </a:pPr>
            <a:r>
              <a:rPr lang="es-MX" sz="1800" dirty="0"/>
              <a:t>Consiste en la creación prototipos.</a:t>
            </a:r>
          </a:p>
          <a:p>
            <a:pPr marL="76200" indent="0" algn="just">
              <a:buNone/>
            </a:pPr>
            <a:endParaRPr lang="es-MX" sz="1800" dirty="0"/>
          </a:p>
          <a:p>
            <a:pPr marL="76200" indent="0" algn="just">
              <a:buNone/>
            </a:pPr>
            <a:r>
              <a:rPr lang="es-MX" sz="1800" dirty="0"/>
              <a:t>Los principios básicos son:</a:t>
            </a:r>
          </a:p>
          <a:p>
            <a:pPr algn="just"/>
            <a:r>
              <a:rPr lang="es-MX" sz="1800" dirty="0"/>
              <a:t>El prototipado no es una metodología de desarrollo completa e independiente, sino más bien un enfoque para probar características particulares de otra metodología.</a:t>
            </a:r>
          </a:p>
          <a:p>
            <a:pPr algn="just"/>
            <a:r>
              <a:rPr lang="es-MX" sz="1800" dirty="0"/>
              <a:t>Intentos de reducir los riesgos inherentes del proyecto a base de dividir un proyecto en pequeños segmentos proporcionando facilidad de cambio durante el proceso de desarrollo.</a:t>
            </a:r>
          </a:p>
          <a:p>
            <a:pPr algn="just"/>
            <a:r>
              <a:rPr lang="es-MX" sz="1800" dirty="0"/>
              <a:t>El cliente está implicado durante el proceso de desarrollo, lo cual aumenta el probabilidad de que el cliente acepte la implementación final.</a:t>
            </a:r>
          </a:p>
        </p:txBody>
      </p:sp>
      <p:sp>
        <p:nvSpPr>
          <p:cNvPr id="4" name="Marcador de número de diapositiva 3">
            <a:extLst>
              <a:ext uri="{FF2B5EF4-FFF2-40B4-BE49-F238E27FC236}">
                <a16:creationId xmlns:a16="http://schemas.microsoft.com/office/drawing/2014/main" id="{782E6708-597E-4714-A1B4-F6B3818586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54</a:t>
            </a:fld>
            <a:endParaRPr lang="es-PE"/>
          </a:p>
        </p:txBody>
      </p:sp>
    </p:spTree>
    <p:extLst>
      <p:ext uri="{BB962C8B-B14F-4D97-AF65-F5344CB8AC3E}">
        <p14:creationId xmlns:p14="http://schemas.microsoft.com/office/powerpoint/2010/main" val="3618781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FFF3F-288B-4E71-9923-27BF7EBA57DD}"/>
              </a:ext>
            </a:extLst>
          </p:cNvPr>
          <p:cNvSpPr>
            <a:spLocks noGrp="1"/>
          </p:cNvSpPr>
          <p:nvPr>
            <p:ph type="title"/>
          </p:nvPr>
        </p:nvSpPr>
        <p:spPr/>
        <p:txBody>
          <a:bodyPr/>
          <a:lstStyle/>
          <a:p>
            <a:r>
              <a:rPr lang="es-MX" dirty="0"/>
              <a:t>Prototipado</a:t>
            </a:r>
            <a:endParaRPr lang="es-PE" dirty="0"/>
          </a:p>
        </p:txBody>
      </p:sp>
      <p:sp>
        <p:nvSpPr>
          <p:cNvPr id="3" name="Marcador de texto 2">
            <a:extLst>
              <a:ext uri="{FF2B5EF4-FFF2-40B4-BE49-F238E27FC236}">
                <a16:creationId xmlns:a16="http://schemas.microsoft.com/office/drawing/2014/main" id="{06AE316D-3E50-4D05-967F-D861FF906F67}"/>
              </a:ext>
            </a:extLst>
          </p:cNvPr>
          <p:cNvSpPr>
            <a:spLocks noGrp="1"/>
          </p:cNvSpPr>
          <p:nvPr>
            <p:ph type="body" idx="1"/>
          </p:nvPr>
        </p:nvSpPr>
        <p:spPr/>
        <p:txBody>
          <a:bodyPr/>
          <a:lstStyle/>
          <a:p>
            <a:pPr marL="76200" indent="0" algn="just">
              <a:buNone/>
            </a:pPr>
            <a:r>
              <a:rPr lang="es-MX" sz="1800" dirty="0"/>
              <a:t>Consiste en la creación prototipos.</a:t>
            </a:r>
          </a:p>
          <a:p>
            <a:pPr marL="76200" indent="0" algn="just">
              <a:buNone/>
            </a:pPr>
            <a:endParaRPr lang="es-MX" sz="1800" dirty="0"/>
          </a:p>
          <a:p>
            <a:pPr marL="76200" indent="0" algn="just">
              <a:buNone/>
            </a:pPr>
            <a:r>
              <a:rPr lang="es-MX" sz="1800" dirty="0"/>
              <a:t>Los principios básicos son:</a:t>
            </a:r>
          </a:p>
          <a:p>
            <a:pPr algn="just"/>
            <a:r>
              <a:rPr lang="es-MX" sz="1800" dirty="0"/>
              <a:t>Mientras algunos prototipos están desarrollados con la expectativa de que serán descartados, es posible que en algunos casos evolucionen de prototipo a sistema operativo.</a:t>
            </a:r>
          </a:p>
          <a:p>
            <a:pPr algn="just"/>
            <a:r>
              <a:rPr lang="es-MX" sz="1800" dirty="0"/>
              <a:t>Una comprensión básica del problema fundamental del negocio es necesaria para evitar resolver los problemas equivocados, pero esto se cumple para todas las metodologías del software.</a:t>
            </a:r>
          </a:p>
          <a:p>
            <a:pPr marL="76200" indent="0" algn="just">
              <a:buNone/>
            </a:pPr>
            <a:endParaRPr lang="es-PE" sz="1800" dirty="0"/>
          </a:p>
        </p:txBody>
      </p:sp>
      <p:sp>
        <p:nvSpPr>
          <p:cNvPr id="4" name="Marcador de número de diapositiva 3">
            <a:extLst>
              <a:ext uri="{FF2B5EF4-FFF2-40B4-BE49-F238E27FC236}">
                <a16:creationId xmlns:a16="http://schemas.microsoft.com/office/drawing/2014/main" id="{782E6708-597E-4714-A1B4-F6B3818586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55</a:t>
            </a:fld>
            <a:endParaRPr lang="es-PE"/>
          </a:p>
        </p:txBody>
      </p:sp>
    </p:spTree>
    <p:extLst>
      <p:ext uri="{BB962C8B-B14F-4D97-AF65-F5344CB8AC3E}">
        <p14:creationId xmlns:p14="http://schemas.microsoft.com/office/powerpoint/2010/main" val="3919504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CEEFD-56EF-44FB-A2E2-453EBAE14540}"/>
              </a:ext>
            </a:extLst>
          </p:cNvPr>
          <p:cNvSpPr>
            <a:spLocks noGrp="1"/>
          </p:cNvSpPr>
          <p:nvPr>
            <p:ph type="title"/>
          </p:nvPr>
        </p:nvSpPr>
        <p:spPr/>
        <p:txBody>
          <a:bodyPr/>
          <a:lstStyle/>
          <a:p>
            <a:r>
              <a:rPr lang="es-PE" b="1" dirty="0"/>
              <a:t>Desarrollo incremental</a:t>
            </a:r>
            <a:endParaRPr lang="es-PE" dirty="0"/>
          </a:p>
        </p:txBody>
      </p:sp>
      <p:sp>
        <p:nvSpPr>
          <p:cNvPr id="3" name="Marcador de texto 2">
            <a:extLst>
              <a:ext uri="{FF2B5EF4-FFF2-40B4-BE49-F238E27FC236}">
                <a16:creationId xmlns:a16="http://schemas.microsoft.com/office/drawing/2014/main" id="{2DCE68E0-5B6D-4D78-B877-DB20281D849B}"/>
              </a:ext>
            </a:extLst>
          </p:cNvPr>
          <p:cNvSpPr>
            <a:spLocks noGrp="1"/>
          </p:cNvSpPr>
          <p:nvPr>
            <p:ph type="body" idx="1"/>
          </p:nvPr>
        </p:nvSpPr>
        <p:spPr/>
        <p:txBody>
          <a:bodyPr/>
          <a:lstStyle/>
          <a:p>
            <a:pPr algn="just"/>
            <a:r>
              <a:rPr lang="es-MX" sz="2000" dirty="0"/>
              <a:t>Varios métodos son aceptables para combinar metodologías de desarrollo de sistemas lineales e iterativos, con el objetivo principal de reducir el riesgo inherente del proyecto al dividir un proyecto en segmentos más pequeños y proporcionar más facilidad de cambio durante el proceso de desarrollo.</a:t>
            </a:r>
          </a:p>
        </p:txBody>
      </p:sp>
      <p:sp>
        <p:nvSpPr>
          <p:cNvPr id="4" name="Marcador de número de diapositiva 3">
            <a:extLst>
              <a:ext uri="{FF2B5EF4-FFF2-40B4-BE49-F238E27FC236}">
                <a16:creationId xmlns:a16="http://schemas.microsoft.com/office/drawing/2014/main" id="{BF65E037-275F-404E-966E-23193D151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56</a:t>
            </a:fld>
            <a:endParaRPr lang="es-PE"/>
          </a:p>
        </p:txBody>
      </p:sp>
    </p:spTree>
    <p:extLst>
      <p:ext uri="{BB962C8B-B14F-4D97-AF65-F5344CB8AC3E}">
        <p14:creationId xmlns:p14="http://schemas.microsoft.com/office/powerpoint/2010/main" val="4192950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32007-E0BC-4B25-B5A0-86E9B3DB2F5B}"/>
              </a:ext>
            </a:extLst>
          </p:cNvPr>
          <p:cNvSpPr>
            <a:spLocks noGrp="1"/>
          </p:cNvSpPr>
          <p:nvPr>
            <p:ph type="title"/>
          </p:nvPr>
        </p:nvSpPr>
        <p:spPr/>
        <p:txBody>
          <a:bodyPr/>
          <a:lstStyle/>
          <a:p>
            <a:r>
              <a:rPr lang="es-PE" b="1" dirty="0"/>
              <a:t>Desarrollo incremental</a:t>
            </a:r>
            <a:endParaRPr lang="es-PE" dirty="0"/>
          </a:p>
        </p:txBody>
      </p:sp>
      <p:sp>
        <p:nvSpPr>
          <p:cNvPr id="3" name="Marcador de texto 2">
            <a:extLst>
              <a:ext uri="{FF2B5EF4-FFF2-40B4-BE49-F238E27FC236}">
                <a16:creationId xmlns:a16="http://schemas.microsoft.com/office/drawing/2014/main" id="{4B742480-A9E6-4681-A877-87566DFE5DE7}"/>
              </a:ext>
            </a:extLst>
          </p:cNvPr>
          <p:cNvSpPr>
            <a:spLocks noGrp="1"/>
          </p:cNvSpPr>
          <p:nvPr>
            <p:ph type="body" idx="1"/>
          </p:nvPr>
        </p:nvSpPr>
        <p:spPr/>
        <p:txBody>
          <a:bodyPr/>
          <a:lstStyle/>
          <a:p>
            <a:pPr marL="76200" indent="0" algn="just">
              <a:buNone/>
            </a:pPr>
            <a:r>
              <a:rPr lang="es-MX" sz="2000" dirty="0"/>
              <a:t>Hay tres variantes principales de desarrollo incremental</a:t>
            </a:r>
          </a:p>
          <a:p>
            <a:pPr algn="just"/>
            <a:r>
              <a:rPr lang="es-MX" sz="1900" dirty="0"/>
              <a:t>Se realiza una serie de mini cascadas, donde todas las fases de la cascada se completan para una pequeña parte de un sistema, antes de pasar al siguiente incremento.</a:t>
            </a:r>
          </a:p>
          <a:p>
            <a:pPr algn="just"/>
            <a:r>
              <a:rPr lang="es-MX" sz="1900" dirty="0"/>
              <a:t>Los requisitos generales se definen antes de proceder al desarrollo evolutivo de mini cascadas de incrementos individuales de un sistema.</a:t>
            </a:r>
          </a:p>
          <a:p>
            <a:pPr algn="just"/>
            <a:r>
              <a:rPr lang="es-MX" sz="1900" dirty="0"/>
              <a:t>El concepto inicial de software, el análisis de requisitos y el diseño de la arquitectura y el núcleo del sistema se definen a través del método cascada, seguido de una implementación incremental, que culmina con la instalación de la versión final, un sistema operativo.</a:t>
            </a:r>
          </a:p>
        </p:txBody>
      </p:sp>
      <p:sp>
        <p:nvSpPr>
          <p:cNvPr id="4" name="Marcador de número de diapositiva 3">
            <a:extLst>
              <a:ext uri="{FF2B5EF4-FFF2-40B4-BE49-F238E27FC236}">
                <a16:creationId xmlns:a16="http://schemas.microsoft.com/office/drawing/2014/main" id="{0D9C1BE7-308C-4217-96D9-EDF5C880A5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57</a:t>
            </a:fld>
            <a:endParaRPr lang="es-PE"/>
          </a:p>
        </p:txBody>
      </p:sp>
    </p:spTree>
    <p:extLst>
      <p:ext uri="{BB962C8B-B14F-4D97-AF65-F5344CB8AC3E}">
        <p14:creationId xmlns:p14="http://schemas.microsoft.com/office/powerpoint/2010/main" val="1548933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a16="http://schemas.microsoft.com/office/drawing/2014/main" id="{4C5775B4-0FE1-4557-BCC1-2D7D8A2837B5}"/>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Se centra la atención en la evaluación de riesgos y en minimizar el riesgo del proyecto al dividir un proyecto en segmentos más pequeños y brindar mayor facilidad de cambio durante el proceso de desarrollo, así como brindar la oportunidad de evaluar los riesgos y evaluar la continuación del proyecto a lo largo del ciclo de vida.</a:t>
            </a:r>
          </a:p>
          <a:p>
            <a:pPr algn="just"/>
            <a:endParaRPr lang="es-MX" sz="1800" dirty="0"/>
          </a:p>
          <a:p>
            <a:pPr algn="just"/>
            <a:r>
              <a:rPr lang="es-MX" sz="1800" dirty="0"/>
              <a:t>"Cada ciclo implica una progresión a través de la misma secuencia de pasos, para cada parte del producto y para cada uno de sus niveles de elaboración, desde un documento de concepto de operación general hasta la codificación de cada programa individual".</a:t>
            </a:r>
          </a:p>
        </p:txBody>
      </p:sp>
      <p:sp>
        <p:nvSpPr>
          <p:cNvPr id="4" name="Marcador de número de diapositiva 3">
            <a:extLst>
              <a:ext uri="{FF2B5EF4-FFF2-40B4-BE49-F238E27FC236}">
                <a16:creationId xmlns:a16="http://schemas.microsoft.com/office/drawing/2014/main"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58</a:t>
            </a:fld>
            <a:endParaRPr lang="es-PE"/>
          </a:p>
        </p:txBody>
      </p:sp>
    </p:spTree>
    <p:extLst>
      <p:ext uri="{BB962C8B-B14F-4D97-AF65-F5344CB8AC3E}">
        <p14:creationId xmlns:p14="http://schemas.microsoft.com/office/powerpoint/2010/main" val="193759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736962D-F0FF-4BF7-AF34-12D8708CA6BD}"/>
              </a:ext>
            </a:extLst>
          </p:cNvPr>
          <p:cNvSpPr>
            <a:spLocks noGrp="1"/>
          </p:cNvSpPr>
          <p:nvPr>
            <p:ph type="title"/>
          </p:nvPr>
        </p:nvSpPr>
        <p:spPr/>
        <p:txBody>
          <a:bodyPr anchor="ctr"/>
          <a:lstStyle/>
          <a:p>
            <a:r>
              <a:rPr lang="es-PE" b="1" dirty="0"/>
              <a:t>Conceptos: Diseño de Sistemas</a:t>
            </a:r>
          </a:p>
        </p:txBody>
      </p:sp>
      <p:sp>
        <p:nvSpPr>
          <p:cNvPr id="5" name="Marcador de texto 4">
            <a:extLst>
              <a:ext uri="{FF2B5EF4-FFF2-40B4-BE49-F238E27FC236}">
                <a16:creationId xmlns:a16="http://schemas.microsoft.com/office/drawing/2014/main" id="{3568F7A4-1916-47AE-A21A-74396BA9FC20}"/>
              </a:ext>
            </a:extLst>
          </p:cNvPr>
          <p:cNvSpPr>
            <a:spLocks noGrp="1"/>
          </p:cNvSpPr>
          <p:nvPr>
            <p:ph type="body" idx="1"/>
          </p:nvPr>
        </p:nvSpPr>
        <p:spPr/>
        <p:txBody>
          <a:bodyPr/>
          <a:lstStyle/>
          <a:p>
            <a:pPr algn="just"/>
            <a:r>
              <a:rPr lang="es-MX" sz="2200" dirty="0"/>
              <a:t>El </a:t>
            </a:r>
            <a:r>
              <a:rPr lang="es-MX" sz="2200" b="1" dirty="0"/>
              <a:t>Diseño de sistemas:</a:t>
            </a:r>
            <a:r>
              <a:rPr lang="es-MX" sz="2200" dirty="0"/>
              <a:t> es el arte de definir la arquitectura de hardware y software, componentes, módulos y datos de un sistema de cómputo, a efectos de satisfacer ciertos requerimientos. Es la etapa posterior al </a:t>
            </a:r>
            <a:r>
              <a:rPr lang="es-MX" sz="2200" u="sng" dirty="0"/>
              <a:t>Análisis de sistemas </a:t>
            </a:r>
            <a:r>
              <a:rPr lang="es-MX" sz="2200" dirty="0"/>
              <a:t>y anterior al </a:t>
            </a:r>
            <a:r>
              <a:rPr lang="es-MX" sz="2200" u="sng" dirty="0"/>
              <a:t>Desarrollo de sistemas</a:t>
            </a:r>
            <a:r>
              <a:rPr lang="es-MX" sz="2200" dirty="0"/>
              <a:t>.</a:t>
            </a:r>
          </a:p>
          <a:p>
            <a:pPr algn="just"/>
            <a:r>
              <a:rPr lang="es-MX" sz="2200" dirty="0"/>
              <a:t>El </a:t>
            </a:r>
            <a:r>
              <a:rPr lang="es-MX" sz="2200" b="1" dirty="0"/>
              <a:t>Diseño de sistemas: </a:t>
            </a:r>
            <a:r>
              <a:rPr lang="es-MX" sz="2200" dirty="0"/>
              <a:t>tiene un rol respetado y crucial en la industria de procesamiento de datos. La importancia de los sistemas multiplataforma ha incrementado la ingeniería de software a costa de los diseños de sistemas.</a:t>
            </a:r>
            <a:endParaRPr lang="es-PE" sz="2200" dirty="0"/>
          </a:p>
        </p:txBody>
      </p:sp>
      <p:sp>
        <p:nvSpPr>
          <p:cNvPr id="3" name="Marcador de número de diapositiva 2">
            <a:extLst>
              <a:ext uri="{FF2B5EF4-FFF2-40B4-BE49-F238E27FC236}">
                <a16:creationId xmlns:a16="http://schemas.microsoft.com/office/drawing/2014/main" id="{F3250A84-2FB9-4CDC-B0FE-A3469304A2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6</a:t>
            </a:fld>
            <a:endParaRPr lang="es-PE"/>
          </a:p>
        </p:txBody>
      </p:sp>
    </p:spTree>
    <p:extLst>
      <p:ext uri="{BB962C8B-B14F-4D97-AF65-F5344CB8AC3E}">
        <p14:creationId xmlns:p14="http://schemas.microsoft.com/office/powerpoint/2010/main" val="3156360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9CBE4FE-6C45-41B4-BE11-19F6E587B15D}"/>
              </a:ext>
            </a:extLst>
          </p:cNvPr>
          <p:cNvSpPr>
            <a:spLocks noGrp="1"/>
          </p:cNvSpPr>
          <p:nvPr>
            <p:ph type="title"/>
          </p:nvPr>
        </p:nvSpPr>
        <p:spPr/>
        <p:txBody>
          <a:bodyPr anchor="ctr"/>
          <a:lstStyle/>
          <a:p>
            <a:r>
              <a:rPr lang="es-PE" b="1" dirty="0"/>
              <a:t>Conceptos: Sistema de Información</a:t>
            </a:r>
          </a:p>
        </p:txBody>
      </p:sp>
      <p:sp>
        <p:nvSpPr>
          <p:cNvPr id="6" name="Marcador de texto 5">
            <a:extLst>
              <a:ext uri="{FF2B5EF4-FFF2-40B4-BE49-F238E27FC236}">
                <a16:creationId xmlns:a16="http://schemas.microsoft.com/office/drawing/2014/main" id="{A1D39F23-4325-4B5E-9D4D-52FAE8CB2557}"/>
              </a:ext>
            </a:extLst>
          </p:cNvPr>
          <p:cNvSpPr>
            <a:spLocks noGrp="1"/>
          </p:cNvSpPr>
          <p:nvPr>
            <p:ph type="body" idx="1"/>
          </p:nvPr>
        </p:nvSpPr>
        <p:spPr/>
        <p:txBody>
          <a:bodyPr/>
          <a:lstStyle/>
          <a:p>
            <a:pPr algn="just" fontAlgn="t"/>
            <a:r>
              <a:rPr lang="es-MX" sz="2200" b="1" dirty="0"/>
              <a:t>Los Sistemas de Información: </a:t>
            </a:r>
            <a:r>
              <a:rPr lang="es-MX" sz="2200" dirty="0"/>
              <a:t>ayudan a administrar, recolectar, recuperar, procesar, almacenar y distribuir información relevante para los procesos fundamentales y las particularidades de cada organización.</a:t>
            </a:r>
          </a:p>
          <a:p>
            <a:pPr algn="just" fontAlgn="t"/>
            <a:endParaRPr lang="es-MX" sz="2200" dirty="0"/>
          </a:p>
          <a:p>
            <a:pPr algn="just" fontAlgn="t"/>
            <a:r>
              <a:rPr lang="es-MX" sz="2200" dirty="0"/>
              <a:t>La importancia de un </a:t>
            </a:r>
            <a:r>
              <a:rPr lang="es-MX" sz="2200" b="1" dirty="0"/>
              <a:t>Sistema de Información </a:t>
            </a:r>
            <a:r>
              <a:rPr lang="es-MX" sz="2200" dirty="0"/>
              <a:t>radica en la eficiencia en la correlación de una gran cantidad de datos ingresados a través de procesos diseñados para cada área con el objetivo de producir información válida para la posterior toma de decisiones.</a:t>
            </a:r>
          </a:p>
        </p:txBody>
      </p:sp>
      <p:sp>
        <p:nvSpPr>
          <p:cNvPr id="4" name="Marcador de número de diapositiva 3">
            <a:extLst>
              <a:ext uri="{FF2B5EF4-FFF2-40B4-BE49-F238E27FC236}">
                <a16:creationId xmlns:a16="http://schemas.microsoft.com/office/drawing/2014/main" id="{EB512B94-3E84-4BAB-900A-095640838E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7</a:t>
            </a:fld>
            <a:endParaRPr lang="es-PE"/>
          </a:p>
        </p:txBody>
      </p:sp>
    </p:spTree>
    <p:extLst>
      <p:ext uri="{BB962C8B-B14F-4D97-AF65-F5344CB8AC3E}">
        <p14:creationId xmlns:p14="http://schemas.microsoft.com/office/powerpoint/2010/main" val="2571989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B6E0779-D696-4F83-B891-0DECA224442C}"/>
              </a:ext>
            </a:extLst>
          </p:cNvPr>
          <p:cNvSpPr>
            <a:spLocks noGrp="1"/>
          </p:cNvSpPr>
          <p:nvPr>
            <p:ph type="ctrTitle"/>
          </p:nvPr>
        </p:nvSpPr>
        <p:spPr/>
        <p:txBody>
          <a:bodyPr/>
          <a:lstStyle/>
          <a:p>
            <a:r>
              <a:rPr lang="es-MX" sz="4000" b="1" dirty="0">
                <a:effectLst>
                  <a:outerShdw blurRad="38100" dist="38100" dir="2700000" algn="tl">
                    <a:srgbClr val="000000">
                      <a:alpha val="43137"/>
                    </a:srgbClr>
                  </a:outerShdw>
                </a:effectLst>
              </a:rPr>
              <a:t>Actividades básicas de un Sistema de Información</a:t>
            </a:r>
            <a:endParaRPr lang="es-PE" sz="4000" b="1"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05A5C626-66E6-4A61-A69B-818E052BDF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8</a:t>
            </a:fld>
            <a:endParaRPr lang="es-PE"/>
          </a:p>
        </p:txBody>
      </p:sp>
    </p:spTree>
    <p:extLst>
      <p:ext uri="{BB962C8B-B14F-4D97-AF65-F5344CB8AC3E}">
        <p14:creationId xmlns:p14="http://schemas.microsoft.com/office/powerpoint/2010/main" val="324214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DDC76F47-FD7E-4D1E-BC3B-FCD9C58E6E6D}"/>
              </a:ext>
            </a:extLst>
          </p:cNvPr>
          <p:cNvGrpSpPr/>
          <p:nvPr/>
        </p:nvGrpSpPr>
        <p:grpSpPr>
          <a:xfrm>
            <a:off x="692720" y="1955074"/>
            <a:ext cx="7148579" cy="3432764"/>
            <a:chOff x="692720" y="1955074"/>
            <a:chExt cx="7148579" cy="3432764"/>
          </a:xfrm>
        </p:grpSpPr>
        <p:pic>
          <p:nvPicPr>
            <p:cNvPr id="1026" name="Picture 2" descr="actividades-basicas-de-un-sistema-de-informacion">
              <a:extLst>
                <a:ext uri="{FF2B5EF4-FFF2-40B4-BE49-F238E27FC236}">
                  <a16:creationId xmlns:a16="http://schemas.microsoft.com/office/drawing/2014/main" id="{9B46D639-0496-4E88-AA58-0E1C20020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700" y="1955074"/>
              <a:ext cx="6538599" cy="3432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actividades de un sistema de informacion">
              <a:extLst>
                <a:ext uri="{FF2B5EF4-FFF2-40B4-BE49-F238E27FC236}">
                  <a16:creationId xmlns:a16="http://schemas.microsoft.com/office/drawing/2014/main" id="{897B3E90-C395-4E46-9A7F-5776C61F1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324" b="44899"/>
            <a:stretch/>
          </p:blipFill>
          <p:spPr bwMode="auto">
            <a:xfrm>
              <a:off x="692720" y="2493816"/>
              <a:ext cx="7088099" cy="100842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ítulo 3">
            <a:extLst>
              <a:ext uri="{FF2B5EF4-FFF2-40B4-BE49-F238E27FC236}">
                <a16:creationId xmlns:a16="http://schemas.microsoft.com/office/drawing/2014/main" id="{1BED7B48-9097-436D-A529-1CC38EC11BE1}"/>
              </a:ext>
            </a:extLst>
          </p:cNvPr>
          <p:cNvSpPr>
            <a:spLocks noGrp="1"/>
          </p:cNvSpPr>
          <p:nvPr>
            <p:ph type="title"/>
          </p:nvPr>
        </p:nvSpPr>
        <p:spPr/>
        <p:txBody>
          <a:bodyPr anchor="ctr"/>
          <a:lstStyle/>
          <a:p>
            <a:r>
              <a:rPr lang="es-MX" sz="2800" b="1" dirty="0"/>
              <a:t>Actividades de un Sistema de Información</a:t>
            </a:r>
            <a:endParaRPr lang="es-PE" sz="2800" b="1" dirty="0"/>
          </a:p>
        </p:txBody>
      </p:sp>
      <p:sp>
        <p:nvSpPr>
          <p:cNvPr id="3" name="Marcador de número de diapositiva 2">
            <a:extLst>
              <a:ext uri="{FF2B5EF4-FFF2-40B4-BE49-F238E27FC236}">
                <a16:creationId xmlns:a16="http://schemas.microsoft.com/office/drawing/2014/main" id="{5C7C0C76-0DCE-4BAB-8344-617FFD8C00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9</a:t>
            </a:fld>
            <a:endParaRPr lang="es-PE"/>
          </a:p>
        </p:txBody>
      </p:sp>
      <p:pic>
        <p:nvPicPr>
          <p:cNvPr id="1030" name="Picture 6" descr="Resultado de imagen para actividades de un sistema de informacion">
            <a:extLst>
              <a:ext uri="{FF2B5EF4-FFF2-40B4-BE49-F238E27FC236}">
                <a16:creationId xmlns:a16="http://schemas.microsoft.com/office/drawing/2014/main" id="{C6735B9F-310F-40D2-8295-571ACBC23B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18" t="55101" r="11364"/>
          <a:stretch/>
        </p:blipFill>
        <p:spPr bwMode="auto">
          <a:xfrm>
            <a:off x="1647564" y="4497960"/>
            <a:ext cx="5848870" cy="167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9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2791</Words>
  <Application>Microsoft Office PowerPoint</Application>
  <PresentationFormat>Presentación en pantalla (4:3)</PresentationFormat>
  <Paragraphs>323</Paragraphs>
  <Slides>58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58</vt:i4>
      </vt:variant>
    </vt:vector>
  </HeadingPairs>
  <TitlesOfParts>
    <vt:vector size="63" baseType="lpstr">
      <vt:lpstr>Arial</vt:lpstr>
      <vt:lpstr>Shadows Into Light</vt:lpstr>
      <vt:lpstr>Varela Round</vt:lpstr>
      <vt:lpstr>Wingdings</vt:lpstr>
      <vt:lpstr>Trinculo template</vt:lpstr>
      <vt:lpstr>DISEÑO DE SISTEMAS</vt:lpstr>
      <vt:lpstr>Presentación de PowerPoint</vt:lpstr>
      <vt:lpstr>Conceptos: Diseño</vt:lpstr>
      <vt:lpstr>Conceptos: Sistema</vt:lpstr>
      <vt:lpstr>Ejemplos de Sistemas</vt:lpstr>
      <vt:lpstr>Conceptos: Diseño de Sistemas</vt:lpstr>
      <vt:lpstr>Conceptos: Sistema de Información</vt:lpstr>
      <vt:lpstr>Actividades básicas de un Sistema de Información</vt:lpstr>
      <vt:lpstr>Actividades de un Sistema de Información</vt:lpstr>
      <vt:lpstr>Componentes de un Sistema de Información</vt:lpstr>
      <vt:lpstr>Componentes de un Sistema de Información</vt:lpstr>
      <vt:lpstr>Elementos de un Sistema de Información</vt:lpstr>
      <vt:lpstr>Elementos de un Sistema de Información</vt:lpstr>
      <vt:lpstr>Elementos de un Sistema de Información</vt:lpstr>
      <vt:lpstr>Diseño de Sistemas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La importancia del Diseño del Sistemas se puede definir en una sola palabra Calidad, dentro del diseño es donde se fomenta la calidad del Proyecto. El Diseño es la única manera de materializar con precisión los requerimientos del cliente.</vt:lpstr>
      <vt:lpstr>Características del Diseño de Sistemas</vt:lpstr>
      <vt:lpstr>Criterios Técnicos para Evaluar un Diseño</vt:lpstr>
      <vt:lpstr>Importancia del Diseño de un Sistema </vt:lpstr>
      <vt:lpstr>Herramientas para el Diseño de Sistemas</vt:lpstr>
      <vt:lpstr>Herramientas para el Diseño de Sistemas</vt:lpstr>
      <vt:lpstr>Herramientas para el Diseño de Sistemas</vt:lpstr>
      <vt:lpstr>Herramientas para el Diseño de Sistemas</vt:lpstr>
      <vt:lpstr>Decisiones que debe tomar un Diseñador de Sistemas</vt:lpstr>
      <vt:lpstr>Presentación de PowerPoint</vt:lpstr>
      <vt:lpstr>Gracias por su atención!</vt:lpstr>
      <vt:lpstr>Metodologías para el Diseño de Sistemas</vt:lpstr>
      <vt:lpstr>Introducción</vt:lpstr>
      <vt:lpstr>Introducción</vt:lpstr>
      <vt:lpstr>Método y Metodología</vt:lpstr>
      <vt:lpstr>Método y Metodología</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Proceso del desarrollo del software</vt:lpstr>
      <vt:lpstr>Desarrollo rápido de aplicaciones</vt:lpstr>
      <vt:lpstr>Desarrollo rápido de aplicaciones</vt:lpstr>
      <vt:lpstr>Desarrollo en cascada</vt:lpstr>
      <vt:lpstr>Desarrollo en cascada</vt:lpstr>
      <vt:lpstr>Desarrollo en cascada</vt:lpstr>
      <vt:lpstr>Prototipado</vt:lpstr>
      <vt:lpstr>Prototipado</vt:lpstr>
      <vt:lpstr>Desarrollo incremental</vt:lpstr>
      <vt:lpstr>Desarrollo incremental</vt:lpstr>
      <vt:lpstr>Desarrollo de espiral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Juan Amado</dc:creator>
  <cp:lastModifiedBy>Juan Amado</cp:lastModifiedBy>
  <cp:revision>42</cp:revision>
  <dcterms:modified xsi:type="dcterms:W3CDTF">2019-04-02T02:30:54Z</dcterms:modified>
</cp:coreProperties>
</file>