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5" r:id="rId6"/>
    <p:sldId id="266" r:id="rId7"/>
    <p:sldId id="268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6" d="100"/>
          <a:sy n="46" d="100"/>
        </p:scale>
        <p:origin x="6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1A5D5-FFF8-46DF-9C0E-0D4F23F47441}" type="datetime1">
              <a:rPr lang="es-ES" smtClean="0"/>
              <a:t>16/05/2018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F57AFA-577C-4932-92E9-D908A67F120F}" type="datetime1">
              <a:rPr lang="es-ES" noProof="0" smtClean="0"/>
              <a:t>16/05/2018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008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394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695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822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5780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159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636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293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816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508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209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0BD41-664D-4ABB-BED5-60658B66DD7C}" type="datetime1">
              <a:rPr lang="es-ES" noProof="0" smtClean="0"/>
              <a:t>16/05/2018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79A989-1972-408F-82FF-A58E53892B77}" type="datetime1">
              <a:rPr lang="es-ES" noProof="0" smtClean="0"/>
              <a:t>16/05/2018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D3A61-A9C3-4CD9-B800-BFDBF3EEB1B4}" type="datetime1">
              <a:rPr lang="es-ES" noProof="0" smtClean="0"/>
              <a:t>16/05/2018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AFB294-75A7-4B00-B220-CD65C2131025}" type="datetime1">
              <a:rPr lang="es-ES" noProof="0" smtClean="0"/>
              <a:t>16/05/2018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C0E9D-6882-4573-BA34-049B7160C60E}" type="datetime1">
              <a:rPr lang="es-ES" noProof="0" smtClean="0"/>
              <a:t>16/05/2018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87BAA-EB97-4293-BA03-25DA42ED3F33}" type="datetime1">
              <a:rPr lang="es-ES" noProof="0" smtClean="0"/>
              <a:t>16/05/2018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873C6C-A638-4A2B-8C7B-738C92DEBADC}" type="datetime1">
              <a:rPr lang="es-ES" noProof="0" smtClean="0"/>
              <a:t>16/05/2018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AB7FA5-3598-48B9-9C77-8C3FE03A7F24}" type="datetime1">
              <a:rPr lang="es-ES" noProof="0" smtClean="0"/>
              <a:t>16/05/2018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55685E-F8EB-43D9-9EDD-55E7759E9BB9}" type="datetime1">
              <a:rPr lang="es-ES" noProof="0" smtClean="0"/>
              <a:t>16/05/2018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92E02-8288-486A-A35E-2FB446293FE3}" type="datetime1">
              <a:rPr lang="es-ES" noProof="0" smtClean="0"/>
              <a:t>16/05/2018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0077C4-AA9A-431A-A8F9-E2A2FBCC5765}" type="datetime1">
              <a:rPr lang="es-ES" noProof="0" smtClean="0"/>
              <a:t>16/05/2018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laclic.es/flash-cs5/index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Filtros en Flash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749280" cy="1397000"/>
          </a:xfrm>
        </p:spPr>
        <p:txBody>
          <a:bodyPr rtlCol="0"/>
          <a:lstStyle/>
          <a:p>
            <a:pPr rtl="0"/>
            <a:r>
              <a:rPr lang="es-ES" dirty="0" smtClean="0"/>
              <a:t>Integrantes: </a:t>
            </a:r>
          </a:p>
          <a:p>
            <a:pPr rtl="0"/>
            <a:r>
              <a:rPr lang="es-ES" dirty="0" smtClean="0"/>
              <a:t>Josué Aníbal </a:t>
            </a:r>
            <a:r>
              <a:rPr lang="es-ES" dirty="0" err="1" smtClean="0"/>
              <a:t>Rivarrey</a:t>
            </a:r>
            <a:r>
              <a:rPr lang="es-ES" dirty="0" smtClean="0"/>
              <a:t> Chambi</a:t>
            </a:r>
          </a:p>
          <a:p>
            <a:pPr rtl="0"/>
            <a:r>
              <a:rPr lang="es-ES" dirty="0" smtClean="0"/>
              <a:t>Christian Vilca Apaza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b="0" dirty="0" smtClean="0"/>
              <a:t>El filtro Iluminado</a:t>
            </a:r>
            <a:endParaRPr lang="es-ES" sz="5400" dirty="0"/>
          </a:p>
        </p:txBody>
      </p:sp>
      <p:sp>
        <p:nvSpPr>
          <p:cNvPr id="6" name="Marcador de texto 2"/>
          <p:cNvSpPr txBox="1">
            <a:spLocks/>
          </p:cNvSpPr>
          <p:nvPr/>
        </p:nvSpPr>
        <p:spPr>
          <a:xfrm>
            <a:off x="1084132" y="1988840"/>
            <a:ext cx="5605262" cy="4248472"/>
          </a:xfrm>
          <a:prstGeom prst="rect">
            <a:avLst/>
          </a:prstGeom>
        </p:spPr>
        <p:txBody>
          <a:bodyPr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ES" sz="2800" dirty="0" smtClean="0"/>
              <a:t>Si aplicamos el filtro desde </a:t>
            </a:r>
            <a:r>
              <a:rPr lang="es-ES" sz="2800" b="1" dirty="0" err="1" smtClean="0"/>
              <a:t>Action</a:t>
            </a:r>
            <a:r>
              <a:rPr lang="es-ES" sz="2800" b="1" dirty="0" smtClean="0"/>
              <a:t> Script </a:t>
            </a:r>
            <a:r>
              <a:rPr lang="es-ES" sz="2800" dirty="0" smtClean="0"/>
              <a:t>los valores correspondientes son los siguientes:</a:t>
            </a:r>
          </a:p>
          <a:p>
            <a:pPr marL="45720" indent="0">
              <a:buNone/>
            </a:pPr>
            <a:r>
              <a:rPr lang="es-ES" sz="2800" dirty="0"/>
              <a:t>.</a:t>
            </a:r>
            <a:r>
              <a:rPr lang="es-ES" sz="2800" b="1" dirty="0" err="1" smtClean="0"/>
              <a:t>alpha</a:t>
            </a:r>
            <a:endParaRPr lang="es-ES" sz="2800" b="1" dirty="0" smtClean="0"/>
          </a:p>
          <a:p>
            <a:pPr marL="45720" indent="0">
              <a:buNone/>
            </a:pPr>
            <a:r>
              <a:rPr lang="es-ES" sz="2800" dirty="0" smtClean="0"/>
              <a:t>.</a:t>
            </a:r>
            <a:r>
              <a:rPr lang="es-ES" sz="2800" b="1" dirty="0" err="1" smtClean="0"/>
              <a:t>blurX</a:t>
            </a:r>
            <a:endParaRPr lang="es-ES" sz="2800" b="1" dirty="0" smtClean="0"/>
          </a:p>
          <a:p>
            <a:pPr marL="45720" indent="0">
              <a:buNone/>
            </a:pPr>
            <a:r>
              <a:rPr lang="es-ES" sz="2800" dirty="0" smtClean="0"/>
              <a:t>.</a:t>
            </a:r>
            <a:r>
              <a:rPr lang="es-ES" sz="2800" b="1" dirty="0" err="1" smtClean="0"/>
              <a:t>blurY</a:t>
            </a:r>
            <a:endParaRPr lang="es-ES" sz="2800" b="1" dirty="0" smtClean="0"/>
          </a:p>
          <a:p>
            <a:pPr marL="45720" indent="0">
              <a:buNone/>
            </a:pPr>
            <a:r>
              <a:rPr lang="es-ES" sz="2800" dirty="0" smtClean="0"/>
              <a:t>.</a:t>
            </a:r>
            <a:r>
              <a:rPr lang="es-ES" sz="2800" b="1" dirty="0" smtClean="0"/>
              <a:t>color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638028" y="3356992"/>
            <a:ext cx="39604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inner</a:t>
            </a:r>
            <a:endParaRPr lang="es-E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knockout</a:t>
            </a:r>
            <a:endParaRPr lang="es-E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quality</a:t>
            </a:r>
            <a:endParaRPr lang="es-E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" indent="0">
              <a:buNone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strength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47" y="3140968"/>
            <a:ext cx="677442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b="0" dirty="0" smtClean="0"/>
              <a:t>El filtro Bisel</a:t>
            </a:r>
            <a:endParaRPr lang="es-ES" sz="5400" dirty="0"/>
          </a:p>
        </p:txBody>
      </p:sp>
      <p:sp>
        <p:nvSpPr>
          <p:cNvPr id="7" name="Marcador de contenido 3"/>
          <p:cNvSpPr txBox="1">
            <a:spLocks/>
          </p:cNvSpPr>
          <p:nvPr/>
        </p:nvSpPr>
        <p:spPr>
          <a:xfrm>
            <a:off x="1082140" y="1801416"/>
            <a:ext cx="3716128" cy="141156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ES" sz="2800" dirty="0"/>
              <a:t>Utilizando este filtro podremos añadirle un bisel a la </a:t>
            </a:r>
            <a:r>
              <a:rPr lang="es-ES" sz="2800" dirty="0" smtClean="0"/>
              <a:t>imagen.</a:t>
            </a:r>
            <a:endParaRPr lang="es-ES" sz="2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80" y="1154646"/>
            <a:ext cx="3705225" cy="27051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972" y="4005064"/>
            <a:ext cx="3552825" cy="16764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058" y="4376539"/>
            <a:ext cx="30003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b="0" dirty="0" smtClean="0"/>
              <a:t>El filtro Bisel</a:t>
            </a:r>
            <a:endParaRPr lang="es-ES" sz="5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4" y="1772816"/>
            <a:ext cx="5101208" cy="44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9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b="0" dirty="0" smtClean="0"/>
              <a:t>El filtro Bisel</a:t>
            </a:r>
            <a:endParaRPr lang="es-ES" sz="5400" dirty="0"/>
          </a:p>
        </p:txBody>
      </p:sp>
      <p:sp>
        <p:nvSpPr>
          <p:cNvPr id="3" name="Marcador de texto 2"/>
          <p:cNvSpPr txBox="1">
            <a:spLocks/>
          </p:cNvSpPr>
          <p:nvPr/>
        </p:nvSpPr>
        <p:spPr>
          <a:xfrm>
            <a:off x="1035039" y="1484784"/>
            <a:ext cx="5605262" cy="4869160"/>
          </a:xfrm>
          <a:prstGeom prst="rect">
            <a:avLst/>
          </a:prstGeom>
        </p:spPr>
        <p:txBody>
          <a:bodyPr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ES" sz="2800" dirty="0" smtClean="0"/>
              <a:t>Si aplicamos el filtro desde </a:t>
            </a:r>
            <a:r>
              <a:rPr lang="es-ES" sz="2800" b="1" dirty="0" err="1" smtClean="0"/>
              <a:t>Action</a:t>
            </a:r>
            <a:r>
              <a:rPr lang="es-ES" sz="2800" b="1" dirty="0" smtClean="0"/>
              <a:t> Script </a:t>
            </a:r>
            <a:r>
              <a:rPr lang="es-ES" sz="2800" dirty="0" smtClean="0"/>
              <a:t>los valores correspondientes son los siguientes:</a:t>
            </a:r>
          </a:p>
          <a:p>
            <a:pPr marL="45720" indent="0">
              <a:buNone/>
            </a:pPr>
            <a:r>
              <a:rPr lang="es-ES" sz="2800" dirty="0"/>
              <a:t>.</a:t>
            </a:r>
            <a:r>
              <a:rPr lang="es-ES" sz="2800" b="1" dirty="0" err="1" smtClean="0"/>
              <a:t>angle</a:t>
            </a:r>
            <a:r>
              <a:rPr lang="es-ES" sz="2800" b="1" dirty="0" smtClean="0"/>
              <a:t>	</a:t>
            </a:r>
            <a:r>
              <a:rPr lang="es-ES" sz="2800" dirty="0"/>
              <a:t>.</a:t>
            </a:r>
            <a:r>
              <a:rPr lang="es-ES" sz="2800" b="1" dirty="0" err="1" smtClean="0"/>
              <a:t>highlightAlpha</a:t>
            </a:r>
            <a:endParaRPr lang="es-ES" sz="2800" dirty="0"/>
          </a:p>
          <a:p>
            <a:pPr marL="45720" indent="0">
              <a:buNone/>
            </a:pPr>
            <a:r>
              <a:rPr lang="es-ES" sz="2800" dirty="0"/>
              <a:t>.</a:t>
            </a:r>
            <a:r>
              <a:rPr lang="es-ES" sz="2800" b="1" dirty="0" err="1" smtClean="0"/>
              <a:t>blurX</a:t>
            </a:r>
            <a:r>
              <a:rPr lang="es-ES" sz="2800" b="1" dirty="0" smtClean="0"/>
              <a:t>	</a:t>
            </a:r>
            <a:r>
              <a:rPr lang="es-ES" sz="2800" dirty="0"/>
              <a:t>.</a:t>
            </a:r>
            <a:r>
              <a:rPr lang="es-ES" sz="2800" b="1" dirty="0" err="1" smtClean="0"/>
              <a:t>hightlightColor</a:t>
            </a:r>
            <a:endParaRPr lang="es-ES" sz="2800" b="1" dirty="0" smtClean="0"/>
          </a:p>
          <a:p>
            <a:pPr marL="45720" indent="0">
              <a:buNone/>
            </a:pPr>
            <a:r>
              <a:rPr lang="es-ES" sz="2800" dirty="0" smtClean="0"/>
              <a:t>.</a:t>
            </a:r>
            <a:r>
              <a:rPr lang="es-ES" sz="2800" b="1" dirty="0" err="1" smtClean="0"/>
              <a:t>blurY</a:t>
            </a:r>
            <a:r>
              <a:rPr lang="es-ES" sz="2800" b="1" dirty="0" smtClean="0"/>
              <a:t>		</a:t>
            </a:r>
            <a:r>
              <a:rPr lang="es-ES" sz="2800" dirty="0"/>
              <a:t>.</a:t>
            </a:r>
            <a:r>
              <a:rPr lang="es-ES" sz="2800" b="1" dirty="0" err="1" smtClean="0"/>
              <a:t>knockou</a:t>
            </a:r>
            <a:endParaRPr lang="es-ES" sz="2800" b="1" dirty="0" smtClean="0"/>
          </a:p>
          <a:p>
            <a:pPr marL="45720" indent="0">
              <a:buNone/>
            </a:pPr>
            <a:r>
              <a:rPr lang="es-ES" sz="2800" dirty="0"/>
              <a:t>.</a:t>
            </a:r>
            <a:r>
              <a:rPr lang="es-ES" sz="2800" b="1" dirty="0" err="1" smtClean="0"/>
              <a:t>distance</a:t>
            </a:r>
            <a:r>
              <a:rPr lang="es-ES" sz="2800" b="1" dirty="0" smtClean="0"/>
              <a:t>	</a:t>
            </a:r>
            <a:r>
              <a:rPr lang="es-ES" sz="2800" dirty="0"/>
              <a:t>.</a:t>
            </a:r>
            <a:r>
              <a:rPr lang="es-ES" sz="2800" b="1" dirty="0" err="1" smtClean="0"/>
              <a:t>quality</a:t>
            </a:r>
            <a:endParaRPr lang="es-ES" sz="2800" dirty="0"/>
          </a:p>
          <a:p>
            <a:pPr marL="45720" indent="0">
              <a:buNone/>
            </a:pPr>
            <a:r>
              <a:rPr lang="es-ES" sz="2800" dirty="0"/>
              <a:t>.</a:t>
            </a:r>
            <a:r>
              <a:rPr lang="es-ES" sz="2800" b="1" dirty="0" err="1" smtClean="0"/>
              <a:t>shadowAlpha</a:t>
            </a:r>
            <a:r>
              <a:rPr lang="es-ES" sz="2800" b="1" dirty="0" smtClean="0"/>
              <a:t>	</a:t>
            </a:r>
            <a:r>
              <a:rPr lang="es-ES" sz="2800" dirty="0"/>
              <a:t>.</a:t>
            </a:r>
            <a:r>
              <a:rPr lang="es-ES" sz="2800" b="1" dirty="0" err="1" smtClean="0"/>
              <a:t>shadowColor</a:t>
            </a:r>
            <a:endParaRPr lang="es-ES" sz="2800" b="1" dirty="0" smtClean="0"/>
          </a:p>
          <a:p>
            <a:pPr marL="45720" indent="0">
              <a:buNone/>
            </a:pPr>
            <a:r>
              <a:rPr lang="es-ES" sz="2800" dirty="0"/>
              <a:t>.</a:t>
            </a:r>
            <a:r>
              <a:rPr lang="es-ES" sz="2800" b="1" dirty="0" err="1" smtClean="0"/>
              <a:t>strength</a:t>
            </a:r>
            <a:r>
              <a:rPr lang="es-ES" sz="2800" b="1" dirty="0" smtClean="0"/>
              <a:t>	</a:t>
            </a:r>
            <a:r>
              <a:rPr lang="es-ES" sz="2800" dirty="0"/>
              <a:t>.</a:t>
            </a:r>
            <a:r>
              <a:rPr lang="es-ES" sz="2800" b="1" dirty="0" err="1"/>
              <a:t>type</a:t>
            </a:r>
            <a:endParaRPr lang="es-ES"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00" y="2420888"/>
            <a:ext cx="647978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53852" y="404664"/>
            <a:ext cx="8686801" cy="879376"/>
          </a:xfrm>
          <a:prstGeom prst="rect">
            <a:avLst/>
          </a:prstGeom>
        </p:spPr>
        <p:txBody>
          <a:bodyPr rtlCol="0"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b="0" dirty="0"/>
              <a:t>El filtro Iluminado degradado</a:t>
            </a:r>
          </a:p>
        </p:txBody>
      </p:sp>
      <p:sp>
        <p:nvSpPr>
          <p:cNvPr id="3" name="Marcador de contenido 3"/>
          <p:cNvSpPr txBox="1">
            <a:spLocks/>
          </p:cNvSpPr>
          <p:nvPr/>
        </p:nvSpPr>
        <p:spPr>
          <a:xfrm>
            <a:off x="1053852" y="1484784"/>
            <a:ext cx="5156288" cy="24916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ES" sz="2800" dirty="0"/>
              <a:t>Utilizando este filtro podremos añadirle una iluminación (como en el filtro anterior) a la imagen, pero con la característica de que esta iluminación estará compuesta por un </a:t>
            </a:r>
            <a:r>
              <a:rPr lang="es-ES" sz="2800" dirty="0" smtClean="0"/>
              <a:t>degradado.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52" y="3976464"/>
            <a:ext cx="4392488" cy="28516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52" y="1657932"/>
            <a:ext cx="4893743" cy="421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3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53852" y="404664"/>
            <a:ext cx="8686801" cy="879376"/>
          </a:xfrm>
          <a:prstGeom prst="rect">
            <a:avLst/>
          </a:prstGeom>
        </p:spPr>
        <p:txBody>
          <a:bodyPr rtlCol="0"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b="0" dirty="0"/>
              <a:t>El filtro Iluminado degradado</a:t>
            </a:r>
          </a:p>
        </p:txBody>
      </p:sp>
      <p:sp>
        <p:nvSpPr>
          <p:cNvPr id="3" name="Marcador de texto 2"/>
          <p:cNvSpPr txBox="1">
            <a:spLocks/>
          </p:cNvSpPr>
          <p:nvPr/>
        </p:nvSpPr>
        <p:spPr>
          <a:xfrm>
            <a:off x="1035039" y="1484784"/>
            <a:ext cx="5605262" cy="4869160"/>
          </a:xfrm>
          <a:prstGeom prst="rect">
            <a:avLst/>
          </a:prstGeom>
        </p:spPr>
        <p:txBody>
          <a:bodyPr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ES" sz="2800" dirty="0" smtClean="0"/>
              <a:t>Si aplicamos el filtro desde </a:t>
            </a:r>
            <a:r>
              <a:rPr lang="es-ES" sz="2800" b="1" dirty="0" err="1" smtClean="0"/>
              <a:t>Action</a:t>
            </a:r>
            <a:r>
              <a:rPr lang="es-ES" sz="2800" b="1" dirty="0" smtClean="0"/>
              <a:t> Script </a:t>
            </a:r>
            <a:r>
              <a:rPr lang="es-ES" sz="2800" dirty="0" smtClean="0"/>
              <a:t>los valores correspondientes son los siguientes:</a:t>
            </a:r>
          </a:p>
          <a:p>
            <a:pPr marL="45720" indent="0">
              <a:buNone/>
            </a:pPr>
            <a:r>
              <a:rPr lang="es-ES" sz="2800" dirty="0" smtClean="0"/>
              <a:t>.</a:t>
            </a:r>
            <a:r>
              <a:rPr lang="es-ES" sz="2800" b="1" dirty="0" err="1" smtClean="0"/>
              <a:t>angle</a:t>
            </a:r>
            <a:r>
              <a:rPr lang="es-ES" sz="2800" b="1" dirty="0" smtClean="0"/>
              <a:t>	</a:t>
            </a:r>
            <a:r>
              <a:rPr lang="es-ES" sz="2800" dirty="0"/>
              <a:t>.</a:t>
            </a:r>
            <a:r>
              <a:rPr lang="es-ES" sz="2800" b="1" dirty="0" err="1"/>
              <a:t>alphas</a:t>
            </a:r>
            <a:endParaRPr lang="es-ES" sz="2800" dirty="0"/>
          </a:p>
          <a:p>
            <a:pPr marL="45720" indent="0">
              <a:buNone/>
            </a:pPr>
            <a:r>
              <a:rPr lang="es-ES" sz="2800" dirty="0" smtClean="0"/>
              <a:t>.</a:t>
            </a:r>
            <a:r>
              <a:rPr lang="es-ES" sz="2800" b="1" dirty="0" err="1" smtClean="0"/>
              <a:t>blurX</a:t>
            </a:r>
            <a:r>
              <a:rPr lang="es-ES" sz="2800" b="1" dirty="0" smtClean="0"/>
              <a:t>	</a:t>
            </a:r>
            <a:r>
              <a:rPr lang="es-ES" sz="2800" dirty="0"/>
              <a:t>.</a:t>
            </a:r>
            <a:r>
              <a:rPr lang="es-ES" sz="2800" b="1" dirty="0" err="1"/>
              <a:t>colors</a:t>
            </a:r>
            <a:endParaRPr lang="es-ES" sz="2800" b="1" dirty="0" smtClean="0"/>
          </a:p>
          <a:p>
            <a:pPr marL="45720" indent="0">
              <a:buNone/>
            </a:pPr>
            <a:r>
              <a:rPr lang="es-ES" sz="2800" dirty="0" smtClean="0"/>
              <a:t>.</a:t>
            </a:r>
            <a:r>
              <a:rPr lang="es-ES" sz="2800" b="1" dirty="0" err="1" smtClean="0"/>
              <a:t>blurY</a:t>
            </a:r>
            <a:r>
              <a:rPr lang="es-ES" sz="2800" b="1" dirty="0" smtClean="0"/>
              <a:t>		</a:t>
            </a:r>
            <a:r>
              <a:rPr lang="es-ES" sz="2800" dirty="0"/>
              <a:t>.</a:t>
            </a:r>
            <a:r>
              <a:rPr lang="es-ES" sz="2800" b="1" dirty="0" err="1" smtClean="0"/>
              <a:t>knockou</a:t>
            </a:r>
            <a:endParaRPr lang="es-ES" sz="2800" b="1" dirty="0" smtClean="0"/>
          </a:p>
          <a:p>
            <a:pPr marL="45720" indent="0">
              <a:buNone/>
            </a:pPr>
            <a:r>
              <a:rPr lang="es-ES" sz="2800" dirty="0"/>
              <a:t>.</a:t>
            </a:r>
            <a:r>
              <a:rPr lang="es-ES" sz="2800" b="1" dirty="0" err="1" smtClean="0"/>
              <a:t>distance</a:t>
            </a:r>
            <a:r>
              <a:rPr lang="es-ES" sz="2800" b="1" dirty="0" smtClean="0"/>
              <a:t>	</a:t>
            </a:r>
            <a:r>
              <a:rPr lang="es-ES" sz="2800" dirty="0"/>
              <a:t>.</a:t>
            </a:r>
            <a:r>
              <a:rPr lang="es-ES" sz="2800" b="1" dirty="0" err="1" smtClean="0"/>
              <a:t>quality</a:t>
            </a:r>
            <a:endParaRPr lang="es-ES" sz="2800" dirty="0"/>
          </a:p>
          <a:p>
            <a:pPr marL="45720" indent="0">
              <a:buNone/>
            </a:pPr>
            <a:r>
              <a:rPr lang="es-ES" sz="2800" dirty="0"/>
              <a:t>.</a:t>
            </a:r>
            <a:r>
              <a:rPr lang="es-ES" sz="2800" b="1" dirty="0" smtClean="0"/>
              <a:t>ratios	</a:t>
            </a:r>
            <a:r>
              <a:rPr lang="es-ES" sz="2800" dirty="0" smtClean="0"/>
              <a:t>.</a:t>
            </a:r>
            <a:r>
              <a:rPr lang="es-ES" sz="2800" b="1" dirty="0" err="1" smtClean="0"/>
              <a:t>strength</a:t>
            </a:r>
            <a:r>
              <a:rPr lang="es-ES" sz="2800" b="1" dirty="0" smtClean="0"/>
              <a:t>	</a:t>
            </a:r>
          </a:p>
          <a:p>
            <a:pPr marL="45720" indent="0">
              <a:buNone/>
            </a:pPr>
            <a:r>
              <a:rPr lang="es-ES" sz="2800" dirty="0" smtClean="0"/>
              <a:t>.</a:t>
            </a:r>
            <a:r>
              <a:rPr lang="es-ES" sz="2800" b="1" dirty="0" err="1"/>
              <a:t>type</a:t>
            </a:r>
            <a:endParaRPr lang="es-ES"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223" y="2996952"/>
            <a:ext cx="7638845" cy="28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2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53852" y="404664"/>
            <a:ext cx="8686801" cy="879376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b="0" dirty="0"/>
              <a:t>El filtro Bisel degradado</a:t>
            </a:r>
          </a:p>
        </p:txBody>
      </p:sp>
      <p:sp>
        <p:nvSpPr>
          <p:cNvPr id="3" name="Marcador de contenido 3"/>
          <p:cNvSpPr txBox="1">
            <a:spLocks/>
          </p:cNvSpPr>
          <p:nvPr/>
        </p:nvSpPr>
        <p:spPr>
          <a:xfrm>
            <a:off x="1053852" y="1484784"/>
            <a:ext cx="5156288" cy="24916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ES" sz="2800" dirty="0"/>
              <a:t>Igual que el filtro que hemos visto anteriormente, este filtro es capaz de mostrar un bisel sobre el objeto, pero añadiendo un degradado a la forma de </a:t>
            </a:r>
            <a:r>
              <a:rPr lang="es-ES" sz="2800" dirty="0" smtClean="0"/>
              <a:t>éste.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60" y="3976464"/>
            <a:ext cx="3882992" cy="23905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1844824"/>
            <a:ext cx="4827077" cy="40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53852" y="404664"/>
            <a:ext cx="8686801" cy="879376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b="0" dirty="0"/>
              <a:t>El filtro Bisel degradado</a:t>
            </a:r>
          </a:p>
        </p:txBody>
      </p:sp>
      <p:sp>
        <p:nvSpPr>
          <p:cNvPr id="3" name="Marcador de texto 2"/>
          <p:cNvSpPr txBox="1">
            <a:spLocks/>
          </p:cNvSpPr>
          <p:nvPr/>
        </p:nvSpPr>
        <p:spPr>
          <a:xfrm>
            <a:off x="1035039" y="1484784"/>
            <a:ext cx="5605262" cy="4869160"/>
          </a:xfrm>
          <a:prstGeom prst="rect">
            <a:avLst/>
          </a:prstGeom>
        </p:spPr>
        <p:txBody>
          <a:bodyPr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ES" sz="2800" dirty="0" smtClean="0"/>
              <a:t>Si aplicamos el filtro desde </a:t>
            </a:r>
            <a:r>
              <a:rPr lang="es-ES" sz="2800" b="1" dirty="0" err="1" smtClean="0"/>
              <a:t>Action</a:t>
            </a:r>
            <a:r>
              <a:rPr lang="es-ES" sz="2800" b="1" dirty="0" smtClean="0"/>
              <a:t> Script </a:t>
            </a:r>
            <a:r>
              <a:rPr lang="es-ES" sz="2800" dirty="0" smtClean="0"/>
              <a:t>los valores correspondientes son los siguientes:</a:t>
            </a:r>
          </a:p>
          <a:p>
            <a:pPr marL="45720" indent="0">
              <a:buNone/>
            </a:pPr>
            <a:r>
              <a:rPr lang="es-ES" sz="2800" dirty="0" smtClean="0"/>
              <a:t>.</a:t>
            </a:r>
            <a:r>
              <a:rPr lang="es-ES" sz="2800" b="1" dirty="0" err="1" smtClean="0"/>
              <a:t>angle</a:t>
            </a:r>
            <a:r>
              <a:rPr lang="es-ES" sz="2800" b="1" dirty="0" smtClean="0"/>
              <a:t>	</a:t>
            </a:r>
            <a:r>
              <a:rPr lang="es-ES" sz="2800" dirty="0"/>
              <a:t>.</a:t>
            </a:r>
            <a:r>
              <a:rPr lang="es-ES" sz="2800" b="1" dirty="0" err="1"/>
              <a:t>alphas</a:t>
            </a:r>
            <a:endParaRPr lang="es-ES" sz="2800" dirty="0"/>
          </a:p>
          <a:p>
            <a:pPr marL="45720" indent="0">
              <a:buNone/>
            </a:pPr>
            <a:r>
              <a:rPr lang="es-ES" sz="2800" dirty="0" smtClean="0"/>
              <a:t>.</a:t>
            </a:r>
            <a:r>
              <a:rPr lang="es-ES" sz="2800" b="1" dirty="0" err="1" smtClean="0"/>
              <a:t>blurX</a:t>
            </a:r>
            <a:r>
              <a:rPr lang="es-ES" sz="2800" b="1" dirty="0" smtClean="0"/>
              <a:t>	</a:t>
            </a:r>
            <a:r>
              <a:rPr lang="es-ES" sz="2800" dirty="0"/>
              <a:t>.</a:t>
            </a:r>
            <a:r>
              <a:rPr lang="es-ES" sz="2800" b="1" dirty="0" err="1"/>
              <a:t>colors</a:t>
            </a:r>
            <a:endParaRPr lang="es-ES" sz="2800" b="1" dirty="0" smtClean="0"/>
          </a:p>
          <a:p>
            <a:pPr marL="45720" indent="0">
              <a:buNone/>
            </a:pPr>
            <a:r>
              <a:rPr lang="es-ES" sz="2800" dirty="0" smtClean="0"/>
              <a:t>.</a:t>
            </a:r>
            <a:r>
              <a:rPr lang="es-ES" sz="2800" b="1" dirty="0" err="1" smtClean="0"/>
              <a:t>blurY</a:t>
            </a:r>
            <a:r>
              <a:rPr lang="es-ES" sz="2800" b="1" dirty="0" smtClean="0"/>
              <a:t>		</a:t>
            </a:r>
            <a:r>
              <a:rPr lang="es-ES" sz="2800" dirty="0"/>
              <a:t>.</a:t>
            </a:r>
            <a:r>
              <a:rPr lang="es-ES" sz="2800" b="1" dirty="0" err="1" smtClean="0"/>
              <a:t>knockou</a:t>
            </a:r>
            <a:endParaRPr lang="es-ES" sz="2800" b="1" dirty="0" smtClean="0"/>
          </a:p>
          <a:p>
            <a:pPr marL="45720" indent="0">
              <a:buNone/>
            </a:pPr>
            <a:r>
              <a:rPr lang="es-ES" sz="2800" dirty="0"/>
              <a:t>.</a:t>
            </a:r>
            <a:r>
              <a:rPr lang="es-ES" sz="2800" b="1" dirty="0" err="1" smtClean="0"/>
              <a:t>distance</a:t>
            </a:r>
            <a:r>
              <a:rPr lang="es-ES" sz="2800" b="1" dirty="0" smtClean="0"/>
              <a:t>	</a:t>
            </a:r>
            <a:r>
              <a:rPr lang="es-ES" sz="2800" dirty="0"/>
              <a:t>.</a:t>
            </a:r>
            <a:r>
              <a:rPr lang="es-ES" sz="2800" b="1" dirty="0" err="1" smtClean="0"/>
              <a:t>quality</a:t>
            </a:r>
            <a:endParaRPr lang="es-ES" sz="2800" dirty="0"/>
          </a:p>
          <a:p>
            <a:pPr marL="45720" indent="0">
              <a:buNone/>
            </a:pPr>
            <a:r>
              <a:rPr lang="es-ES" sz="2800" dirty="0"/>
              <a:t>.</a:t>
            </a:r>
            <a:r>
              <a:rPr lang="es-ES" sz="2800" b="1" dirty="0" smtClean="0"/>
              <a:t>ratios	</a:t>
            </a:r>
            <a:r>
              <a:rPr lang="es-ES" sz="2800" dirty="0" smtClean="0"/>
              <a:t>.</a:t>
            </a:r>
            <a:r>
              <a:rPr lang="es-ES" sz="2800" b="1" dirty="0" err="1" smtClean="0"/>
              <a:t>strength</a:t>
            </a:r>
            <a:r>
              <a:rPr lang="es-ES" sz="2800" b="1" dirty="0" smtClean="0"/>
              <a:t>	</a:t>
            </a:r>
          </a:p>
          <a:p>
            <a:pPr marL="45720" indent="0">
              <a:buNone/>
            </a:pPr>
            <a:r>
              <a:rPr lang="es-ES" sz="2800" dirty="0" smtClean="0"/>
              <a:t>.</a:t>
            </a:r>
            <a:r>
              <a:rPr lang="es-ES" sz="2800" b="1" dirty="0" err="1"/>
              <a:t>type</a:t>
            </a:r>
            <a:endParaRPr lang="es-ES"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28" y="2924944"/>
            <a:ext cx="764374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40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53852" y="404664"/>
            <a:ext cx="8686801" cy="879376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b="0" dirty="0"/>
              <a:t>El filtro Ajustar color</a:t>
            </a:r>
          </a:p>
        </p:txBody>
      </p:sp>
      <p:sp>
        <p:nvSpPr>
          <p:cNvPr id="3" name="Marcador de contenido 3"/>
          <p:cNvSpPr txBox="1">
            <a:spLocks/>
          </p:cNvSpPr>
          <p:nvPr/>
        </p:nvSpPr>
        <p:spPr>
          <a:xfrm>
            <a:off x="1053852" y="1484784"/>
            <a:ext cx="5256584" cy="208823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ES" sz="2800" dirty="0"/>
              <a:t>Utilizando este filtro podremos cambiar todas las características correspondientes al color de la </a:t>
            </a:r>
            <a:r>
              <a:rPr lang="es-ES" sz="2800" dirty="0" smtClean="0"/>
              <a:t>imagen.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3356992"/>
            <a:ext cx="5040560" cy="32682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36" y="2060848"/>
            <a:ext cx="548412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15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53852" y="404664"/>
            <a:ext cx="8686801" cy="879376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b="0" dirty="0"/>
              <a:t>El filtro Ajustar color</a:t>
            </a:r>
          </a:p>
        </p:txBody>
      </p:sp>
      <p:sp>
        <p:nvSpPr>
          <p:cNvPr id="3" name="Marcador de texto 2"/>
          <p:cNvSpPr txBox="1">
            <a:spLocks/>
          </p:cNvSpPr>
          <p:nvPr/>
        </p:nvSpPr>
        <p:spPr>
          <a:xfrm>
            <a:off x="621804" y="1341644"/>
            <a:ext cx="5605262" cy="2736304"/>
          </a:xfrm>
          <a:prstGeom prst="rect">
            <a:avLst/>
          </a:prstGeom>
        </p:spPr>
        <p:txBody>
          <a:bodyPr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ES" sz="2800" dirty="0"/>
              <a:t>Sólo tiene una opción: .</a:t>
            </a:r>
            <a:r>
              <a:rPr lang="es-ES" sz="2800" b="1" dirty="0" err="1"/>
              <a:t>matrix</a:t>
            </a:r>
            <a:r>
              <a:rPr lang="es-ES" sz="2800" dirty="0"/>
              <a:t>.</a:t>
            </a:r>
            <a:endParaRPr lang="es-ES" sz="2800" dirty="0" smtClean="0"/>
          </a:p>
          <a:p>
            <a:pPr marL="45720" indent="0">
              <a:buNone/>
            </a:pPr>
            <a:r>
              <a:rPr lang="es-ES" sz="2800" dirty="0" smtClean="0"/>
              <a:t>En </a:t>
            </a:r>
            <a:r>
              <a:rPr lang="es-ES" sz="2800" dirty="0"/>
              <a:t>ella escribiremos una </a:t>
            </a:r>
            <a:r>
              <a:rPr lang="es-ES" sz="2800" b="1" dirty="0"/>
              <a:t>matriz de 20 elementos (4x5)</a:t>
            </a:r>
            <a:r>
              <a:rPr lang="es-ES" sz="2800" dirty="0"/>
              <a:t> que indicarán la cantidad de cada color, su intensidad, brillo, saturación y contraste.</a:t>
            </a:r>
            <a:endParaRPr lang="es-ES"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04" y="3573016"/>
            <a:ext cx="909006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2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5400" dirty="0" smtClean="0"/>
              <a:t>Filtros</a:t>
            </a:r>
            <a:endParaRPr lang="es-ES" sz="5400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>
          <a:xfrm>
            <a:off x="1082426" y="2276872"/>
            <a:ext cx="4363913" cy="3431212"/>
          </a:xfrm>
        </p:spPr>
        <p:txBody>
          <a:bodyPr rtlCol="0">
            <a:normAutofit/>
          </a:bodyPr>
          <a:lstStyle/>
          <a:p>
            <a:pPr marL="45720" indent="0" algn="ctr">
              <a:buNone/>
            </a:pPr>
            <a:r>
              <a:rPr lang="es-ES" sz="2800" dirty="0"/>
              <a:t>Los filtros de (efectos gráficos) permiten añadir enriquecedores efectos visuales para texto, botones y clips de película. </a:t>
            </a:r>
            <a:endParaRPr lang="es-ES" sz="2800" dirty="0" smtClean="0"/>
          </a:p>
          <a:p>
            <a:pPr marL="45720" indent="0" algn="ctr">
              <a:buNone/>
            </a:pPr>
            <a:r>
              <a:rPr lang="es-ES" sz="2800" dirty="0" smtClean="0"/>
              <a:t>Se pueden crear también en </a:t>
            </a:r>
            <a:r>
              <a:rPr lang="es-ES" sz="2800" dirty="0" err="1" smtClean="0"/>
              <a:t>ActionScript</a:t>
            </a:r>
            <a:endParaRPr lang="es-ES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836712"/>
            <a:ext cx="28765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 err="1" smtClean="0"/>
              <a:t>Bibliografia</a:t>
            </a:r>
            <a:endParaRPr lang="es-E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hlinkClick r:id="rId2"/>
              </a:rPr>
              <a:t>https://</a:t>
            </a:r>
            <a:r>
              <a:rPr lang="es-ES" sz="2800" dirty="0" smtClean="0">
                <a:hlinkClick r:id="rId2"/>
              </a:rPr>
              <a:t>www.aulaclic.es/flash-cs5/index.htm</a:t>
            </a:r>
            <a:endParaRPr lang="es-ES" sz="2800" dirty="0" smtClean="0"/>
          </a:p>
          <a:p>
            <a:r>
              <a:rPr lang="es-ES" sz="2800" dirty="0"/>
              <a:t>https://helpx.adobe.com/es/animate/using/graphic-filters.html</a:t>
            </a:r>
          </a:p>
        </p:txBody>
      </p:sp>
    </p:spTree>
    <p:extLst>
      <p:ext uri="{BB962C8B-B14F-4D97-AF65-F5344CB8AC3E}">
        <p14:creationId xmlns:p14="http://schemas.microsoft.com/office/powerpoint/2010/main" val="972373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38028" y="2636912"/>
            <a:ext cx="648072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GRACIAS</a:t>
            </a:r>
            <a:endParaRPr lang="es-ES" sz="8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342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5780" y="476672"/>
            <a:ext cx="11123613" cy="1599456"/>
          </a:xfrm>
        </p:spPr>
        <p:txBody>
          <a:bodyPr rtlCol="0">
            <a:noAutofit/>
          </a:bodyPr>
          <a:lstStyle/>
          <a:p>
            <a:pPr rtl="0"/>
            <a:r>
              <a:rPr lang="es-ES" sz="5400" dirty="0" smtClean="0"/>
              <a:t>Código </a:t>
            </a:r>
            <a:r>
              <a:rPr lang="es-ES" sz="5400" dirty="0" err="1" smtClean="0"/>
              <a:t>Action</a:t>
            </a:r>
            <a:r>
              <a:rPr lang="es-ES" sz="5400" dirty="0" err="1" smtClean="0"/>
              <a:t>Script</a:t>
            </a:r>
            <a:r>
              <a:rPr lang="es-ES" sz="5400" dirty="0" smtClean="0"/>
              <a:t> para crear filtros</a:t>
            </a:r>
            <a:endParaRPr lang="es-ES" sz="5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4087" y="2348880"/>
            <a:ext cx="851792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s-ES" sz="5400" b="0" dirty="0"/>
              <a:t>El filtro </a:t>
            </a:r>
            <a:r>
              <a:rPr lang="es-ES" sz="5400" b="0" dirty="0" smtClean="0"/>
              <a:t>Sombra</a:t>
            </a:r>
            <a:endParaRPr lang="es-E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502124" y="1772816"/>
            <a:ext cx="4251960" cy="2104256"/>
          </a:xfrm>
        </p:spPr>
        <p:txBody>
          <a:bodyPr rtlCol="0">
            <a:normAutofit/>
          </a:bodyPr>
          <a:lstStyle/>
          <a:p>
            <a:pPr marL="45720" indent="0" algn="ctr">
              <a:buNone/>
            </a:pPr>
            <a:r>
              <a:rPr lang="es-ES" sz="3200" dirty="0"/>
              <a:t>Utilizando este filtro podremos añadirle una sombra a la </a:t>
            </a:r>
            <a:r>
              <a:rPr lang="es-ES" sz="3200" dirty="0" smtClean="0"/>
              <a:t>imagen.</a:t>
            </a:r>
            <a:endParaRPr lang="es-ES" sz="32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95925" y="3645024"/>
            <a:ext cx="8147619" cy="23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s-ES" sz="5400" b="0" dirty="0"/>
              <a:t>El filtro Sombra</a:t>
            </a:r>
            <a:endParaRPr lang="es-ES" sz="5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1772816"/>
            <a:ext cx="4752528" cy="429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1095400"/>
          </a:xfrm>
        </p:spPr>
        <p:txBody>
          <a:bodyPr rtlCol="0"/>
          <a:lstStyle/>
          <a:p>
            <a:r>
              <a:rPr lang="es-ES" b="0" dirty="0"/>
              <a:t>El filtro Sombra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1988840"/>
            <a:ext cx="5605262" cy="4392488"/>
          </a:xfrm>
        </p:spPr>
        <p:txBody>
          <a:bodyPr rtlCol="0">
            <a:noAutofit/>
          </a:bodyPr>
          <a:lstStyle/>
          <a:p>
            <a:r>
              <a:rPr lang="es-ES" sz="2800" dirty="0"/>
              <a:t>Si aplicamos el filtro desde </a:t>
            </a:r>
            <a:r>
              <a:rPr lang="es-ES" sz="2800" b="1" dirty="0" err="1"/>
              <a:t>Action</a:t>
            </a:r>
            <a:r>
              <a:rPr lang="es-ES" sz="2800" b="1" dirty="0"/>
              <a:t> </a:t>
            </a:r>
            <a:r>
              <a:rPr lang="es-ES" sz="2800" b="1" dirty="0" smtClean="0"/>
              <a:t>Script </a:t>
            </a:r>
            <a:r>
              <a:rPr lang="es-ES" sz="2800" dirty="0" smtClean="0"/>
              <a:t>los </a:t>
            </a:r>
            <a:r>
              <a:rPr lang="es-ES" sz="2800" dirty="0"/>
              <a:t>valores correspondientes son los </a:t>
            </a:r>
            <a:r>
              <a:rPr lang="es-ES" sz="2800" dirty="0" smtClean="0"/>
              <a:t>siguientes:</a:t>
            </a:r>
          </a:p>
          <a:p>
            <a:r>
              <a:rPr lang="es-ES" sz="2800" dirty="0"/>
              <a:t>.</a:t>
            </a:r>
            <a:r>
              <a:rPr lang="es-ES" sz="2800" b="1" dirty="0" err="1"/>
              <a:t>blurX</a:t>
            </a:r>
            <a:r>
              <a:rPr lang="es-ES" sz="2800" dirty="0" smtClean="0"/>
              <a:t>:</a:t>
            </a:r>
          </a:p>
          <a:p>
            <a:r>
              <a:rPr lang="es-ES" sz="2800" dirty="0"/>
              <a:t>.</a:t>
            </a:r>
            <a:r>
              <a:rPr lang="es-ES" sz="2800" b="1" dirty="0" err="1"/>
              <a:t>blurY</a:t>
            </a:r>
            <a:r>
              <a:rPr lang="es-ES" sz="2800" dirty="0" smtClean="0"/>
              <a:t>:</a:t>
            </a:r>
          </a:p>
          <a:p>
            <a:r>
              <a:rPr lang="es-ES" sz="2800" dirty="0"/>
              <a:t>.</a:t>
            </a:r>
            <a:r>
              <a:rPr lang="es-ES" sz="2800" b="1" dirty="0" err="1"/>
              <a:t>strength</a:t>
            </a:r>
            <a:r>
              <a:rPr lang="es-ES" sz="2800" dirty="0" smtClean="0"/>
              <a:t>:</a:t>
            </a:r>
          </a:p>
          <a:p>
            <a:r>
              <a:rPr lang="es-ES" sz="2800" dirty="0"/>
              <a:t>.</a:t>
            </a:r>
            <a:r>
              <a:rPr lang="es-ES" sz="2800" b="1" dirty="0" err="1"/>
              <a:t>quality</a:t>
            </a:r>
            <a:r>
              <a:rPr lang="es-ES" sz="2800" dirty="0" smtClean="0"/>
              <a:t>:</a:t>
            </a:r>
          </a:p>
          <a:p>
            <a:r>
              <a:rPr lang="es-ES" sz="2800" dirty="0"/>
              <a:t>.</a:t>
            </a:r>
            <a:r>
              <a:rPr lang="es-ES" sz="2800" b="1" dirty="0" err="1"/>
              <a:t>angle</a:t>
            </a:r>
            <a:r>
              <a:rPr lang="es-ES" sz="2800" dirty="0"/>
              <a:t>: </a:t>
            </a:r>
            <a:endParaRPr lang="es-ES" sz="2800" dirty="0" smtClean="0"/>
          </a:p>
          <a:p>
            <a:r>
              <a:rPr lang="es-ES" sz="2800" dirty="0"/>
              <a:t>.</a:t>
            </a:r>
            <a:r>
              <a:rPr lang="es-ES" sz="2800" b="1" dirty="0" err="1"/>
              <a:t>distance</a:t>
            </a:r>
            <a:r>
              <a:rPr lang="es-ES" sz="2800" dirty="0" smtClean="0"/>
              <a:t>:</a:t>
            </a:r>
          </a:p>
          <a:p>
            <a:r>
              <a:rPr lang="es-ES" sz="2800" dirty="0"/>
              <a:t>.</a:t>
            </a:r>
            <a:r>
              <a:rPr lang="es-ES" sz="2800" b="1" dirty="0" err="1"/>
              <a:t>knockout</a:t>
            </a:r>
            <a:r>
              <a:rPr lang="es-ES" sz="2800" dirty="0"/>
              <a:t>:</a:t>
            </a:r>
            <a:endParaRPr lang="es-E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854052" y="3212976"/>
            <a:ext cx="381642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knockout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inner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hideObject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alpha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s-E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986" t="7655" r="54246" b="5771"/>
          <a:stretch/>
        </p:blipFill>
        <p:spPr>
          <a:xfrm>
            <a:off x="5662364" y="2852936"/>
            <a:ext cx="6012668" cy="381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3772" y="332656"/>
            <a:ext cx="8686801" cy="835496"/>
          </a:xfrm>
        </p:spPr>
        <p:txBody>
          <a:bodyPr rtlCol="0">
            <a:normAutofit/>
          </a:bodyPr>
          <a:lstStyle/>
          <a:p>
            <a:r>
              <a:rPr lang="es-ES" sz="5400" b="0" dirty="0"/>
              <a:t>El filtro Desenfoque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82140" y="1801416"/>
            <a:ext cx="4251960" cy="1728192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es-ES" sz="2800" dirty="0"/>
              <a:t>Utilizando este filtro podremos hacer que la imagen se muestre </a:t>
            </a:r>
            <a:r>
              <a:rPr lang="es-ES" sz="2800" dirty="0" smtClean="0"/>
              <a:t>desenfocada.</a:t>
            </a:r>
            <a:endParaRPr lang="es-ES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83" y="3569041"/>
            <a:ext cx="4280779" cy="273494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339" y="1802213"/>
            <a:ext cx="4819121" cy="41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s-ES" sz="5400" b="0" dirty="0"/>
              <a:t>El filtro Desenfoque</a:t>
            </a:r>
            <a:endParaRPr lang="es-ES" sz="5400" dirty="0"/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1065214" y="1988840"/>
            <a:ext cx="5605262" cy="3456384"/>
          </a:xfrm>
          <a:prstGeom prst="rect">
            <a:avLst/>
          </a:prstGeom>
        </p:spPr>
        <p:txBody>
          <a:bodyPr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ES" sz="2800" dirty="0" smtClean="0"/>
              <a:t>Si aplicamos el filtro desde </a:t>
            </a:r>
            <a:r>
              <a:rPr lang="es-ES" sz="2800" b="1" dirty="0" err="1" smtClean="0"/>
              <a:t>Action</a:t>
            </a:r>
            <a:r>
              <a:rPr lang="es-ES" sz="2800" b="1" dirty="0" smtClean="0"/>
              <a:t> Script </a:t>
            </a:r>
            <a:r>
              <a:rPr lang="es-ES" sz="2800" dirty="0" smtClean="0"/>
              <a:t>los valores correspondientes son los siguientes:</a:t>
            </a:r>
          </a:p>
          <a:p>
            <a:pPr marL="45720" indent="0">
              <a:buNone/>
            </a:pPr>
            <a:r>
              <a:rPr lang="es-ES" sz="2800" dirty="0"/>
              <a:t>.</a:t>
            </a:r>
            <a:r>
              <a:rPr lang="es-ES" sz="2800" b="1" dirty="0" err="1" smtClean="0"/>
              <a:t>blurX</a:t>
            </a:r>
            <a:endParaRPr lang="es-ES" sz="2800" b="1" dirty="0" smtClean="0"/>
          </a:p>
          <a:p>
            <a:pPr marL="45720" indent="0">
              <a:buNone/>
            </a:pPr>
            <a:r>
              <a:rPr lang="es-ES" sz="2800" dirty="0"/>
              <a:t>.</a:t>
            </a:r>
            <a:r>
              <a:rPr lang="es-ES" sz="2800" b="1" dirty="0" err="1" smtClean="0"/>
              <a:t>blurY</a:t>
            </a:r>
            <a:endParaRPr lang="es-ES" sz="2800" b="1" dirty="0" smtClean="0"/>
          </a:p>
          <a:p>
            <a:pPr marL="45720" indent="0">
              <a:buNone/>
            </a:pPr>
            <a:r>
              <a:rPr lang="es-ES" sz="2800" dirty="0"/>
              <a:t>.</a:t>
            </a:r>
            <a:r>
              <a:rPr lang="es-ES" sz="2800" b="1" dirty="0" err="1"/>
              <a:t>quality</a:t>
            </a:r>
            <a:endParaRPr lang="es-ES" sz="28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00" y="3356992"/>
            <a:ext cx="735577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b="0" dirty="0" smtClean="0"/>
              <a:t>El filtro Iluminado</a:t>
            </a:r>
            <a:endParaRPr lang="es-ES" sz="5400" dirty="0"/>
          </a:p>
        </p:txBody>
      </p:sp>
      <p:sp>
        <p:nvSpPr>
          <p:cNvPr id="3" name="Marcador de contenido 3"/>
          <p:cNvSpPr txBox="1">
            <a:spLocks/>
          </p:cNvSpPr>
          <p:nvPr/>
        </p:nvSpPr>
        <p:spPr>
          <a:xfrm>
            <a:off x="1082140" y="1801416"/>
            <a:ext cx="4251960" cy="172819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ES" sz="2800" dirty="0"/>
              <a:t>Utilizando este filtro podremos añadirle un efecto de iluminación a la </a:t>
            </a:r>
            <a:r>
              <a:rPr lang="es-ES" sz="2800" dirty="0" smtClean="0"/>
              <a:t>imagen.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666" y="1465362"/>
            <a:ext cx="3267075" cy="2400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332" y="3560440"/>
            <a:ext cx="5040560" cy="394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presarial Contraste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690_TF02895266.potx" id="{662AE8D8-24CF-4300-88CA-77AD0B4045E0}" vid="{53658028-3D1B-4AA4-8E7B-3BB150406BCD}"/>
    </a:ext>
  </a:extLst>
</a:theme>
</file>

<file path=ppt/theme/theme2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schemas.microsoft.com/office/infopath/2007/PartnerControls"/>
    <ds:schemaRef ds:uri="http://purl.org/dc/terms/"/>
    <ds:schemaRef ds:uri="40262f94-9f35-4ac3-9a90-690165a166b7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a4f35948-e619-41b3-aa29-22878b09cfd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empresarial de contraste (panorámica)</Template>
  <TotalTime>132</TotalTime>
  <Words>302</Words>
  <Application>Microsoft Office PowerPoint</Application>
  <PresentationFormat>Personalizado</PresentationFormat>
  <Paragraphs>95</Paragraphs>
  <Slides>21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Franklin Gothic Medium</vt:lpstr>
      <vt:lpstr>Empresarial Contraste 16x9</vt:lpstr>
      <vt:lpstr>Filtros en Flash</vt:lpstr>
      <vt:lpstr>Filtros</vt:lpstr>
      <vt:lpstr>Código ActionScript para crear filtros</vt:lpstr>
      <vt:lpstr>El filtro Sombra</vt:lpstr>
      <vt:lpstr>El filtro Sombra</vt:lpstr>
      <vt:lpstr>El filtro Sombra</vt:lpstr>
      <vt:lpstr>El filtro Desenfoque</vt:lpstr>
      <vt:lpstr>El filtro Desenfoque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Bibliografia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Filtros en Flash</dc:title>
  <dc:creator>Usuario de Windows</dc:creator>
  <cp:lastModifiedBy>Usuario de Windows</cp:lastModifiedBy>
  <cp:revision>10</cp:revision>
  <dcterms:created xsi:type="dcterms:W3CDTF">2018-05-17T00:47:51Z</dcterms:created>
  <dcterms:modified xsi:type="dcterms:W3CDTF">2018-05-17T03:00:07Z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