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5" d="100"/>
          <a:sy n="95" d="100"/>
        </p:scale>
        <p:origin x="-222"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108318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03811F5-3279-4161-B4E6-BF7A98CF7B62}"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214158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4248539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1751381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138154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356462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424004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624196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50142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401203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03811F5-3279-4161-B4E6-BF7A98CF7B62}"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375709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03811F5-3279-4161-B4E6-BF7A98CF7B62}"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85254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03811F5-3279-4161-B4E6-BF7A98CF7B62}" type="datetimeFigureOut">
              <a:rPr lang="en-US" smtClean="0"/>
              <a:t>5/17/2018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153183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03811F5-3279-4161-B4E6-BF7A98CF7B62}" type="datetimeFigureOut">
              <a:rPr lang="en-US" smtClean="0"/>
              <a:t>5/17/2018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186062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811F5-3279-4161-B4E6-BF7A98CF7B62}" type="datetimeFigureOut">
              <a:rPr lang="en-US" smtClean="0"/>
              <a:t>5/17/2018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268561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03811F5-3279-4161-B4E6-BF7A98CF7B62}"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42457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03811F5-3279-4161-B4E6-BF7A98CF7B62}"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AD18E-FB78-49E4-B4C5-4748BC96B8C8}" type="slidenum">
              <a:rPr lang="en-US" smtClean="0"/>
              <a:t>‹Nº›</a:t>
            </a:fld>
            <a:endParaRPr lang="en-US"/>
          </a:p>
        </p:txBody>
      </p:sp>
    </p:spTree>
    <p:extLst>
      <p:ext uri="{BB962C8B-B14F-4D97-AF65-F5344CB8AC3E}">
        <p14:creationId xmlns:p14="http://schemas.microsoft.com/office/powerpoint/2010/main" val="319129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3811F5-3279-4161-B4E6-BF7A98CF7B62}" type="datetimeFigureOut">
              <a:rPr lang="en-US" smtClean="0"/>
              <a:t>5/17/2018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EAD18E-FB78-49E4-B4C5-4748BC96B8C8}" type="slidenum">
              <a:rPr lang="en-US" smtClean="0"/>
              <a:t>‹Nº›</a:t>
            </a:fld>
            <a:endParaRPr lang="en-US"/>
          </a:p>
        </p:txBody>
      </p:sp>
    </p:spTree>
    <p:extLst>
      <p:ext uri="{BB962C8B-B14F-4D97-AF65-F5344CB8AC3E}">
        <p14:creationId xmlns:p14="http://schemas.microsoft.com/office/powerpoint/2010/main" val="1623903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Interpolación</a:t>
            </a:r>
            <a:r>
              <a:rPr lang="en-US" dirty="0" smtClean="0"/>
              <a:t> </a:t>
            </a:r>
            <a:r>
              <a:rPr lang="en-US" dirty="0"/>
              <a:t>de </a:t>
            </a:r>
            <a:r>
              <a:rPr lang="en-US" dirty="0" err="1"/>
              <a:t>F</a:t>
            </a:r>
            <a:r>
              <a:rPr lang="en-US" dirty="0" err="1" smtClean="0"/>
              <a:t>ormas</a:t>
            </a:r>
            <a:r>
              <a:rPr lang="en-US" b="1" dirty="0"/>
              <a:t/>
            </a:r>
            <a:br>
              <a:rPr lang="en-US" b="1" dirty="0"/>
            </a:br>
            <a:endParaRPr lang="en-US" dirty="0"/>
          </a:p>
        </p:txBody>
      </p:sp>
      <p:sp>
        <p:nvSpPr>
          <p:cNvPr id="3" name="Subtítulo 2"/>
          <p:cNvSpPr>
            <a:spLocks noGrp="1"/>
          </p:cNvSpPr>
          <p:nvPr>
            <p:ph type="subTitle" idx="1"/>
          </p:nvPr>
        </p:nvSpPr>
        <p:spPr/>
        <p:txBody>
          <a:bodyPr/>
          <a:lstStyle/>
          <a:p>
            <a:r>
              <a:rPr lang="es-ES" dirty="0" smtClean="0"/>
              <a:t>Animación de Gráficos</a:t>
            </a:r>
            <a:endParaRPr lang="en-US" dirty="0"/>
          </a:p>
        </p:txBody>
      </p:sp>
    </p:spTree>
    <p:extLst>
      <p:ext uri="{BB962C8B-B14F-4D97-AF65-F5344CB8AC3E}">
        <p14:creationId xmlns:p14="http://schemas.microsoft.com/office/powerpoint/2010/main" val="160494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una interpolación?</a:t>
            </a:r>
            <a:endParaRPr lang="en-US" dirty="0"/>
          </a:p>
        </p:txBody>
      </p:sp>
      <p:sp>
        <p:nvSpPr>
          <p:cNvPr id="3" name="Marcador de contenido 2"/>
          <p:cNvSpPr>
            <a:spLocks noGrp="1"/>
          </p:cNvSpPr>
          <p:nvPr>
            <p:ph idx="1"/>
          </p:nvPr>
        </p:nvSpPr>
        <p:spPr>
          <a:xfrm>
            <a:off x="1393874" y="1309216"/>
            <a:ext cx="10018713" cy="1992923"/>
          </a:xfrm>
        </p:spPr>
        <p:txBody>
          <a:bodyPr/>
          <a:lstStyle/>
          <a:p>
            <a:r>
              <a:rPr lang="es-ES" dirty="0" smtClean="0"/>
              <a:t>Es el proceso que se crea entre el intermedio de dos fotogramas claves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860" y="2679141"/>
            <a:ext cx="8531522" cy="3691514"/>
          </a:xfrm>
          <a:prstGeom prst="rect">
            <a:avLst/>
          </a:prstGeom>
        </p:spPr>
      </p:pic>
    </p:spTree>
    <p:extLst>
      <p:ext uri="{BB962C8B-B14F-4D97-AF65-F5344CB8AC3E}">
        <p14:creationId xmlns:p14="http://schemas.microsoft.com/office/powerpoint/2010/main" val="378586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interpolación</a:t>
            </a:r>
            <a:endParaRPr lang="en-US" dirty="0"/>
          </a:p>
        </p:txBody>
      </p:sp>
      <p:sp>
        <p:nvSpPr>
          <p:cNvPr id="3" name="Marcador de contenido 2"/>
          <p:cNvSpPr>
            <a:spLocks noGrp="1"/>
          </p:cNvSpPr>
          <p:nvPr>
            <p:ph idx="1"/>
          </p:nvPr>
        </p:nvSpPr>
        <p:spPr/>
        <p:txBody>
          <a:bodyPr>
            <a:normAutofit/>
          </a:bodyPr>
          <a:lstStyle/>
          <a:p>
            <a:r>
              <a:rPr lang="es-ES" dirty="0" smtClean="0"/>
              <a:t>Interpolación de forma</a:t>
            </a:r>
          </a:p>
          <a:p>
            <a:r>
              <a:rPr lang="es-ES" dirty="0" smtClean="0"/>
              <a:t>Interpolaciones clásicas</a:t>
            </a:r>
          </a:p>
          <a:p>
            <a:r>
              <a:rPr lang="es-ES" dirty="0" smtClean="0"/>
              <a:t>Interpolación de movimiento</a:t>
            </a:r>
            <a:r>
              <a:rPr lang="es-ES" dirty="0"/>
              <a:t/>
            </a:r>
            <a:br>
              <a:rPr lang="es-ES" dirty="0"/>
            </a:br>
            <a:endParaRPr lang="es-ES" dirty="0"/>
          </a:p>
        </p:txBody>
      </p:sp>
    </p:spTree>
    <p:extLst>
      <p:ext uri="{BB962C8B-B14F-4D97-AF65-F5344CB8AC3E}">
        <p14:creationId xmlns:p14="http://schemas.microsoft.com/office/powerpoint/2010/main" val="35655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Interpolación</a:t>
            </a:r>
            <a:r>
              <a:rPr lang="en-US" dirty="0" smtClean="0"/>
              <a:t> de forma</a:t>
            </a:r>
            <a:endParaRPr lang="en-US" dirty="0"/>
          </a:p>
        </p:txBody>
      </p:sp>
      <p:sp>
        <p:nvSpPr>
          <p:cNvPr id="3" name="Marcador de contenido 2"/>
          <p:cNvSpPr>
            <a:spLocks noGrp="1"/>
          </p:cNvSpPr>
          <p:nvPr>
            <p:ph idx="1"/>
          </p:nvPr>
        </p:nvSpPr>
        <p:spPr/>
        <p:txBody>
          <a:bodyPr/>
          <a:lstStyle/>
          <a:p>
            <a:r>
              <a:rPr lang="es-ES" dirty="0" smtClean="0"/>
              <a:t>Crea </a:t>
            </a:r>
            <a:r>
              <a:rPr lang="es-ES" dirty="0"/>
              <a:t>la animación de una forma </a:t>
            </a:r>
            <a:r>
              <a:rPr lang="es-ES" dirty="0" smtClean="0"/>
              <a:t>cambiante entre un fotograma y otro.</a:t>
            </a:r>
          </a:p>
          <a:p>
            <a:endParaRPr lang="es-ES" dirty="0" smtClean="0"/>
          </a:p>
          <a:p>
            <a:endParaRPr lang="es-ES" dirty="0"/>
          </a:p>
          <a:p>
            <a:endParaRPr lang="es-ES" dirty="0" smtClean="0"/>
          </a:p>
          <a:p>
            <a:endParaRPr lang="en-US"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9426" y="3403345"/>
            <a:ext cx="6059424" cy="2962924"/>
          </a:xfrm>
          <a:prstGeom prst="rect">
            <a:avLst/>
          </a:prstGeom>
        </p:spPr>
      </p:pic>
    </p:spTree>
    <p:extLst>
      <p:ext uri="{BB962C8B-B14F-4D97-AF65-F5344CB8AC3E}">
        <p14:creationId xmlns:p14="http://schemas.microsoft.com/office/powerpoint/2010/main" val="148735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Interpolaciones clásicas</a:t>
            </a:r>
            <a:br>
              <a:rPr lang="es-ES" dirty="0"/>
            </a:br>
            <a:endParaRPr lang="en-US" dirty="0"/>
          </a:p>
        </p:txBody>
      </p:sp>
      <p:sp>
        <p:nvSpPr>
          <p:cNvPr id="3" name="Marcador de contenido 2"/>
          <p:cNvSpPr>
            <a:spLocks noGrp="1"/>
          </p:cNvSpPr>
          <p:nvPr>
            <p:ph idx="1"/>
          </p:nvPr>
        </p:nvSpPr>
        <p:spPr>
          <a:xfrm>
            <a:off x="1484310" y="1813559"/>
            <a:ext cx="10018713" cy="3124201"/>
          </a:xfrm>
        </p:spPr>
        <p:txBody>
          <a:bodyPr/>
          <a:lstStyle/>
          <a:p>
            <a:r>
              <a:rPr lang="es-ES" dirty="0"/>
              <a:t>La interpolación clásica se refiere a la interpolación en Flash CS3 y versiones anteriores. Se conserva en </a:t>
            </a:r>
            <a:r>
              <a:rPr lang="es-ES" dirty="0" err="1"/>
              <a:t>Animate</a:t>
            </a:r>
            <a:r>
              <a:rPr lang="es-ES" dirty="0"/>
              <a:t> por motivos de transición. </a:t>
            </a:r>
            <a:endParaRPr lang="es-ES" dirty="0" smtClean="0"/>
          </a:p>
          <a:p>
            <a:endParaRPr lang="es-ES" dirty="0" smtClean="0"/>
          </a:p>
          <a:p>
            <a:endParaRPr lang="es-ES" dirty="0"/>
          </a:p>
          <a:p>
            <a:endParaRPr lang="en-US"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6814" y="3098520"/>
            <a:ext cx="6013704" cy="4019855"/>
          </a:xfrm>
          <a:prstGeom prst="rect">
            <a:avLst/>
          </a:prstGeom>
        </p:spPr>
      </p:pic>
    </p:spTree>
    <p:extLst>
      <p:ext uri="{BB962C8B-B14F-4D97-AF65-F5344CB8AC3E}">
        <p14:creationId xmlns:p14="http://schemas.microsoft.com/office/powerpoint/2010/main" val="262906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Interpolación de movimiento</a:t>
            </a:r>
            <a:endParaRPr lang="en-US" dirty="0"/>
          </a:p>
        </p:txBody>
      </p:sp>
      <p:sp>
        <p:nvSpPr>
          <p:cNvPr id="3" name="Marcador de contenido 2"/>
          <p:cNvSpPr>
            <a:spLocks noGrp="1"/>
          </p:cNvSpPr>
          <p:nvPr>
            <p:ph idx="1"/>
          </p:nvPr>
        </p:nvSpPr>
        <p:spPr>
          <a:xfrm>
            <a:off x="1484311" y="1937003"/>
            <a:ext cx="10018713" cy="3124201"/>
          </a:xfrm>
        </p:spPr>
        <p:txBody>
          <a:bodyPr/>
          <a:lstStyle/>
          <a:p>
            <a:r>
              <a:rPr lang="es-ES" dirty="0"/>
              <a:t>La interpolación de movimiento es un tipo de animación que utiliza símbolos para crear movimiento, cambios de tamaño y rotación, fundidos y efectos de color.</a:t>
            </a:r>
            <a:endParaRPr lang="es-ES" dirty="0"/>
          </a:p>
          <a:p>
            <a:endParaRPr lang="es-ES" dirty="0" smtClean="0"/>
          </a:p>
          <a:p>
            <a:endParaRPr lang="es-ES" dirty="0"/>
          </a:p>
          <a:p>
            <a:pPr marL="0" indent="0">
              <a:buNone/>
            </a:pP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128" y="3275130"/>
            <a:ext cx="8123860" cy="3572147"/>
          </a:xfrm>
          <a:prstGeom prst="rect">
            <a:avLst/>
          </a:prstGeom>
        </p:spPr>
      </p:pic>
    </p:spTree>
    <p:extLst>
      <p:ext uri="{BB962C8B-B14F-4D97-AF65-F5344CB8AC3E}">
        <p14:creationId xmlns:p14="http://schemas.microsoft.com/office/powerpoint/2010/main" val="124015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4294967295"/>
            <p:extLst>
              <p:ext uri="{D42A27DB-BD31-4B8C-83A1-F6EECF244321}">
                <p14:modId xmlns:p14="http://schemas.microsoft.com/office/powerpoint/2010/main" val="3099155917"/>
              </p:ext>
            </p:extLst>
          </p:nvPr>
        </p:nvGraphicFramePr>
        <p:xfrm>
          <a:off x="2352421" y="0"/>
          <a:ext cx="7559040" cy="6998206"/>
        </p:xfrm>
        <a:graphic>
          <a:graphicData uri="http://schemas.openxmlformats.org/drawingml/2006/table">
            <a:tbl>
              <a:tblPr/>
              <a:tblGrid>
                <a:gridCol w="3779520">
                  <a:extLst>
                    <a:ext uri="{9D8B030D-6E8A-4147-A177-3AD203B41FA5}">
                      <a16:colId xmlns:a16="http://schemas.microsoft.com/office/drawing/2014/main" val="2249759237"/>
                    </a:ext>
                  </a:extLst>
                </a:gridCol>
                <a:gridCol w="3779520">
                  <a:extLst>
                    <a:ext uri="{9D8B030D-6E8A-4147-A177-3AD203B41FA5}">
                      <a16:colId xmlns:a16="http://schemas.microsoft.com/office/drawing/2014/main" val="3526880472"/>
                    </a:ext>
                  </a:extLst>
                </a:gridCol>
              </a:tblGrid>
              <a:tr h="303255">
                <a:tc>
                  <a:txBody>
                    <a:bodyPr/>
                    <a:lstStyle/>
                    <a:p>
                      <a:pPr algn="l" fontAlgn="t"/>
                      <a:r>
                        <a:rPr lang="en-US" sz="700" b="1">
                          <a:solidFill>
                            <a:srgbClr val="333333"/>
                          </a:solidFill>
                          <a:effectLst/>
                          <a:latin typeface="inherit"/>
                        </a:rPr>
                        <a:t>Interpolaciones de movimiento</a:t>
                      </a:r>
                      <a:endParaRPr lang="en-US" sz="700" b="0">
                        <a:solidFill>
                          <a:srgbClr val="333333"/>
                        </a:solidFill>
                        <a:effectLst/>
                        <a:latin typeface="inherit"/>
                      </a:endParaRP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tc>
                  <a:txBody>
                    <a:bodyPr/>
                    <a:lstStyle/>
                    <a:p>
                      <a:pPr algn="l" fontAlgn="t"/>
                      <a:r>
                        <a:rPr lang="en-US" sz="700" b="1" dirty="0" err="1">
                          <a:solidFill>
                            <a:srgbClr val="333333"/>
                          </a:solidFill>
                          <a:effectLst/>
                          <a:latin typeface="inherit"/>
                        </a:rPr>
                        <a:t>Interpolaciones</a:t>
                      </a:r>
                      <a:r>
                        <a:rPr lang="en-US" sz="700" b="1" dirty="0">
                          <a:solidFill>
                            <a:srgbClr val="333333"/>
                          </a:solidFill>
                          <a:effectLst/>
                          <a:latin typeface="inherit"/>
                        </a:rPr>
                        <a:t> </a:t>
                      </a:r>
                      <a:r>
                        <a:rPr lang="en-US" sz="700" b="1" dirty="0" err="1">
                          <a:solidFill>
                            <a:srgbClr val="333333"/>
                          </a:solidFill>
                          <a:effectLst/>
                          <a:latin typeface="inherit"/>
                        </a:rPr>
                        <a:t>clásicas</a:t>
                      </a:r>
                      <a:endParaRPr lang="en-US" sz="700" b="0" dirty="0">
                        <a:solidFill>
                          <a:srgbClr val="333333"/>
                        </a:solidFill>
                        <a:effectLst/>
                        <a:latin typeface="inherit"/>
                      </a:endParaRP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extLst>
                  <a:ext uri="{0D108BD9-81ED-4DB2-BD59-A6C34878D82A}">
                    <a16:rowId xmlns:a16="http://schemas.microsoft.com/office/drawing/2014/main" val="1905741154"/>
                  </a:ext>
                </a:extLst>
              </a:tr>
              <a:tr h="676493">
                <a:tc>
                  <a:txBody>
                    <a:bodyPr/>
                    <a:lstStyle/>
                    <a:p>
                      <a:pPr algn="l" fontAlgn="t"/>
                      <a:r>
                        <a:rPr lang="es-ES" sz="700" b="0" dirty="0">
                          <a:solidFill>
                            <a:srgbClr val="333333"/>
                          </a:solidFill>
                          <a:effectLst/>
                          <a:latin typeface="inherit"/>
                        </a:rPr>
                        <a:t>Potentes y fáciles de crear, proporcionan un control máximo sobre la animación interpolada</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tc>
                  <a:txBody>
                    <a:bodyPr/>
                    <a:lstStyle/>
                    <a:p>
                      <a:pPr algn="l" fontAlgn="t"/>
                      <a:r>
                        <a:rPr lang="es-ES" sz="700" b="0">
                          <a:solidFill>
                            <a:srgbClr val="333333"/>
                          </a:solidFill>
                          <a:effectLst/>
                          <a:latin typeface="inherit"/>
                        </a:rPr>
                        <a:t>Más complejas, las interpolaciones clásicas incluyen todas las interpolaciones creadas en versiones anteriores de Animate. </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extLst>
                  <a:ext uri="{0D108BD9-81ED-4DB2-BD59-A6C34878D82A}">
                    <a16:rowId xmlns:a16="http://schemas.microsoft.com/office/drawing/2014/main" val="2493929687"/>
                  </a:ext>
                </a:extLst>
              </a:tr>
              <a:tr h="489875">
                <a:tc>
                  <a:txBody>
                    <a:bodyPr/>
                    <a:lstStyle/>
                    <a:p>
                      <a:pPr algn="l" fontAlgn="t"/>
                      <a:r>
                        <a:rPr lang="es-ES" sz="700" b="0" dirty="0">
                          <a:solidFill>
                            <a:srgbClr val="333333"/>
                          </a:solidFill>
                          <a:effectLst/>
                          <a:latin typeface="inherit"/>
                        </a:rPr>
                        <a:t>Ofrecen un mejor control de la interpolación.</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tc>
                  <a:txBody>
                    <a:bodyPr/>
                    <a:lstStyle/>
                    <a:p>
                      <a:pPr algn="l" fontAlgn="t"/>
                      <a:r>
                        <a:rPr lang="es-ES" sz="700" b="0">
                          <a:solidFill>
                            <a:srgbClr val="333333"/>
                          </a:solidFill>
                          <a:effectLst/>
                          <a:latin typeface="inherit"/>
                        </a:rPr>
                        <a:t>Proporcionan funcionalidad específica para cada usuario.</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extLst>
                  <a:ext uri="{0D108BD9-81ED-4DB2-BD59-A6C34878D82A}">
                    <a16:rowId xmlns:a16="http://schemas.microsoft.com/office/drawing/2014/main" val="3639118642"/>
                  </a:ext>
                </a:extLst>
              </a:tr>
              <a:tr h="303255">
                <a:tc>
                  <a:txBody>
                    <a:bodyPr/>
                    <a:lstStyle/>
                    <a:p>
                      <a:pPr algn="l" fontAlgn="t"/>
                      <a:r>
                        <a:rPr lang="en-US" sz="700" b="0">
                          <a:solidFill>
                            <a:srgbClr val="333333"/>
                          </a:solidFill>
                          <a:effectLst/>
                          <a:latin typeface="inherit"/>
                        </a:rPr>
                        <a:t>Utilizan fotogramas clave.</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tc>
                  <a:txBody>
                    <a:bodyPr/>
                    <a:lstStyle/>
                    <a:p>
                      <a:pPr algn="l" fontAlgn="t"/>
                      <a:r>
                        <a:rPr lang="en-US" sz="700" b="0">
                          <a:solidFill>
                            <a:srgbClr val="333333"/>
                          </a:solidFill>
                          <a:effectLst/>
                          <a:latin typeface="inherit"/>
                        </a:rPr>
                        <a:t>Utilizan fotogramas de propiedad.</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extLst>
                  <a:ext uri="{0D108BD9-81ED-4DB2-BD59-A6C34878D82A}">
                    <a16:rowId xmlns:a16="http://schemas.microsoft.com/office/drawing/2014/main" val="1247392347"/>
                  </a:ext>
                </a:extLst>
              </a:tr>
              <a:tr h="489875">
                <a:tc>
                  <a:txBody>
                    <a:bodyPr/>
                    <a:lstStyle/>
                    <a:p>
                      <a:pPr algn="l" fontAlgn="t"/>
                      <a:r>
                        <a:rPr lang="es-ES" sz="700" b="0">
                          <a:solidFill>
                            <a:srgbClr val="333333"/>
                          </a:solidFill>
                          <a:effectLst/>
                          <a:latin typeface="inherit"/>
                        </a:rPr>
                        <a:t>Tienen un objeto de destino para todo el grupo de interpolación.</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tc>
                  <a:txBody>
                    <a:bodyPr/>
                    <a:lstStyle/>
                    <a:p>
                      <a:pPr algn="l" fontAlgn="t"/>
                      <a:r>
                        <a:rPr lang="es-ES" sz="700" b="0">
                          <a:solidFill>
                            <a:srgbClr val="333333"/>
                          </a:solidFill>
                          <a:effectLst/>
                          <a:latin typeface="inherit"/>
                        </a:rPr>
                        <a:t>Interpolaciones entre dos fotogramas clave con símbolos iguales o distintos.</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extLst>
                  <a:ext uri="{0D108BD9-81ED-4DB2-BD59-A6C34878D82A}">
                    <a16:rowId xmlns:a16="http://schemas.microsoft.com/office/drawing/2014/main" val="2536931368"/>
                  </a:ext>
                </a:extLst>
              </a:tr>
              <a:tr h="676493">
                <a:tc>
                  <a:txBody>
                    <a:bodyPr/>
                    <a:lstStyle/>
                    <a:p>
                      <a:pPr algn="l" fontAlgn="t"/>
                      <a:r>
                        <a:rPr lang="es-ES" sz="700" b="0" dirty="0">
                          <a:solidFill>
                            <a:srgbClr val="333333"/>
                          </a:solidFill>
                          <a:effectLst/>
                          <a:latin typeface="inherit"/>
                        </a:rPr>
                        <a:t>Utilizan el texto como un tipo que se puede interpolar y no convierten los objetos de texto en clips de película.</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tc>
                  <a:txBody>
                    <a:bodyPr/>
                    <a:lstStyle/>
                    <a:p>
                      <a:pPr algn="l" fontAlgn="t"/>
                      <a:r>
                        <a:rPr lang="es-ES" sz="700" b="0">
                          <a:solidFill>
                            <a:srgbClr val="333333"/>
                          </a:solidFill>
                          <a:effectLst/>
                          <a:latin typeface="inherit"/>
                        </a:rPr>
                        <a:t>Los objetos de texto se convierten en símbolos gráficos.</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extLst>
                  <a:ext uri="{0D108BD9-81ED-4DB2-BD59-A6C34878D82A}">
                    <a16:rowId xmlns:a16="http://schemas.microsoft.com/office/drawing/2014/main" val="210646375"/>
                  </a:ext>
                </a:extLst>
              </a:tr>
              <a:tr h="303255">
                <a:tc>
                  <a:txBody>
                    <a:bodyPr/>
                    <a:lstStyle/>
                    <a:p>
                      <a:pPr algn="l" fontAlgn="t"/>
                      <a:r>
                        <a:rPr lang="en-US" sz="700" b="0">
                          <a:solidFill>
                            <a:srgbClr val="333333"/>
                          </a:solidFill>
                          <a:effectLst/>
                          <a:latin typeface="inherit"/>
                        </a:rPr>
                        <a:t>No utilizan scripts de fotograma.</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tc>
                  <a:txBody>
                    <a:bodyPr/>
                    <a:lstStyle/>
                    <a:p>
                      <a:pPr algn="l" fontAlgn="t"/>
                      <a:r>
                        <a:rPr lang="en-US" sz="700" b="0">
                          <a:solidFill>
                            <a:srgbClr val="333333"/>
                          </a:solidFill>
                          <a:effectLst/>
                          <a:latin typeface="inherit"/>
                        </a:rPr>
                        <a:t>Utilizan scripts de fotograma.</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extLst>
                  <a:ext uri="{0D108BD9-81ED-4DB2-BD59-A6C34878D82A}">
                    <a16:rowId xmlns:a16="http://schemas.microsoft.com/office/drawing/2014/main" val="1677959857"/>
                  </a:ext>
                </a:extLst>
              </a:tr>
              <a:tr h="676493">
                <a:tc>
                  <a:txBody>
                    <a:bodyPr/>
                    <a:lstStyle/>
                    <a:p>
                      <a:pPr algn="l" fontAlgn="t"/>
                      <a:r>
                        <a:rPr lang="es-ES" sz="700" b="0">
                          <a:solidFill>
                            <a:srgbClr val="333333"/>
                          </a:solidFill>
                          <a:effectLst/>
                          <a:latin typeface="inherit"/>
                        </a:rPr>
                        <a:t>Amplían y cambian el tamaño de la interpolación en la línea de tiempo y la tratan como objeto individual. </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tc>
                  <a:txBody>
                    <a:bodyPr/>
                    <a:lstStyle/>
                    <a:p>
                      <a:pPr algn="l" fontAlgn="t"/>
                      <a:r>
                        <a:rPr lang="es-ES" sz="700" b="0">
                          <a:solidFill>
                            <a:srgbClr val="333333"/>
                          </a:solidFill>
                          <a:effectLst/>
                          <a:latin typeface="inherit"/>
                        </a:rPr>
                        <a:t>Están formadas por grupos de fotogramas que se pueden seleccionar independientemente en la línea de tiempo.</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extLst>
                  <a:ext uri="{0D108BD9-81ED-4DB2-BD59-A6C34878D82A}">
                    <a16:rowId xmlns:a16="http://schemas.microsoft.com/office/drawing/2014/main" val="2198430606"/>
                  </a:ext>
                </a:extLst>
              </a:tr>
              <a:tr h="1236350">
                <a:tc>
                  <a:txBody>
                    <a:bodyPr/>
                    <a:lstStyle/>
                    <a:p>
                      <a:pPr algn="l" fontAlgn="t"/>
                      <a:r>
                        <a:rPr lang="es-ES" sz="700" b="0">
                          <a:solidFill>
                            <a:srgbClr val="333333"/>
                          </a:solidFill>
                          <a:effectLst/>
                          <a:latin typeface="inherit"/>
                        </a:rPr>
                        <a:t>Las aceleraciones se aplican en todo el grupo de interpolación de movimiento. La aceleración de fotogramas específicos de una interpolación de movimiento requiere la creación de una curva de aceleración personalizada.</a:t>
                      </a:r>
                      <a:br>
                        <a:rPr lang="es-ES" sz="700" b="0">
                          <a:solidFill>
                            <a:srgbClr val="333333"/>
                          </a:solidFill>
                          <a:effectLst/>
                          <a:latin typeface="inherit"/>
                        </a:rPr>
                      </a:br>
                      <a:endParaRPr lang="es-ES" sz="700" b="0">
                        <a:solidFill>
                          <a:srgbClr val="333333"/>
                        </a:solidFill>
                        <a:effectLst/>
                        <a:latin typeface="inherit"/>
                      </a:endParaRP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tc>
                  <a:txBody>
                    <a:bodyPr/>
                    <a:lstStyle/>
                    <a:p>
                      <a:pPr algn="l" fontAlgn="t"/>
                      <a:r>
                        <a:rPr lang="es-ES" sz="700" b="0">
                          <a:solidFill>
                            <a:srgbClr val="333333"/>
                          </a:solidFill>
                          <a:effectLst/>
                          <a:latin typeface="inherit"/>
                        </a:rPr>
                        <a:t>Aplican las aceleraciones a grupos de fotogramas situados entre los fotogramas clave de la interpolación. </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extLst>
                  <a:ext uri="{0D108BD9-81ED-4DB2-BD59-A6C34878D82A}">
                    <a16:rowId xmlns:a16="http://schemas.microsoft.com/office/drawing/2014/main" val="3559599082"/>
                  </a:ext>
                </a:extLst>
              </a:tr>
              <a:tr h="489875">
                <a:tc>
                  <a:txBody>
                    <a:bodyPr/>
                    <a:lstStyle/>
                    <a:p>
                      <a:pPr algn="l" fontAlgn="t"/>
                      <a:r>
                        <a:rPr lang="es-ES" sz="700" b="0">
                          <a:solidFill>
                            <a:srgbClr val="333333"/>
                          </a:solidFill>
                          <a:effectLst/>
                          <a:latin typeface="inherit"/>
                        </a:rPr>
                        <a:t>Aplican un efecto de color por interpolación.</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tc>
                  <a:txBody>
                    <a:bodyPr/>
                    <a:lstStyle/>
                    <a:p>
                      <a:pPr algn="l" fontAlgn="t"/>
                      <a:r>
                        <a:rPr lang="es-ES" sz="700" b="0">
                          <a:solidFill>
                            <a:srgbClr val="333333"/>
                          </a:solidFill>
                          <a:effectLst/>
                          <a:latin typeface="inherit"/>
                        </a:rPr>
                        <a:t>Aplican dos efectos de color distintos como, por ejemplo, transparencia alfa y matiz.</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extLst>
                  <a:ext uri="{0D108BD9-81ED-4DB2-BD59-A6C34878D82A}">
                    <a16:rowId xmlns:a16="http://schemas.microsoft.com/office/drawing/2014/main" val="425667687"/>
                  </a:ext>
                </a:extLst>
              </a:tr>
              <a:tr h="303255">
                <a:tc>
                  <a:txBody>
                    <a:bodyPr/>
                    <a:lstStyle/>
                    <a:p>
                      <a:pPr algn="l" fontAlgn="t"/>
                      <a:r>
                        <a:rPr lang="es-ES" sz="700" b="0">
                          <a:solidFill>
                            <a:srgbClr val="333333"/>
                          </a:solidFill>
                          <a:effectLst/>
                          <a:latin typeface="inherit"/>
                        </a:rPr>
                        <a:t>Se animan los objetos 3D. </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tc>
                  <a:txBody>
                    <a:bodyPr/>
                    <a:lstStyle/>
                    <a:p>
                      <a:pPr algn="l" fontAlgn="t"/>
                      <a:r>
                        <a:rPr lang="es-ES" sz="700" b="0">
                          <a:solidFill>
                            <a:srgbClr val="333333"/>
                          </a:solidFill>
                          <a:effectLst/>
                          <a:latin typeface="inherit"/>
                        </a:rPr>
                        <a:t>No es posible animar objetos 3D. </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7F8F7"/>
                    </a:solidFill>
                  </a:tcPr>
                </a:tc>
                <a:extLst>
                  <a:ext uri="{0D108BD9-81ED-4DB2-BD59-A6C34878D82A}">
                    <a16:rowId xmlns:a16="http://schemas.microsoft.com/office/drawing/2014/main" val="3954692468"/>
                  </a:ext>
                </a:extLst>
              </a:tr>
              <a:tr h="1049732">
                <a:tc>
                  <a:txBody>
                    <a:bodyPr/>
                    <a:lstStyle/>
                    <a:p>
                      <a:pPr algn="l" fontAlgn="t"/>
                      <a:r>
                        <a:rPr lang="es-ES" sz="700" b="0">
                          <a:solidFill>
                            <a:srgbClr val="333333"/>
                          </a:solidFill>
                          <a:effectLst/>
                          <a:latin typeface="inherit"/>
                        </a:rPr>
                        <a:t>Se pueden guardar como configuraciones predefinidas de movimiento.</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tc>
                  <a:txBody>
                    <a:bodyPr/>
                    <a:lstStyle/>
                    <a:p>
                      <a:pPr algn="l" fontAlgn="t"/>
                      <a:r>
                        <a:rPr lang="es-ES" sz="700" b="0" dirty="0">
                          <a:solidFill>
                            <a:srgbClr val="333333"/>
                          </a:solidFill>
                          <a:effectLst/>
                          <a:latin typeface="inherit"/>
                        </a:rPr>
                        <a:t>No se pueden guardar como configuraciones predefinidas de movimiento. Intercambian símbolos o establecen el número de fotograma de un símbolo gráfico para que se muestre en un fotograma clave de propiedad. </a:t>
                      </a:r>
                    </a:p>
                  </a:txBody>
                  <a:tcPr marL="39394" marR="39394" marT="35454" marB="35454">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FFFFF"/>
                    </a:solidFill>
                  </a:tcPr>
                </a:tc>
                <a:extLst>
                  <a:ext uri="{0D108BD9-81ED-4DB2-BD59-A6C34878D82A}">
                    <a16:rowId xmlns:a16="http://schemas.microsoft.com/office/drawing/2014/main" val="1949853567"/>
                  </a:ext>
                </a:extLst>
              </a:tr>
            </a:tbl>
          </a:graphicData>
        </a:graphic>
      </p:graphicFrame>
    </p:spTree>
    <p:extLst>
      <p:ext uri="{BB962C8B-B14F-4D97-AF65-F5344CB8AC3E}">
        <p14:creationId xmlns:p14="http://schemas.microsoft.com/office/powerpoint/2010/main" val="422777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48" y="996696"/>
            <a:ext cx="10058400" cy="5074920"/>
          </a:xfrm>
          <a:prstGeom prst="rect">
            <a:avLst/>
          </a:prstGeom>
        </p:spPr>
      </p:pic>
    </p:spTree>
    <p:extLst>
      <p:ext uri="{BB962C8B-B14F-4D97-AF65-F5344CB8AC3E}">
        <p14:creationId xmlns:p14="http://schemas.microsoft.com/office/powerpoint/2010/main" val="289246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3151" y="2444261"/>
            <a:ext cx="10018713" cy="1752599"/>
          </a:xfrm>
        </p:spPr>
        <p:txBody>
          <a:bodyPr/>
          <a:lstStyle/>
          <a:p>
            <a:r>
              <a:rPr lang="es-ES" dirty="0" smtClean="0"/>
              <a:t>Gracias</a:t>
            </a:r>
            <a:endParaRPr lang="en-US" dirty="0"/>
          </a:p>
        </p:txBody>
      </p:sp>
    </p:spTree>
    <p:extLst>
      <p:ext uri="{BB962C8B-B14F-4D97-AF65-F5344CB8AC3E}">
        <p14:creationId xmlns:p14="http://schemas.microsoft.com/office/powerpoint/2010/main" val="2290393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87</TotalTime>
  <Words>356</Words>
  <Application>Microsoft Office PowerPoint</Application>
  <PresentationFormat>Panorámica</PresentationFormat>
  <Paragraphs>43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Corbel</vt:lpstr>
      <vt:lpstr>inherit</vt:lpstr>
      <vt:lpstr>Parallax</vt:lpstr>
      <vt:lpstr>Interpolación de Formas </vt:lpstr>
      <vt:lpstr>¿Qué es una interpolación?</vt:lpstr>
      <vt:lpstr>Tipos de interpolación</vt:lpstr>
      <vt:lpstr>Interpolación de forma</vt:lpstr>
      <vt:lpstr>Interpolaciones clásicas </vt:lpstr>
      <vt:lpstr>Interpolación de movimiento</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Interpolación de Formas</dc:title>
  <dc:creator>Elias</dc:creator>
  <cp:lastModifiedBy>Elias</cp:lastModifiedBy>
  <cp:revision>9</cp:revision>
  <dcterms:created xsi:type="dcterms:W3CDTF">2018-05-17T16:54:43Z</dcterms:created>
  <dcterms:modified xsi:type="dcterms:W3CDTF">2018-05-17T18:22:34Z</dcterms:modified>
</cp:coreProperties>
</file>