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sbest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inera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Rocas_metam%C3%B3rfica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Roc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LEGISLACION E INSERCIÓN LABORAL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Profesora: </a:t>
            </a:r>
            <a:r>
              <a:rPr lang="es-ES" sz="2000" dirty="0" smtClean="0"/>
              <a:t>Lucia Juana Flores </a:t>
            </a:r>
            <a:r>
              <a:rPr lang="es-ES" sz="2000" dirty="0" err="1" smtClean="0"/>
              <a:t>Llayqui</a:t>
            </a:r>
            <a:endParaRPr lang="es-ES" sz="2000" dirty="0" smtClean="0"/>
          </a:p>
          <a:p>
            <a:r>
              <a:rPr lang="es-ES" sz="2000" dirty="0" smtClean="0"/>
              <a:t>Alumno: Christian Vilca Apaza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0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FÓSFORO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42611" y="2677008"/>
            <a:ext cx="4567844" cy="2144374"/>
          </a:xfrm>
        </p:spPr>
        <p:txBody>
          <a:bodyPr/>
          <a:lstStyle/>
          <a:p>
            <a:r>
              <a:rPr lang="es-ES" sz="2800" dirty="0"/>
              <a:t>E</a:t>
            </a:r>
            <a:r>
              <a:rPr lang="es-ES" sz="2800" dirty="0" smtClean="0"/>
              <a:t>lemento </a:t>
            </a:r>
            <a:r>
              <a:rPr lang="es-ES" sz="2800" dirty="0"/>
              <a:t>químico de número atómico 15 y símbolo </a:t>
            </a:r>
            <a:r>
              <a:rPr lang="es-ES" sz="2800" dirty="0" smtClean="0"/>
              <a:t>P.</a:t>
            </a:r>
          </a:p>
          <a:p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/>
              <a:t>Intoxicación por </a:t>
            </a:r>
            <a:r>
              <a:rPr lang="es-ES" sz="2400" dirty="0" smtClean="0"/>
              <a:t>fósforo</a:t>
            </a:r>
          </a:p>
          <a:p>
            <a:pPr lvl="1"/>
            <a:endParaRPr lang="es-ES" dirty="0"/>
          </a:p>
        </p:txBody>
      </p:sp>
      <p:pic>
        <p:nvPicPr>
          <p:cNvPr id="9218" name="Picture 2" descr="Resultado de imagen para fÃ³sforo element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22806"/>
            <a:ext cx="4938712" cy="32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MANGANESO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Elemento químico, símbolo Mn, de número atómico 25 y peso atómico 54.938</a:t>
            </a:r>
            <a:r>
              <a:rPr lang="es-ES" sz="2800" dirty="0" smtClean="0"/>
              <a:t>.</a:t>
            </a:r>
            <a:endParaRPr lang="es-ES" sz="2800" dirty="0"/>
          </a:p>
          <a:p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 smtClean="0"/>
              <a:t>Envenenamiento por Manganeso</a:t>
            </a:r>
          </a:p>
          <a:p>
            <a:pPr lvl="1"/>
            <a:r>
              <a:rPr lang="es-ES" sz="2400" dirty="0" smtClean="0"/>
              <a:t>Daños en el sistema respiratorio</a:t>
            </a:r>
          </a:p>
          <a:p>
            <a:pPr lvl="1"/>
            <a:r>
              <a:rPr lang="es-ES" sz="2400" dirty="0" smtClean="0"/>
              <a:t>Daños en el Cerebro</a:t>
            </a:r>
          </a:p>
          <a:p>
            <a:pPr lvl="1"/>
            <a:r>
              <a:rPr lang="es-ES" sz="2400" dirty="0" smtClean="0"/>
              <a:t>Parkinson</a:t>
            </a:r>
            <a:endParaRPr lang="es-ES" sz="2400" dirty="0"/>
          </a:p>
        </p:txBody>
      </p:sp>
      <p:pic>
        <p:nvPicPr>
          <p:cNvPr id="10242" name="Picture 2" descr="https://www.lenntech.com/images/espanol/tabla-peiodica/mn.htm1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10" y="2047020"/>
            <a:ext cx="4488872" cy="33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4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CROMO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800" dirty="0"/>
              <a:t>Elemento químico, símbolo Cr, número atómico 24, peso atómico 51.996</a:t>
            </a:r>
            <a:br>
              <a:rPr lang="es-ES" sz="2800" dirty="0"/>
            </a:br>
            <a:endParaRPr lang="es-ES" sz="2800" dirty="0"/>
          </a:p>
          <a:p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 smtClean="0"/>
              <a:t>Erupciones cutáneas</a:t>
            </a:r>
          </a:p>
          <a:p>
            <a:pPr lvl="1"/>
            <a:r>
              <a:rPr lang="es-ES" sz="2400" dirty="0" smtClean="0"/>
              <a:t>Malestar de estomago y ulceras</a:t>
            </a:r>
          </a:p>
          <a:p>
            <a:pPr lvl="1"/>
            <a:r>
              <a:rPr lang="es-ES" sz="2400" dirty="0" smtClean="0"/>
              <a:t>Problemas respiratorios</a:t>
            </a:r>
          </a:p>
          <a:p>
            <a:pPr lvl="1"/>
            <a:r>
              <a:rPr lang="es-ES" sz="2400" dirty="0" smtClean="0"/>
              <a:t>Cáncer de pulmón</a:t>
            </a:r>
          </a:p>
          <a:p>
            <a:pPr lvl="1"/>
            <a:endParaRPr lang="es-ES" dirty="0"/>
          </a:p>
        </p:txBody>
      </p:sp>
      <p:pic>
        <p:nvPicPr>
          <p:cNvPr id="11266" name="Picture 2" descr="https://www.lenntech.com/images/espanol/tabla-peiodica/cr.htm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2261388"/>
            <a:ext cx="4425733" cy="360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1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ARSENICO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Elemento químico, cuyo símbolo es As y su número atómico, 33.</a:t>
            </a:r>
            <a:br>
              <a:rPr lang="es-ES" sz="2800" dirty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 smtClean="0"/>
              <a:t>Irritación del estomago</a:t>
            </a:r>
          </a:p>
          <a:p>
            <a:pPr lvl="1"/>
            <a:r>
              <a:rPr lang="es-ES" sz="2400" dirty="0" smtClean="0"/>
              <a:t>Disminución en la producción de glóbulos rojos y blancos</a:t>
            </a:r>
          </a:p>
          <a:p>
            <a:pPr lvl="1"/>
            <a:r>
              <a:rPr lang="es-ES" sz="2400" dirty="0" smtClean="0"/>
              <a:t>Irritación en los pulmones</a:t>
            </a:r>
          </a:p>
          <a:p>
            <a:pPr lvl="1"/>
            <a:r>
              <a:rPr lang="es-ES" sz="2400" dirty="0" smtClean="0"/>
              <a:t>Cáncer </a:t>
            </a:r>
            <a:endParaRPr lang="es-ES" sz="2400" dirty="0"/>
          </a:p>
        </p:txBody>
      </p:sp>
      <p:pic>
        <p:nvPicPr>
          <p:cNvPr id="12290" name="Picture 2" descr="Arseen - A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2086630"/>
            <a:ext cx="3971491" cy="397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3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MERCURIO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mercurio es un elemento químico con el símbolo Hg y </a:t>
            </a:r>
            <a:r>
              <a:rPr lang="es-ES" sz="2800" dirty="0" smtClean="0"/>
              <a:t>número </a:t>
            </a:r>
            <a:r>
              <a:rPr lang="es-ES" sz="2800" dirty="0"/>
              <a:t>atómico 80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 smtClean="0"/>
              <a:t>Envenenamiento por Mercurio</a:t>
            </a:r>
          </a:p>
          <a:p>
            <a:pPr lvl="1"/>
            <a:r>
              <a:rPr lang="es-ES" sz="2400" dirty="0" smtClean="0"/>
              <a:t>Decoloración de la piel</a:t>
            </a:r>
          </a:p>
          <a:p>
            <a:pPr lvl="1"/>
            <a:r>
              <a:rPr lang="es-ES" sz="2400" dirty="0" smtClean="0"/>
              <a:t>Picazón ardor y dolor en la piel</a:t>
            </a:r>
          </a:p>
          <a:p>
            <a:pPr lvl="1"/>
            <a:r>
              <a:rPr lang="es-ES" sz="2400" dirty="0" smtClean="0"/>
              <a:t>Desprendimiento de la piel</a:t>
            </a:r>
          </a:p>
          <a:p>
            <a:pPr lvl="1"/>
            <a:r>
              <a:rPr lang="es-ES" sz="2400" dirty="0" smtClean="0"/>
              <a:t>Sudoración excesiva</a:t>
            </a:r>
            <a:endParaRPr lang="es-ES" sz="2400" dirty="0"/>
          </a:p>
        </p:txBody>
      </p:sp>
      <p:pic>
        <p:nvPicPr>
          <p:cNvPr id="13314" name="Picture 2" descr="Hg Mercury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49088"/>
            <a:ext cx="4846320" cy="387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6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PLOMO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Elemento </a:t>
            </a:r>
            <a:r>
              <a:rPr lang="es-ES" sz="2800" dirty="0"/>
              <a:t>químico de la tabla periódica, cuyo símbolo es Pb y su número atómico es </a:t>
            </a:r>
            <a:r>
              <a:rPr lang="es-ES" sz="2800" dirty="0" smtClean="0"/>
              <a:t> 82.</a:t>
            </a:r>
          </a:p>
          <a:p>
            <a:r>
              <a:rPr lang="es-ES" sz="2800" dirty="0" smtClean="0"/>
              <a:t>Enfermedades:</a:t>
            </a:r>
          </a:p>
          <a:p>
            <a:pPr lvl="1"/>
            <a:r>
              <a:rPr lang="es-ES" sz="2400" dirty="0" smtClean="0"/>
              <a:t>Intoxicación por plomo</a:t>
            </a:r>
          </a:p>
          <a:p>
            <a:pPr lvl="1"/>
            <a:r>
              <a:rPr lang="es-ES" sz="2400" dirty="0" smtClean="0"/>
              <a:t>Daño parcial al cerebro</a:t>
            </a:r>
          </a:p>
          <a:p>
            <a:pPr lvl="1"/>
            <a:r>
              <a:rPr lang="es-ES" sz="2400" dirty="0" smtClean="0"/>
              <a:t>Daño parcial al sistema nervioso central</a:t>
            </a:r>
          </a:p>
          <a:p>
            <a:pPr lvl="1"/>
            <a:r>
              <a:rPr lang="es-ES" sz="2400" dirty="0" smtClean="0"/>
              <a:t>Anemia</a:t>
            </a:r>
            <a:endParaRPr lang="es-ES" sz="2400" dirty="0"/>
          </a:p>
        </p:txBody>
      </p:sp>
      <p:pic>
        <p:nvPicPr>
          <p:cNvPr id="14338" name="Picture 2" descr="Resultado de imagen para plom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2108812"/>
            <a:ext cx="3760283" cy="37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7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SULFURO O DIÓXIDO DE AZUFRE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</a:t>
            </a:r>
            <a:r>
              <a:rPr lang="es-ES" sz="2800" dirty="0" smtClean="0"/>
              <a:t>s </a:t>
            </a:r>
            <a:r>
              <a:rPr lang="es-ES" sz="2800" dirty="0"/>
              <a:t>un gas incoloro, irritante, con un olor </a:t>
            </a:r>
            <a:r>
              <a:rPr lang="es-ES" sz="2800" dirty="0" smtClean="0"/>
              <a:t>penetrante.</a:t>
            </a:r>
          </a:p>
          <a:p>
            <a:r>
              <a:rPr lang="es-ES" sz="2800" dirty="0" smtClean="0"/>
              <a:t>Enfermedades.</a:t>
            </a:r>
          </a:p>
          <a:p>
            <a:pPr lvl="1"/>
            <a:r>
              <a:rPr lang="es-ES" sz="2400" dirty="0" smtClean="0"/>
              <a:t>Dificultad para respirar</a:t>
            </a:r>
          </a:p>
          <a:p>
            <a:pPr lvl="1"/>
            <a:r>
              <a:rPr lang="es-ES" sz="2400" dirty="0" smtClean="0"/>
              <a:t>Inflamación de las vías respiratorias</a:t>
            </a:r>
          </a:p>
          <a:p>
            <a:pPr lvl="1"/>
            <a:r>
              <a:rPr lang="es-ES" sz="2400" dirty="0" smtClean="0"/>
              <a:t>Edema pulmonar</a:t>
            </a:r>
          </a:p>
          <a:p>
            <a:pPr lvl="1"/>
            <a:r>
              <a:rPr lang="es-ES" sz="2400" dirty="0" smtClean="0"/>
              <a:t>Colapso circulatorio</a:t>
            </a:r>
            <a:endParaRPr lang="es-ES" sz="2400" dirty="0"/>
          </a:p>
        </p:txBody>
      </p:sp>
      <p:pic>
        <p:nvPicPr>
          <p:cNvPr id="15366" name="Picture 6" descr="Resultado de imagen para dioxido de azuf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54621"/>
            <a:ext cx="4938712" cy="340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4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HEMIPLEJIA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80" y="2967952"/>
            <a:ext cx="4742412" cy="1437793"/>
          </a:xfrm>
        </p:spPr>
        <p:txBody>
          <a:bodyPr>
            <a:normAutofit/>
          </a:bodyPr>
          <a:lstStyle/>
          <a:p>
            <a:r>
              <a:rPr lang="es-ES" sz="2400" dirty="0"/>
              <a:t>T</a:t>
            </a:r>
            <a:r>
              <a:rPr lang="es-ES" sz="2400" dirty="0" smtClean="0"/>
              <a:t>rastorno </a:t>
            </a:r>
            <a:r>
              <a:rPr lang="es-ES" sz="2400" dirty="0"/>
              <a:t>del cuerpo del paciente en el que la mitad contra lateral de su cuerpo está </a:t>
            </a:r>
            <a:r>
              <a:rPr lang="es-ES" sz="2400" dirty="0" smtClean="0"/>
              <a:t> paralizada</a:t>
            </a:r>
            <a:endParaRPr lang="es-ES" sz="2400" dirty="0"/>
          </a:p>
        </p:txBody>
      </p:sp>
      <p:pic>
        <p:nvPicPr>
          <p:cNvPr id="16386" name="Picture 2" descr="Resultado de imagen para hemiplej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432442"/>
            <a:ext cx="4937125" cy="28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PARAPLEJIA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17920" y="2884826"/>
            <a:ext cx="4937760" cy="1624829"/>
          </a:xfrm>
        </p:spPr>
        <p:txBody>
          <a:bodyPr>
            <a:normAutofit/>
          </a:bodyPr>
          <a:lstStyle/>
          <a:p>
            <a:r>
              <a:rPr lang="es-ES" sz="2400" dirty="0"/>
              <a:t>E</a:t>
            </a:r>
            <a:r>
              <a:rPr lang="es-ES" sz="2400" dirty="0" smtClean="0"/>
              <a:t>s </a:t>
            </a:r>
            <a:r>
              <a:rPr lang="es-ES" sz="2400" dirty="0"/>
              <a:t>una enfermedad por la cual la parte inferior del cuerpo queda </a:t>
            </a:r>
            <a:r>
              <a:rPr lang="es-ES" sz="2400" dirty="0" smtClean="0"/>
              <a:t>paralizada</a:t>
            </a:r>
            <a:r>
              <a:rPr lang="es-ES" sz="2400" dirty="0"/>
              <a:t> y carece de funcionalidad. </a:t>
            </a:r>
            <a:endParaRPr lang="es-ES" sz="2400" dirty="0"/>
          </a:p>
        </p:txBody>
      </p:sp>
      <p:pic>
        <p:nvPicPr>
          <p:cNvPr id="17410" name="Picture 2" descr="Resultado de imagen para parapleji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10" y="2284906"/>
            <a:ext cx="4353430" cy="33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CUADRIPLEJIA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8595" y="2967952"/>
            <a:ext cx="4887885" cy="1479357"/>
          </a:xfrm>
        </p:spPr>
        <p:txBody>
          <a:bodyPr>
            <a:normAutofit/>
          </a:bodyPr>
          <a:lstStyle/>
          <a:p>
            <a:r>
              <a:rPr lang="es-ES" sz="2400" dirty="0"/>
              <a:t>La </a:t>
            </a:r>
            <a:r>
              <a:rPr lang="es-ES" sz="2400" b="1" dirty="0"/>
              <a:t>tetraplejía</a:t>
            </a:r>
            <a:r>
              <a:rPr lang="es-ES" sz="2400" dirty="0"/>
              <a:t> o </a:t>
            </a:r>
            <a:r>
              <a:rPr lang="es-ES" sz="2400" b="1" dirty="0"/>
              <a:t>cuadriplejia</a:t>
            </a:r>
            <a:r>
              <a:rPr lang="es-ES" sz="2400" dirty="0"/>
              <a:t> es un </a:t>
            </a:r>
            <a:r>
              <a:rPr lang="es-ES" sz="2400" dirty="0" smtClean="0"/>
              <a:t>signo clínico</a:t>
            </a:r>
            <a:r>
              <a:rPr lang="es-ES" sz="2400" dirty="0"/>
              <a:t> por el que se produce </a:t>
            </a:r>
            <a:r>
              <a:rPr lang="es-ES" sz="2400" dirty="0" smtClean="0"/>
              <a:t>parálisis </a:t>
            </a:r>
            <a:r>
              <a:rPr lang="es-ES" sz="2400" dirty="0"/>
              <a:t> total </a:t>
            </a:r>
            <a:r>
              <a:rPr lang="es-ES" sz="2400" dirty="0" smtClean="0"/>
              <a:t>de las piernas</a:t>
            </a:r>
          </a:p>
        </p:txBody>
      </p:sp>
      <p:pic>
        <p:nvPicPr>
          <p:cNvPr id="18437" name="Picture 5" descr="Resultado de imagen para cuadriplej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89909"/>
            <a:ext cx="5603256" cy="31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5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NEUMOCONIOSIS</a:t>
            </a:r>
            <a:endParaRPr lang="es-ES" dirty="0"/>
          </a:p>
        </p:txBody>
      </p:sp>
      <p:pic>
        <p:nvPicPr>
          <p:cNvPr id="1026" name="Picture 2" descr="Asbestos lung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28" y="1944711"/>
            <a:ext cx="4030103" cy="38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928834" y="3013657"/>
            <a:ext cx="3696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Fibras de </a:t>
            </a:r>
            <a:r>
              <a:rPr lang="es-ES" sz="2400" dirty="0" smtClean="0">
                <a:hlinkClick r:id="rId3" tooltip="Asbesto"/>
              </a:rPr>
              <a:t>asbesto</a:t>
            </a:r>
            <a:r>
              <a:rPr lang="es-ES" sz="2400" dirty="0"/>
              <a:t> en el tejido pulmonar de un paciente con una forma de neumoconiosis.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9544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GRAVE ATAXIA LOCOMOTRIZ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26480" y="3065781"/>
            <a:ext cx="5253644" cy="1583265"/>
          </a:xfrm>
        </p:spPr>
        <p:txBody>
          <a:bodyPr>
            <a:normAutofit/>
          </a:bodyPr>
          <a:lstStyle/>
          <a:p>
            <a:r>
              <a:rPr lang="es-ES" sz="2400" dirty="0"/>
              <a:t>Es una infección </a:t>
            </a:r>
            <a:r>
              <a:rPr lang="es-ES" sz="2400" dirty="0" err="1" smtClean="0"/>
              <a:t>sifílica</a:t>
            </a:r>
            <a:r>
              <a:rPr lang="es-ES" sz="2400" dirty="0" smtClean="0"/>
              <a:t> </a:t>
            </a:r>
            <a:r>
              <a:rPr lang="es-ES" sz="2400" dirty="0"/>
              <a:t>de los nervios en la que existe una degeneración progresiva de las fibras nerviosas de la médula espinal.</a:t>
            </a:r>
          </a:p>
        </p:txBody>
      </p:sp>
      <p:pic>
        <p:nvPicPr>
          <p:cNvPr id="19458" name="Picture 2" descr="Resultado de imagen para grave ataxia locomotriz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9" y="2286000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9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ENAJENACION MENTAL INCURABLE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80" y="2760134"/>
            <a:ext cx="4638503" cy="1479357"/>
          </a:xfrm>
        </p:spPr>
        <p:txBody>
          <a:bodyPr>
            <a:normAutofit/>
          </a:bodyPr>
          <a:lstStyle/>
          <a:p>
            <a:r>
              <a:rPr lang="es-ES" sz="2800" dirty="0"/>
              <a:t>La enajenación mental es la "locura, demencia, pérdida de razón". </a:t>
            </a:r>
          </a:p>
        </p:txBody>
      </p:sp>
      <p:pic>
        <p:nvPicPr>
          <p:cNvPr id="20482" name="Picture 2" descr="Resultado de imagen para enajenaciÃ³n mental incurab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982" y="1737360"/>
            <a:ext cx="2730211" cy="46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FIBRAS DE ASBESTO</a:t>
            </a:r>
            <a:endParaRPr lang="es-ES" dirty="0"/>
          </a:p>
        </p:txBody>
      </p:sp>
      <p:pic>
        <p:nvPicPr>
          <p:cNvPr id="2050" name="Picture 2" descr="https://upload.wikimedia.org/wikipedia/commons/thumb/a/a6/White_asbestos_%28Chrysotile%29.jpg/250px-White_asbestos_%28Chrysotile%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22" y="2123741"/>
            <a:ext cx="4736495" cy="36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289443" y="3193959"/>
            <a:ext cx="370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Grupo </a:t>
            </a:r>
            <a:r>
              <a:rPr lang="es-ES" sz="2400" dirty="0"/>
              <a:t>de </a:t>
            </a:r>
            <a:r>
              <a:rPr lang="es-ES" sz="2400" dirty="0" smtClean="0">
                <a:hlinkClick r:id="rId3" tooltip="Mineral"/>
              </a:rPr>
              <a:t>minerales</a:t>
            </a:r>
            <a:r>
              <a:rPr lang="es-ES" sz="2400" dirty="0"/>
              <a:t> </a:t>
            </a:r>
            <a:r>
              <a:rPr lang="es-ES" sz="2400" dirty="0">
                <a:hlinkClick r:id="rId4" tooltip="Rocas metamórficas"/>
              </a:rPr>
              <a:t>metamórficos</a:t>
            </a:r>
            <a:r>
              <a:rPr lang="es-ES" sz="2400" dirty="0"/>
              <a:t> fibrosos.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813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ROCA METAMÓRFICA</a:t>
            </a:r>
            <a:endParaRPr lang="es-ES" dirty="0"/>
          </a:p>
        </p:txBody>
      </p:sp>
      <p:pic>
        <p:nvPicPr>
          <p:cNvPr id="3074" name="Picture 2" descr="https://upload.wikimedia.org/wikipedia/commons/thumb/7/7f/Quartzite.jpg/200px-Quartzi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9" y="2141180"/>
            <a:ext cx="3893063" cy="31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735651" y="2343955"/>
            <a:ext cx="3953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</a:t>
            </a:r>
            <a:r>
              <a:rPr lang="es-ES" sz="2400" dirty="0" smtClean="0"/>
              <a:t>on</a:t>
            </a:r>
            <a:r>
              <a:rPr lang="es-ES" sz="2400" dirty="0"/>
              <a:t> </a:t>
            </a:r>
            <a:r>
              <a:rPr lang="es-ES" sz="2400" dirty="0">
                <a:hlinkClick r:id="rId3" tooltip="Roca"/>
              </a:rPr>
              <a:t>rocas</a:t>
            </a:r>
            <a:r>
              <a:rPr lang="es-ES" sz="2400" dirty="0"/>
              <a:t> formadas por la modificación de otras preexistentes en el interior de la Tierra </a:t>
            </a:r>
            <a:r>
              <a:rPr lang="es-ES" sz="2400" dirty="0" smtClean="0"/>
              <a:t>mediante una transformación sin cambio en su estructura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3126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ESCLEROGENO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08618" y="2660073"/>
            <a:ext cx="3927764" cy="1475509"/>
          </a:xfrm>
        </p:spPr>
        <p:txBody>
          <a:bodyPr>
            <a:no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Método</a:t>
            </a:r>
            <a:r>
              <a:rPr lang="es-ES" sz="2400" dirty="0">
                <a:solidFill>
                  <a:schemeClr val="tx1"/>
                </a:solidFill>
              </a:rPr>
              <a:t> que consiste en determinar la </a:t>
            </a:r>
            <a:r>
              <a:rPr lang="es-ES" sz="2400" dirty="0" smtClean="0">
                <a:solidFill>
                  <a:schemeClr val="tx1"/>
                </a:solidFill>
              </a:rPr>
              <a:t>producción</a:t>
            </a:r>
            <a:r>
              <a:rPr lang="es-ES" sz="2400" dirty="0">
                <a:solidFill>
                  <a:schemeClr val="tx1"/>
                </a:solidFill>
              </a:rPr>
              <a:t> de </a:t>
            </a:r>
            <a:r>
              <a:rPr lang="es-ES" sz="2400" dirty="0" smtClean="0">
                <a:solidFill>
                  <a:schemeClr val="tx1"/>
                </a:solidFill>
              </a:rPr>
              <a:t>tejido</a:t>
            </a:r>
            <a:r>
              <a:rPr lang="es-ES" sz="2400" dirty="0">
                <a:solidFill>
                  <a:schemeClr val="tx1"/>
                </a:solidFill>
              </a:rPr>
              <a:t> </a:t>
            </a:r>
            <a:r>
              <a:rPr lang="es-ES" sz="2400" dirty="0" smtClean="0">
                <a:solidFill>
                  <a:schemeClr val="tx1"/>
                </a:solidFill>
              </a:rPr>
              <a:t>fibroso</a:t>
            </a:r>
            <a:r>
              <a:rPr lang="es-ES" sz="2400" dirty="0">
                <a:solidFill>
                  <a:schemeClr val="tx1"/>
                </a:solidFill>
              </a:rPr>
              <a:t> con una </a:t>
            </a:r>
            <a:r>
              <a:rPr lang="es-ES" sz="2400" dirty="0" smtClean="0">
                <a:solidFill>
                  <a:schemeClr val="tx1"/>
                </a:solidFill>
              </a:rPr>
              <a:t>finalidad</a:t>
            </a:r>
            <a:r>
              <a:rPr lang="es-ES" sz="2400" dirty="0">
                <a:solidFill>
                  <a:schemeClr val="tx1"/>
                </a:solidFill>
              </a:rPr>
              <a:t> </a:t>
            </a:r>
            <a:r>
              <a:rPr lang="es-ES" sz="2400" dirty="0" smtClean="0">
                <a:solidFill>
                  <a:schemeClr val="tx1"/>
                </a:solidFill>
              </a:rPr>
              <a:t>terapéutica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Resultado de imagen para tejido fibros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9" y="2234565"/>
            <a:ext cx="396240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SILICOSIS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29647" y="2947172"/>
            <a:ext cx="4422371" cy="1687174"/>
          </a:xfrm>
        </p:spPr>
        <p:txBody>
          <a:bodyPr>
            <a:normAutofit/>
          </a:bodyPr>
          <a:lstStyle/>
          <a:p>
            <a:r>
              <a:rPr lang="es-ES" sz="2400" dirty="0"/>
              <a:t>Enfermedad crónica del aparato respiratorio que se produce por haber aspirado polvo de sílice en gran cantidad.</a:t>
            </a:r>
            <a:endParaRPr lang="es-ES" sz="2400" dirty="0"/>
          </a:p>
        </p:txBody>
      </p:sp>
      <p:pic>
        <p:nvPicPr>
          <p:cNvPr id="5122" name="Picture 2" descr="Resultado de imagen para silicosi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4" y="1846263"/>
            <a:ext cx="49013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0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ANTRACOSILICOSIS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50570" y="3113425"/>
            <a:ext cx="4368339" cy="1375448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Estado </a:t>
            </a:r>
            <a:r>
              <a:rPr lang="es-ES" sz="2400" dirty="0"/>
              <a:t>combinado de antracosis y silicosis. Asma de los </a:t>
            </a:r>
            <a:r>
              <a:rPr lang="es-ES" sz="2400" dirty="0" smtClean="0"/>
              <a:t>mineros.</a:t>
            </a:r>
            <a:endParaRPr lang="es-ES" sz="2400" dirty="0"/>
          </a:p>
        </p:txBody>
      </p:sp>
      <p:pic>
        <p:nvPicPr>
          <p:cNvPr id="6152" name="Picture 8" descr="Resultado de imagen para antracosilico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94" y="1926648"/>
            <a:ext cx="4365221" cy="42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2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TUBERCULOSIS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71352" y="2884825"/>
            <a:ext cx="4368339" cy="1749521"/>
          </a:xfrm>
        </p:spPr>
        <p:txBody>
          <a:bodyPr>
            <a:normAutofit/>
          </a:bodyPr>
          <a:lstStyle/>
          <a:p>
            <a:r>
              <a:rPr lang="es-ES" sz="2400" dirty="0"/>
              <a:t>I</a:t>
            </a:r>
            <a:r>
              <a:rPr lang="es-ES" sz="2400" dirty="0" smtClean="0"/>
              <a:t>nfección</a:t>
            </a:r>
            <a:r>
              <a:rPr lang="es-ES" sz="2400" dirty="0"/>
              <a:t> </a:t>
            </a:r>
            <a:r>
              <a:rPr lang="es-ES" sz="2400" dirty="0" smtClean="0"/>
              <a:t>bacteriana</a:t>
            </a:r>
            <a:r>
              <a:rPr lang="es-ES" sz="2400" dirty="0"/>
              <a:t> contagiosa que compromete principalmente a los </a:t>
            </a:r>
            <a:r>
              <a:rPr lang="es-ES" sz="2400" dirty="0" smtClean="0"/>
              <a:t>pulmones, </a:t>
            </a:r>
            <a:r>
              <a:rPr lang="es-ES" sz="2400" dirty="0"/>
              <a:t>pero puede propagarse a otros órganos. </a:t>
            </a:r>
            <a:endParaRPr lang="es-ES" sz="2400" dirty="0"/>
          </a:p>
        </p:txBody>
      </p:sp>
      <p:pic>
        <p:nvPicPr>
          <p:cNvPr id="7172" name="Picture 4" descr="Resultado de imagen para tuberculo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28" y="1982895"/>
            <a:ext cx="3886199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2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BERILIO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50817" y="2448407"/>
            <a:ext cx="4509655" cy="2705483"/>
          </a:xfrm>
        </p:spPr>
        <p:txBody>
          <a:bodyPr>
            <a:normAutofit/>
          </a:bodyPr>
          <a:lstStyle/>
          <a:p>
            <a:r>
              <a:rPr lang="es-ES" sz="2400" dirty="0"/>
              <a:t>El berilio es un elemento químico de símbolo Be y número atómico </a:t>
            </a:r>
            <a:r>
              <a:rPr lang="es-ES" sz="2400" dirty="0" smtClean="0"/>
              <a:t>4</a:t>
            </a:r>
          </a:p>
          <a:p>
            <a:r>
              <a:rPr lang="es-ES" sz="2400" dirty="0" smtClean="0"/>
              <a:t>Enfermedades:</a:t>
            </a:r>
          </a:p>
          <a:p>
            <a:pPr lvl="1"/>
            <a:r>
              <a:rPr lang="es-ES" sz="2400" dirty="0" smtClean="0"/>
              <a:t>Neumonía</a:t>
            </a:r>
          </a:p>
          <a:p>
            <a:pPr lvl="1"/>
            <a:r>
              <a:rPr lang="es-ES" sz="2400" dirty="0" smtClean="0"/>
              <a:t>Beriliosis</a:t>
            </a:r>
          </a:p>
        </p:txBody>
      </p:sp>
      <p:pic>
        <p:nvPicPr>
          <p:cNvPr id="8195" name="Picture 3" descr="Be,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64" y="2448407"/>
            <a:ext cx="5501408" cy="293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95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335</Words>
  <Application>Microsoft Office PowerPoint</Application>
  <PresentationFormat>Panorámica</PresentationFormat>
  <Paragraphs>78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Retrospección</vt:lpstr>
      <vt:lpstr>LEGISLACION E INSERCIÓN LABORAL</vt:lpstr>
      <vt:lpstr>NEUMOCONIOSIS</vt:lpstr>
      <vt:lpstr>FIBRAS DE ASBESTO</vt:lpstr>
      <vt:lpstr>ROCA METAMÓRFICA</vt:lpstr>
      <vt:lpstr>ESCLEROGENO</vt:lpstr>
      <vt:lpstr>SILICOSIS</vt:lpstr>
      <vt:lpstr>ANTRACOSILICOSIS</vt:lpstr>
      <vt:lpstr>TUBERCULOSIS</vt:lpstr>
      <vt:lpstr>BERILIO</vt:lpstr>
      <vt:lpstr>FÓSFORO</vt:lpstr>
      <vt:lpstr>MANGANESO</vt:lpstr>
      <vt:lpstr>CROMO</vt:lpstr>
      <vt:lpstr>ARSENICO</vt:lpstr>
      <vt:lpstr>MERCURIO </vt:lpstr>
      <vt:lpstr>PLOMO</vt:lpstr>
      <vt:lpstr>SULFURO O DIÓXIDO DE AZUFRE</vt:lpstr>
      <vt:lpstr>HEMIPLEJIA</vt:lpstr>
      <vt:lpstr>PARAPLEJIA</vt:lpstr>
      <vt:lpstr>CUADRIPLEJIA</vt:lpstr>
      <vt:lpstr>GRAVE ATAXIA LOCOMOTRIZ</vt:lpstr>
      <vt:lpstr>ENAJENACION MENTAL INCURABLE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LEGISLACION E INSERCIÓN LABORAL</dc:title>
  <dc:creator>Usuario de Windows</dc:creator>
  <cp:lastModifiedBy>Usuario de Windows</cp:lastModifiedBy>
  <cp:revision>9</cp:revision>
  <dcterms:created xsi:type="dcterms:W3CDTF">2018-11-21T19:13:15Z</dcterms:created>
  <dcterms:modified xsi:type="dcterms:W3CDTF">2018-11-22T01:39:22Z</dcterms:modified>
</cp:coreProperties>
</file>