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es.wikipedia.org/wiki/Amazon.com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es.wikipedia.org/wiki/Amazon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BF637-5D9C-4063-A232-71A9D5E928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162018C-9102-4071-B8BD-9641478A717F}">
      <dgm:prSet phldrT="[Texto]"/>
      <dgm:spPr/>
      <dgm:t>
        <a:bodyPr/>
        <a:lstStyle/>
        <a:p>
          <a:r>
            <a:rPr lang="es-ES" dirty="0" smtClean="0"/>
            <a:t>Lanzamiento</a:t>
          </a:r>
          <a:endParaRPr lang="es-ES" dirty="0"/>
        </a:p>
      </dgm:t>
    </dgm:pt>
    <dgm:pt modelId="{B0879960-660C-43E0-A6EE-17881246E397}" type="parTrans" cxnId="{C7EBB3D2-6743-4181-B12A-D08EBA5BB938}">
      <dgm:prSet/>
      <dgm:spPr/>
      <dgm:t>
        <a:bodyPr/>
        <a:lstStyle/>
        <a:p>
          <a:endParaRPr lang="es-ES"/>
        </a:p>
      </dgm:t>
    </dgm:pt>
    <dgm:pt modelId="{261B6FC8-9957-419E-8375-10B48DF983DE}" type="sibTrans" cxnId="{C7EBB3D2-6743-4181-B12A-D08EBA5BB938}">
      <dgm:prSet/>
      <dgm:spPr/>
      <dgm:t>
        <a:bodyPr/>
        <a:lstStyle/>
        <a:p>
          <a:endParaRPr lang="es-ES"/>
        </a:p>
      </dgm:t>
    </dgm:pt>
    <dgm:pt modelId="{22D51A52-163F-4B1F-8565-0D731112F8C4}">
      <dgm:prSet phldrT="[Texto]"/>
      <dgm:spPr/>
      <dgm:t>
        <a:bodyPr/>
        <a:lstStyle/>
        <a:p>
          <a:r>
            <a:rPr lang="es-ES" dirty="0" smtClean="0"/>
            <a:t>Crecimiento</a:t>
          </a:r>
          <a:endParaRPr lang="es-ES" dirty="0"/>
        </a:p>
      </dgm:t>
    </dgm:pt>
    <dgm:pt modelId="{BC699AB4-44AB-4F11-A852-47B6954C3D2F}" type="parTrans" cxnId="{7EA772CC-B192-4163-B9F7-37F508F4D6CE}">
      <dgm:prSet/>
      <dgm:spPr/>
      <dgm:t>
        <a:bodyPr/>
        <a:lstStyle/>
        <a:p>
          <a:endParaRPr lang="es-ES"/>
        </a:p>
      </dgm:t>
    </dgm:pt>
    <dgm:pt modelId="{9E7AC329-A1C0-449A-8CE4-60EF36567343}" type="sibTrans" cxnId="{7EA772CC-B192-4163-B9F7-37F508F4D6CE}">
      <dgm:prSet/>
      <dgm:spPr/>
      <dgm:t>
        <a:bodyPr/>
        <a:lstStyle/>
        <a:p>
          <a:endParaRPr lang="es-ES"/>
        </a:p>
      </dgm:t>
    </dgm:pt>
    <dgm:pt modelId="{822F7D34-ED74-466D-BBB8-52FAC00AAE88}">
      <dgm:prSet phldrT="[Texto]"/>
      <dgm:spPr/>
      <dgm:t>
        <a:bodyPr/>
        <a:lstStyle/>
        <a:p>
          <a:r>
            <a:rPr lang="es-ES" dirty="0" smtClean="0"/>
            <a:t>Cambios</a:t>
          </a:r>
          <a:endParaRPr lang="es-ES" dirty="0"/>
        </a:p>
      </dgm:t>
    </dgm:pt>
    <dgm:pt modelId="{FCFB0C6A-1E36-4333-8DF1-6EB4A489D251}" type="parTrans" cxnId="{46452334-0CAA-41F6-989B-F440ADD0972C}">
      <dgm:prSet/>
      <dgm:spPr/>
      <dgm:t>
        <a:bodyPr/>
        <a:lstStyle/>
        <a:p>
          <a:endParaRPr lang="es-ES"/>
        </a:p>
      </dgm:t>
    </dgm:pt>
    <dgm:pt modelId="{D9D303DC-0915-4DC5-8D27-239A5D9BE0C6}" type="sibTrans" cxnId="{46452334-0CAA-41F6-989B-F440ADD0972C}">
      <dgm:prSet/>
      <dgm:spPr/>
      <dgm:t>
        <a:bodyPr/>
        <a:lstStyle/>
        <a:p>
          <a:endParaRPr lang="es-ES"/>
        </a:p>
      </dgm:t>
    </dgm:pt>
    <dgm:pt modelId="{D2748E12-18DB-4AC2-99D2-6CF1DD2ED343}">
      <dgm:prSet phldrT="[Texto]"/>
      <dgm:spPr/>
      <dgm:t>
        <a:bodyPr/>
        <a:lstStyle/>
        <a:p>
          <a:r>
            <a:rPr lang="es-ES" dirty="0" smtClean="0"/>
            <a:t>Adquisición de Amazon</a:t>
          </a:r>
          <a:endParaRPr lang="es-ES" dirty="0"/>
        </a:p>
      </dgm:t>
    </dgm:pt>
    <dgm:pt modelId="{A1423BF9-2946-4E0F-A6A3-E06ECEC3B0F3}" type="parTrans" cxnId="{15D65D73-0E5C-4513-888D-579DB14AD66C}">
      <dgm:prSet/>
      <dgm:spPr/>
      <dgm:t>
        <a:bodyPr/>
        <a:lstStyle/>
        <a:p>
          <a:endParaRPr lang="es-ES"/>
        </a:p>
      </dgm:t>
    </dgm:pt>
    <dgm:pt modelId="{F90D0257-D25A-426D-BA59-0406E25C1084}" type="sibTrans" cxnId="{15D65D73-0E5C-4513-888D-579DB14AD66C}">
      <dgm:prSet/>
      <dgm:spPr/>
      <dgm:t>
        <a:bodyPr/>
        <a:lstStyle/>
        <a:p>
          <a:endParaRPr lang="es-ES"/>
        </a:p>
      </dgm:t>
    </dgm:pt>
    <dgm:pt modelId="{B04B5995-93CE-4025-AC6F-719C08326D2F}">
      <dgm:prSet phldrT="[Texto]" custT="1"/>
      <dgm:spPr/>
      <dgm:t>
        <a:bodyPr/>
        <a:lstStyle/>
        <a:p>
          <a:pPr algn="ctr"/>
          <a:r>
            <a:rPr lang="es-ES" sz="1600" b="0" i="0" dirty="0" smtClean="0">
              <a:solidFill>
                <a:schemeClr val="tx1"/>
              </a:solidFill>
            </a:rPr>
            <a:t>Fue lanzado oficialmente como un beta público el 6 de junio del 2011.​ Desde entonces, </a:t>
          </a:r>
          <a:r>
            <a:rPr lang="es-ES" sz="1600" b="0" i="0" dirty="0" err="1" smtClean="0">
              <a:solidFill>
                <a:schemeClr val="tx1"/>
              </a:solidFill>
            </a:rPr>
            <a:t>Twitch</a:t>
          </a:r>
          <a:r>
            <a:rPr lang="es-ES" sz="1600" b="0" i="0" dirty="0" smtClean="0">
              <a:solidFill>
                <a:schemeClr val="tx1"/>
              </a:solidFill>
            </a:rPr>
            <a:t> ha atraído a más de 35 millones de visitantes por mes.</a:t>
          </a:r>
          <a:endParaRPr lang="es-ES" sz="1600" dirty="0">
            <a:solidFill>
              <a:schemeClr val="tx1"/>
            </a:solidFill>
          </a:endParaRPr>
        </a:p>
      </dgm:t>
    </dgm:pt>
    <dgm:pt modelId="{69FE8AC2-8271-47B7-B09F-5E5078B44BF0}" type="parTrans" cxnId="{99593B01-D958-41FE-BF75-D5645B931A20}">
      <dgm:prSet/>
      <dgm:spPr/>
      <dgm:t>
        <a:bodyPr/>
        <a:lstStyle/>
        <a:p>
          <a:endParaRPr lang="es-ES"/>
        </a:p>
      </dgm:t>
    </dgm:pt>
    <dgm:pt modelId="{5B89CE46-A507-42B1-BF92-B043AB35CFD1}" type="sibTrans" cxnId="{99593B01-D958-41FE-BF75-D5645B931A20}">
      <dgm:prSet/>
      <dgm:spPr/>
      <dgm:t>
        <a:bodyPr/>
        <a:lstStyle/>
        <a:p>
          <a:endParaRPr lang="es-ES"/>
        </a:p>
      </dgm:t>
    </dgm:pt>
    <dgm:pt modelId="{E2B76682-C1B7-405A-AAD7-9D8064853098}">
      <dgm:prSet phldrT="[Texto]" custT="1"/>
      <dgm:spPr/>
      <dgm:t>
        <a:bodyPr/>
        <a:lstStyle/>
        <a:p>
          <a:r>
            <a:rPr lang="es-ES" sz="1600" b="0" i="0" dirty="0" smtClean="0">
              <a:solidFill>
                <a:schemeClr val="tx1"/>
              </a:solidFill>
            </a:rPr>
            <a:t>El 10 de febrero del 2014, la compañía matriz de </a:t>
          </a:r>
          <a:r>
            <a:rPr lang="es-ES" sz="1600" b="0" i="0" dirty="0" err="1" smtClean="0">
              <a:solidFill>
                <a:schemeClr val="tx1"/>
              </a:solidFill>
            </a:rPr>
            <a:t>Twitch</a:t>
          </a:r>
          <a:r>
            <a:rPr lang="es-ES" sz="1600" b="0" i="0" dirty="0" smtClean="0">
              <a:solidFill>
                <a:schemeClr val="tx1"/>
              </a:solidFill>
            </a:rPr>
            <a:t>; Justin.tv, Inc. fue renombrada como </a:t>
          </a:r>
          <a:r>
            <a:rPr lang="es-ES" sz="1600" b="1" i="0" dirty="0" err="1" smtClean="0">
              <a:solidFill>
                <a:schemeClr val="tx1"/>
              </a:solidFill>
            </a:rPr>
            <a:t>Twitch</a:t>
          </a:r>
          <a:r>
            <a:rPr lang="es-ES" sz="1600" b="1" i="0" dirty="0" smtClean="0">
              <a:solidFill>
                <a:schemeClr val="tx1"/>
              </a:solidFill>
            </a:rPr>
            <a:t> </a:t>
          </a:r>
          <a:r>
            <a:rPr lang="es-ES" sz="1600" b="1" i="0" dirty="0" err="1" smtClean="0">
              <a:solidFill>
                <a:schemeClr val="tx1"/>
              </a:solidFill>
            </a:rPr>
            <a:t>Interactive</a:t>
          </a:r>
          <a:r>
            <a:rPr lang="es-ES" sz="1600" b="0" i="0" dirty="0" smtClean="0">
              <a:solidFill>
                <a:schemeClr val="tx1"/>
              </a:solidFill>
            </a:rPr>
            <a:t>, reflejando la mayor importancia del servicio sobre Justin.tv en el negocio de la compañía.</a:t>
          </a:r>
          <a:endParaRPr lang="es-ES" sz="1600" dirty="0">
            <a:solidFill>
              <a:schemeClr val="tx1"/>
            </a:solidFill>
          </a:endParaRPr>
        </a:p>
      </dgm:t>
    </dgm:pt>
    <dgm:pt modelId="{C1C82026-18D6-4BC5-B37E-4D7715FD90E5}" type="parTrans" cxnId="{A165372F-81EE-4128-BD47-10D67F2D59A3}">
      <dgm:prSet/>
      <dgm:spPr/>
      <dgm:t>
        <a:bodyPr/>
        <a:lstStyle/>
        <a:p>
          <a:endParaRPr lang="es-ES"/>
        </a:p>
      </dgm:t>
    </dgm:pt>
    <dgm:pt modelId="{042AEC82-8095-4CF6-82E1-D5C99F6F00DA}" type="sibTrans" cxnId="{A165372F-81EE-4128-BD47-10D67F2D59A3}">
      <dgm:prSet/>
      <dgm:spPr/>
      <dgm:t>
        <a:bodyPr/>
        <a:lstStyle/>
        <a:p>
          <a:endParaRPr lang="es-ES"/>
        </a:p>
      </dgm:t>
    </dgm:pt>
    <dgm:pt modelId="{08CEF503-D680-47E5-BE1A-245054406785}">
      <dgm:prSet phldrT="[Texto]" custT="1"/>
      <dgm:spPr/>
      <dgm:t>
        <a:bodyPr/>
        <a:lstStyle/>
        <a:p>
          <a:r>
            <a:rPr lang="es-ES" sz="1600" b="0" i="0" dirty="0" smtClean="0">
              <a:solidFill>
                <a:schemeClr val="tx1"/>
              </a:solidFill>
            </a:rPr>
            <a:t>El 5 de agosto del 2014, el sitio original de Justin.tv fue cerrado abruptamente, declarando que todos los recursos debían ser enfocados en su totalidad a </a:t>
          </a:r>
          <a:r>
            <a:rPr lang="es-ES" sz="1600" b="0" i="0" dirty="0" err="1" smtClean="0">
              <a:solidFill>
                <a:schemeClr val="tx1"/>
              </a:solidFill>
            </a:rPr>
            <a:t>Twitch</a:t>
          </a:r>
          <a:r>
            <a:rPr lang="es-ES" sz="1600" b="0" i="0" dirty="0" smtClean="0">
              <a:solidFill>
                <a:schemeClr val="tx1"/>
              </a:solidFill>
            </a:rPr>
            <a:t>.</a:t>
          </a:r>
          <a:endParaRPr lang="es-ES" sz="1600" dirty="0">
            <a:solidFill>
              <a:schemeClr val="tx1"/>
            </a:solidFill>
          </a:endParaRPr>
        </a:p>
      </dgm:t>
    </dgm:pt>
    <dgm:pt modelId="{8C592EF1-B50D-423D-9E82-C181807D7892}" type="parTrans" cxnId="{3CE1646A-E7AF-4279-B465-3C292F646196}">
      <dgm:prSet/>
      <dgm:spPr/>
      <dgm:t>
        <a:bodyPr/>
        <a:lstStyle/>
        <a:p>
          <a:endParaRPr lang="es-ES"/>
        </a:p>
      </dgm:t>
    </dgm:pt>
    <dgm:pt modelId="{69F785D6-1B6D-412A-8EA3-B05B15BC8677}" type="sibTrans" cxnId="{3CE1646A-E7AF-4279-B465-3C292F646196}">
      <dgm:prSet/>
      <dgm:spPr/>
      <dgm:t>
        <a:bodyPr/>
        <a:lstStyle/>
        <a:p>
          <a:endParaRPr lang="es-ES"/>
        </a:p>
      </dgm:t>
    </dgm:pt>
    <dgm:pt modelId="{CC11E361-C50A-4F75-940B-701FA9B671A0}">
      <dgm:prSet phldrT="[Texto]" custT="1"/>
      <dgm:spPr/>
      <dgm:t>
        <a:bodyPr/>
        <a:lstStyle/>
        <a:p>
          <a:r>
            <a:rPr lang="es-ES" sz="1400" b="0" i="0" dirty="0" smtClean="0">
              <a:solidFill>
                <a:schemeClr val="tx1"/>
              </a:solidFill>
            </a:rPr>
            <a:t>El 25 de agosto del 2014, fue anunciado que </a:t>
          </a:r>
          <a:r>
            <a:rPr lang="es-ES" sz="1400" b="0" i="0" dirty="0" smtClean="0">
              <a:solidFill>
                <a:schemeClr val="tx1"/>
              </a:solidFill>
              <a:hlinkClick xmlns:r="http://schemas.openxmlformats.org/officeDocument/2006/relationships" r:id="rId1" tooltip="Amazon.com"/>
            </a:rPr>
            <a:t>Amazon.com</a:t>
          </a:r>
          <a:r>
            <a:rPr lang="es-ES" sz="1400" b="0" i="0" dirty="0" smtClean="0">
              <a:solidFill>
                <a:schemeClr val="tx1"/>
              </a:solidFill>
            </a:rPr>
            <a:t> adquiriría </a:t>
          </a:r>
          <a:r>
            <a:rPr lang="es-ES" sz="1400" b="0" i="0" dirty="0" err="1" smtClean="0">
              <a:solidFill>
                <a:schemeClr val="tx1"/>
              </a:solidFill>
            </a:rPr>
            <a:t>Twitch</a:t>
          </a:r>
          <a:r>
            <a:rPr lang="es-ES" sz="1400" b="0" i="0" dirty="0" smtClean="0">
              <a:solidFill>
                <a:schemeClr val="tx1"/>
              </a:solidFill>
            </a:rPr>
            <a:t> </a:t>
          </a:r>
          <a:r>
            <a:rPr lang="es-ES" sz="1400" b="0" i="0" dirty="0" err="1" smtClean="0">
              <a:solidFill>
                <a:schemeClr val="tx1"/>
              </a:solidFill>
            </a:rPr>
            <a:t>interactive</a:t>
          </a:r>
          <a:r>
            <a:rPr lang="es-ES" sz="1400" b="0" i="0" dirty="0" smtClean="0">
              <a:solidFill>
                <a:schemeClr val="tx1"/>
              </a:solidFill>
            </a:rPr>
            <a:t> por $970 millones.</a:t>
          </a:r>
          <a:endParaRPr lang="es-ES" sz="1400" dirty="0">
            <a:solidFill>
              <a:schemeClr val="tx1"/>
            </a:solidFill>
          </a:endParaRPr>
        </a:p>
      </dgm:t>
    </dgm:pt>
    <dgm:pt modelId="{8CB39FBC-E6FE-43F9-937D-D91C9BD3375D}" type="parTrans" cxnId="{BD136B6F-1890-49EB-BE07-08266BE5806C}">
      <dgm:prSet/>
      <dgm:spPr/>
      <dgm:t>
        <a:bodyPr/>
        <a:lstStyle/>
        <a:p>
          <a:endParaRPr lang="es-ES"/>
        </a:p>
      </dgm:t>
    </dgm:pt>
    <dgm:pt modelId="{82BF3ECA-45FB-484D-9B41-13F31F29E3B5}" type="sibTrans" cxnId="{BD136B6F-1890-49EB-BE07-08266BE5806C}">
      <dgm:prSet/>
      <dgm:spPr/>
      <dgm:t>
        <a:bodyPr/>
        <a:lstStyle/>
        <a:p>
          <a:endParaRPr lang="es-ES"/>
        </a:p>
      </dgm:t>
    </dgm:pt>
    <dgm:pt modelId="{A1B62EE4-FBC4-400F-B334-D4497B86FEB7}" type="pres">
      <dgm:prSet presAssocID="{691BF637-5D9C-4063-A232-71A9D5E92817}" presName="Name0" presStyleCnt="0">
        <dgm:presLayoutVars>
          <dgm:dir/>
          <dgm:animLvl val="lvl"/>
          <dgm:resizeHandles val="exact"/>
        </dgm:presLayoutVars>
      </dgm:prSet>
      <dgm:spPr/>
    </dgm:pt>
    <dgm:pt modelId="{1F409066-77F5-43AF-A83B-0B64BE69BFCB}" type="pres">
      <dgm:prSet presAssocID="{B162018C-9102-4071-B8BD-9641478A717F}" presName="composite" presStyleCnt="0"/>
      <dgm:spPr/>
    </dgm:pt>
    <dgm:pt modelId="{6CED64CE-46C1-41C8-BC6B-5D253162FA15}" type="pres">
      <dgm:prSet presAssocID="{B162018C-9102-4071-B8BD-9641478A717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28546B-BF75-40DE-91F9-836AFA2AF4FD}" type="pres">
      <dgm:prSet presAssocID="{B162018C-9102-4071-B8BD-9641478A717F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91CC6D-2580-45B0-AAAA-5D39703E4323}" type="pres">
      <dgm:prSet presAssocID="{261B6FC8-9957-419E-8375-10B48DF983DE}" presName="space" presStyleCnt="0"/>
      <dgm:spPr/>
    </dgm:pt>
    <dgm:pt modelId="{5566FAF3-8065-46F0-8866-29BDDA48CC04}" type="pres">
      <dgm:prSet presAssocID="{822F7D34-ED74-466D-BBB8-52FAC00AAE88}" presName="composite" presStyleCnt="0"/>
      <dgm:spPr/>
    </dgm:pt>
    <dgm:pt modelId="{6BF2E05C-43AC-4287-94B9-EF66C59E1E4D}" type="pres">
      <dgm:prSet presAssocID="{822F7D34-ED74-466D-BBB8-52FAC00AAE88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C65E47-BB27-4843-B1DF-4D48BB192137}" type="pres">
      <dgm:prSet presAssocID="{822F7D34-ED74-466D-BBB8-52FAC00AAE88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5E1BD1-AAE6-4179-B9CE-C494D7BCABB1}" type="pres">
      <dgm:prSet presAssocID="{D9D303DC-0915-4DC5-8D27-239A5D9BE0C6}" presName="space" presStyleCnt="0"/>
      <dgm:spPr/>
    </dgm:pt>
    <dgm:pt modelId="{5E85F6B3-692A-413E-838E-E86BC4D8DFE1}" type="pres">
      <dgm:prSet presAssocID="{22D51A52-163F-4B1F-8565-0D731112F8C4}" presName="composite" presStyleCnt="0"/>
      <dgm:spPr/>
    </dgm:pt>
    <dgm:pt modelId="{FCFE1A8E-729B-4876-888F-31AD1DB7D41B}" type="pres">
      <dgm:prSet presAssocID="{22D51A52-163F-4B1F-8565-0D731112F8C4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0009B1-7C5B-4C4A-88FE-A473FC69F0F4}" type="pres">
      <dgm:prSet presAssocID="{22D51A52-163F-4B1F-8565-0D731112F8C4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1FB67D-2639-451F-AA41-D8F410AA3758}" type="pres">
      <dgm:prSet presAssocID="{9E7AC329-A1C0-449A-8CE4-60EF36567343}" presName="space" presStyleCnt="0"/>
      <dgm:spPr/>
    </dgm:pt>
    <dgm:pt modelId="{AD7B3960-1308-48A3-900C-7E02F13CCEDF}" type="pres">
      <dgm:prSet presAssocID="{D2748E12-18DB-4AC2-99D2-6CF1DD2ED343}" presName="composite" presStyleCnt="0"/>
      <dgm:spPr/>
    </dgm:pt>
    <dgm:pt modelId="{39BD8A70-81D0-4C9F-9F16-C221F134A15A}" type="pres">
      <dgm:prSet presAssocID="{D2748E12-18DB-4AC2-99D2-6CF1DD2ED343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5FC19A-4883-4F8B-8DEB-B98F5A1BD79D}" type="pres">
      <dgm:prSet presAssocID="{D2748E12-18DB-4AC2-99D2-6CF1DD2ED343}" presName="desTx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AA33D33-CF6E-4A3B-AC0A-23883816DEFE}" type="presOf" srcId="{822F7D34-ED74-466D-BBB8-52FAC00AAE88}" destId="{6BF2E05C-43AC-4287-94B9-EF66C59E1E4D}" srcOrd="0" destOrd="0" presId="urn:microsoft.com/office/officeart/2005/8/layout/chevron1"/>
    <dgm:cxn modelId="{818DAAFA-5B98-430C-AB90-062A6741752E}" type="presOf" srcId="{B04B5995-93CE-4025-AC6F-719C08326D2F}" destId="{9F28546B-BF75-40DE-91F9-836AFA2AF4FD}" srcOrd="0" destOrd="0" presId="urn:microsoft.com/office/officeart/2005/8/layout/chevron1"/>
    <dgm:cxn modelId="{99593B01-D958-41FE-BF75-D5645B931A20}" srcId="{B162018C-9102-4071-B8BD-9641478A717F}" destId="{B04B5995-93CE-4025-AC6F-719C08326D2F}" srcOrd="0" destOrd="0" parTransId="{69FE8AC2-8271-47B7-B09F-5E5078B44BF0}" sibTransId="{5B89CE46-A507-42B1-BF92-B043AB35CFD1}"/>
    <dgm:cxn modelId="{488B2D1C-C975-433E-B933-8EC2EC705DA0}" type="presOf" srcId="{22D51A52-163F-4B1F-8565-0D731112F8C4}" destId="{FCFE1A8E-729B-4876-888F-31AD1DB7D41B}" srcOrd="0" destOrd="0" presId="urn:microsoft.com/office/officeart/2005/8/layout/chevron1"/>
    <dgm:cxn modelId="{BD136B6F-1890-49EB-BE07-08266BE5806C}" srcId="{D2748E12-18DB-4AC2-99D2-6CF1DD2ED343}" destId="{CC11E361-C50A-4F75-940B-701FA9B671A0}" srcOrd="0" destOrd="0" parTransId="{8CB39FBC-E6FE-43F9-937D-D91C9BD3375D}" sibTransId="{82BF3ECA-45FB-484D-9B41-13F31F29E3B5}"/>
    <dgm:cxn modelId="{24666FC7-68E1-48AC-B6DD-51E1497A3F9A}" type="presOf" srcId="{691BF637-5D9C-4063-A232-71A9D5E92817}" destId="{A1B62EE4-FBC4-400F-B334-D4497B86FEB7}" srcOrd="0" destOrd="0" presId="urn:microsoft.com/office/officeart/2005/8/layout/chevron1"/>
    <dgm:cxn modelId="{15D65D73-0E5C-4513-888D-579DB14AD66C}" srcId="{691BF637-5D9C-4063-A232-71A9D5E92817}" destId="{D2748E12-18DB-4AC2-99D2-6CF1DD2ED343}" srcOrd="3" destOrd="0" parTransId="{A1423BF9-2946-4E0F-A6A3-E06ECEC3B0F3}" sibTransId="{F90D0257-D25A-426D-BA59-0406E25C1084}"/>
    <dgm:cxn modelId="{C7EBB3D2-6743-4181-B12A-D08EBA5BB938}" srcId="{691BF637-5D9C-4063-A232-71A9D5E92817}" destId="{B162018C-9102-4071-B8BD-9641478A717F}" srcOrd="0" destOrd="0" parTransId="{B0879960-660C-43E0-A6EE-17881246E397}" sibTransId="{261B6FC8-9957-419E-8375-10B48DF983DE}"/>
    <dgm:cxn modelId="{D4D9F88E-394F-4299-AB11-47795D17E9C0}" type="presOf" srcId="{CC11E361-C50A-4F75-940B-701FA9B671A0}" destId="{4D5FC19A-4883-4F8B-8DEB-B98F5A1BD79D}" srcOrd="0" destOrd="0" presId="urn:microsoft.com/office/officeart/2005/8/layout/chevron1"/>
    <dgm:cxn modelId="{7EA772CC-B192-4163-B9F7-37F508F4D6CE}" srcId="{691BF637-5D9C-4063-A232-71A9D5E92817}" destId="{22D51A52-163F-4B1F-8565-0D731112F8C4}" srcOrd="2" destOrd="0" parTransId="{BC699AB4-44AB-4F11-A852-47B6954C3D2F}" sibTransId="{9E7AC329-A1C0-449A-8CE4-60EF36567343}"/>
    <dgm:cxn modelId="{47CF91E2-2645-491C-A9AD-DAEE8E3C1C53}" type="presOf" srcId="{D2748E12-18DB-4AC2-99D2-6CF1DD2ED343}" destId="{39BD8A70-81D0-4C9F-9F16-C221F134A15A}" srcOrd="0" destOrd="0" presId="urn:microsoft.com/office/officeart/2005/8/layout/chevron1"/>
    <dgm:cxn modelId="{3CE1646A-E7AF-4279-B465-3C292F646196}" srcId="{822F7D34-ED74-466D-BBB8-52FAC00AAE88}" destId="{08CEF503-D680-47E5-BE1A-245054406785}" srcOrd="0" destOrd="0" parTransId="{8C592EF1-B50D-423D-9E82-C181807D7892}" sibTransId="{69F785D6-1B6D-412A-8EA3-B05B15BC8677}"/>
    <dgm:cxn modelId="{8A24860C-7C6C-4C2B-BB3B-CACAD72832C4}" type="presOf" srcId="{E2B76682-C1B7-405A-AAD7-9D8064853098}" destId="{780009B1-7C5B-4C4A-88FE-A473FC69F0F4}" srcOrd="0" destOrd="0" presId="urn:microsoft.com/office/officeart/2005/8/layout/chevron1"/>
    <dgm:cxn modelId="{0FBF9DDB-4B9C-4E04-96E4-0D1B5EEBC932}" type="presOf" srcId="{B162018C-9102-4071-B8BD-9641478A717F}" destId="{6CED64CE-46C1-41C8-BC6B-5D253162FA15}" srcOrd="0" destOrd="0" presId="urn:microsoft.com/office/officeart/2005/8/layout/chevron1"/>
    <dgm:cxn modelId="{46EAE119-EFDF-43F3-9BED-507E852AE2DD}" type="presOf" srcId="{08CEF503-D680-47E5-BE1A-245054406785}" destId="{C2C65E47-BB27-4843-B1DF-4D48BB192137}" srcOrd="0" destOrd="0" presId="urn:microsoft.com/office/officeart/2005/8/layout/chevron1"/>
    <dgm:cxn modelId="{A165372F-81EE-4128-BD47-10D67F2D59A3}" srcId="{22D51A52-163F-4B1F-8565-0D731112F8C4}" destId="{E2B76682-C1B7-405A-AAD7-9D8064853098}" srcOrd="0" destOrd="0" parTransId="{C1C82026-18D6-4BC5-B37E-4D7715FD90E5}" sibTransId="{042AEC82-8095-4CF6-82E1-D5C99F6F00DA}"/>
    <dgm:cxn modelId="{46452334-0CAA-41F6-989B-F440ADD0972C}" srcId="{691BF637-5D9C-4063-A232-71A9D5E92817}" destId="{822F7D34-ED74-466D-BBB8-52FAC00AAE88}" srcOrd="1" destOrd="0" parTransId="{FCFB0C6A-1E36-4333-8DF1-6EB4A489D251}" sibTransId="{D9D303DC-0915-4DC5-8D27-239A5D9BE0C6}"/>
    <dgm:cxn modelId="{5CAAE468-3CF4-411F-81A0-64EF4AEDB400}" type="presParOf" srcId="{A1B62EE4-FBC4-400F-B334-D4497B86FEB7}" destId="{1F409066-77F5-43AF-A83B-0B64BE69BFCB}" srcOrd="0" destOrd="0" presId="urn:microsoft.com/office/officeart/2005/8/layout/chevron1"/>
    <dgm:cxn modelId="{ACAE1950-A9FB-4557-9AB7-FB52E2F5CE81}" type="presParOf" srcId="{1F409066-77F5-43AF-A83B-0B64BE69BFCB}" destId="{6CED64CE-46C1-41C8-BC6B-5D253162FA15}" srcOrd="0" destOrd="0" presId="urn:microsoft.com/office/officeart/2005/8/layout/chevron1"/>
    <dgm:cxn modelId="{A7738265-79F5-4384-A2C9-8077DD46B993}" type="presParOf" srcId="{1F409066-77F5-43AF-A83B-0B64BE69BFCB}" destId="{9F28546B-BF75-40DE-91F9-836AFA2AF4FD}" srcOrd="1" destOrd="0" presId="urn:microsoft.com/office/officeart/2005/8/layout/chevron1"/>
    <dgm:cxn modelId="{4D4056B8-6142-4222-AB3B-5881187AF345}" type="presParOf" srcId="{A1B62EE4-FBC4-400F-B334-D4497B86FEB7}" destId="{7691CC6D-2580-45B0-AAAA-5D39703E4323}" srcOrd="1" destOrd="0" presId="urn:microsoft.com/office/officeart/2005/8/layout/chevron1"/>
    <dgm:cxn modelId="{7BA3389C-F00F-4B84-90EB-DB5A6F727410}" type="presParOf" srcId="{A1B62EE4-FBC4-400F-B334-D4497B86FEB7}" destId="{5566FAF3-8065-46F0-8866-29BDDA48CC04}" srcOrd="2" destOrd="0" presId="urn:microsoft.com/office/officeart/2005/8/layout/chevron1"/>
    <dgm:cxn modelId="{DE699AAF-9D5C-4148-95AE-06D37B188A65}" type="presParOf" srcId="{5566FAF3-8065-46F0-8866-29BDDA48CC04}" destId="{6BF2E05C-43AC-4287-94B9-EF66C59E1E4D}" srcOrd="0" destOrd="0" presId="urn:microsoft.com/office/officeart/2005/8/layout/chevron1"/>
    <dgm:cxn modelId="{1782C20F-F7F1-456B-A0A6-A2BBEAC5E080}" type="presParOf" srcId="{5566FAF3-8065-46F0-8866-29BDDA48CC04}" destId="{C2C65E47-BB27-4843-B1DF-4D48BB192137}" srcOrd="1" destOrd="0" presId="urn:microsoft.com/office/officeart/2005/8/layout/chevron1"/>
    <dgm:cxn modelId="{C0B70843-F72B-4495-A58A-7685CEEEEF4E}" type="presParOf" srcId="{A1B62EE4-FBC4-400F-B334-D4497B86FEB7}" destId="{735E1BD1-AAE6-4179-B9CE-C494D7BCABB1}" srcOrd="3" destOrd="0" presId="urn:microsoft.com/office/officeart/2005/8/layout/chevron1"/>
    <dgm:cxn modelId="{F2963D3E-63F4-4911-B263-C382790A9373}" type="presParOf" srcId="{A1B62EE4-FBC4-400F-B334-D4497B86FEB7}" destId="{5E85F6B3-692A-413E-838E-E86BC4D8DFE1}" srcOrd="4" destOrd="0" presId="urn:microsoft.com/office/officeart/2005/8/layout/chevron1"/>
    <dgm:cxn modelId="{F2142732-E2B3-4DF8-9CB8-FF21C764F862}" type="presParOf" srcId="{5E85F6B3-692A-413E-838E-E86BC4D8DFE1}" destId="{FCFE1A8E-729B-4876-888F-31AD1DB7D41B}" srcOrd="0" destOrd="0" presId="urn:microsoft.com/office/officeart/2005/8/layout/chevron1"/>
    <dgm:cxn modelId="{F6DF8339-D257-439D-B0AA-4EF033596D21}" type="presParOf" srcId="{5E85F6B3-692A-413E-838E-E86BC4D8DFE1}" destId="{780009B1-7C5B-4C4A-88FE-A473FC69F0F4}" srcOrd="1" destOrd="0" presId="urn:microsoft.com/office/officeart/2005/8/layout/chevron1"/>
    <dgm:cxn modelId="{DF036461-A065-4161-8425-70054D67F5F8}" type="presParOf" srcId="{A1B62EE4-FBC4-400F-B334-D4497B86FEB7}" destId="{5D1FB67D-2639-451F-AA41-D8F410AA3758}" srcOrd="5" destOrd="0" presId="urn:microsoft.com/office/officeart/2005/8/layout/chevron1"/>
    <dgm:cxn modelId="{803E86F3-9011-4BE7-9FD0-ACFCDA6B653F}" type="presParOf" srcId="{A1B62EE4-FBC4-400F-B334-D4497B86FEB7}" destId="{AD7B3960-1308-48A3-900C-7E02F13CCEDF}" srcOrd="6" destOrd="0" presId="urn:microsoft.com/office/officeart/2005/8/layout/chevron1"/>
    <dgm:cxn modelId="{2FFAEA37-7801-4630-9AE9-60A1DC7C3841}" type="presParOf" srcId="{AD7B3960-1308-48A3-900C-7E02F13CCEDF}" destId="{39BD8A70-81D0-4C9F-9F16-C221F134A15A}" srcOrd="0" destOrd="0" presId="urn:microsoft.com/office/officeart/2005/8/layout/chevron1"/>
    <dgm:cxn modelId="{343A8DB4-738C-4581-9550-9D6EB163C633}" type="presParOf" srcId="{AD7B3960-1308-48A3-900C-7E02F13CCEDF}" destId="{4D5FC19A-4883-4F8B-8DEB-B98F5A1BD79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D64CE-46C1-41C8-BC6B-5D253162FA15}">
      <dsp:nvSpPr>
        <dsp:cNvPr id="0" name=""/>
        <dsp:cNvSpPr/>
      </dsp:nvSpPr>
      <dsp:spPr>
        <a:xfrm>
          <a:off x="8484" y="664839"/>
          <a:ext cx="2850158" cy="11400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Lanzamiento</a:t>
          </a:r>
          <a:endParaRPr lang="es-ES" sz="2400" kern="1200" dirty="0"/>
        </a:p>
      </dsp:txBody>
      <dsp:txXfrm>
        <a:off x="578516" y="664839"/>
        <a:ext cx="1710095" cy="1140063"/>
      </dsp:txXfrm>
    </dsp:sp>
    <dsp:sp modelId="{9F28546B-BF75-40DE-91F9-836AFA2AF4FD}">
      <dsp:nvSpPr>
        <dsp:cNvPr id="0" name=""/>
        <dsp:cNvSpPr/>
      </dsp:nvSpPr>
      <dsp:spPr>
        <a:xfrm>
          <a:off x="8484" y="1947410"/>
          <a:ext cx="2280126" cy="2037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kern="1200" dirty="0" smtClean="0">
              <a:solidFill>
                <a:schemeClr val="tx1"/>
              </a:solidFill>
            </a:rPr>
            <a:t>Fue lanzado oficialmente como un beta público el 6 de junio del 2011.​ Desde entonces, </a:t>
          </a:r>
          <a:r>
            <a:rPr lang="es-ES" sz="1600" b="0" i="0" kern="1200" dirty="0" err="1" smtClean="0">
              <a:solidFill>
                <a:schemeClr val="tx1"/>
              </a:solidFill>
            </a:rPr>
            <a:t>Twitch</a:t>
          </a:r>
          <a:r>
            <a:rPr lang="es-ES" sz="1600" b="0" i="0" kern="1200" dirty="0" smtClean="0">
              <a:solidFill>
                <a:schemeClr val="tx1"/>
              </a:solidFill>
            </a:rPr>
            <a:t> ha atraído a más de 35 millones de visitantes por mes.</a:t>
          </a:r>
          <a:endParaRPr lang="es-ES" sz="1600" kern="1200" dirty="0">
            <a:solidFill>
              <a:schemeClr val="tx1"/>
            </a:solidFill>
          </a:endParaRPr>
        </a:p>
      </dsp:txBody>
      <dsp:txXfrm>
        <a:off x="8484" y="1947410"/>
        <a:ext cx="2280126" cy="2037023"/>
      </dsp:txXfrm>
    </dsp:sp>
    <dsp:sp modelId="{6BF2E05C-43AC-4287-94B9-EF66C59E1E4D}">
      <dsp:nvSpPr>
        <dsp:cNvPr id="0" name=""/>
        <dsp:cNvSpPr/>
      </dsp:nvSpPr>
      <dsp:spPr>
        <a:xfrm>
          <a:off x="2642642" y="664839"/>
          <a:ext cx="2850158" cy="11400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Cambios</a:t>
          </a:r>
          <a:endParaRPr lang="es-ES" sz="2400" kern="1200" dirty="0"/>
        </a:p>
      </dsp:txBody>
      <dsp:txXfrm>
        <a:off x="3212674" y="664839"/>
        <a:ext cx="1710095" cy="1140063"/>
      </dsp:txXfrm>
    </dsp:sp>
    <dsp:sp modelId="{C2C65E47-BB27-4843-B1DF-4D48BB192137}">
      <dsp:nvSpPr>
        <dsp:cNvPr id="0" name=""/>
        <dsp:cNvSpPr/>
      </dsp:nvSpPr>
      <dsp:spPr>
        <a:xfrm>
          <a:off x="2642642" y="1947410"/>
          <a:ext cx="2280126" cy="2037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kern="1200" dirty="0" smtClean="0">
              <a:solidFill>
                <a:schemeClr val="tx1"/>
              </a:solidFill>
            </a:rPr>
            <a:t>El 5 de agosto del 2014, el sitio original de Justin.tv fue cerrado abruptamente, declarando que todos los recursos debían ser enfocados en su totalidad a </a:t>
          </a:r>
          <a:r>
            <a:rPr lang="es-ES" sz="1600" b="0" i="0" kern="1200" dirty="0" err="1" smtClean="0">
              <a:solidFill>
                <a:schemeClr val="tx1"/>
              </a:solidFill>
            </a:rPr>
            <a:t>Twitch</a:t>
          </a:r>
          <a:r>
            <a:rPr lang="es-ES" sz="1600" b="0" i="0" kern="1200" dirty="0" smtClean="0">
              <a:solidFill>
                <a:schemeClr val="tx1"/>
              </a:solidFill>
            </a:rPr>
            <a:t>.</a:t>
          </a:r>
          <a:endParaRPr lang="es-ES" sz="1600" kern="1200" dirty="0">
            <a:solidFill>
              <a:schemeClr val="tx1"/>
            </a:solidFill>
          </a:endParaRPr>
        </a:p>
      </dsp:txBody>
      <dsp:txXfrm>
        <a:off x="2642642" y="1947410"/>
        <a:ext cx="2280126" cy="2037023"/>
      </dsp:txXfrm>
    </dsp:sp>
    <dsp:sp modelId="{FCFE1A8E-729B-4876-888F-31AD1DB7D41B}">
      <dsp:nvSpPr>
        <dsp:cNvPr id="0" name=""/>
        <dsp:cNvSpPr/>
      </dsp:nvSpPr>
      <dsp:spPr>
        <a:xfrm>
          <a:off x="5276800" y="664839"/>
          <a:ext cx="2850158" cy="11400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Crecimiento</a:t>
          </a:r>
          <a:endParaRPr lang="es-ES" sz="2400" kern="1200" dirty="0"/>
        </a:p>
      </dsp:txBody>
      <dsp:txXfrm>
        <a:off x="5846832" y="664839"/>
        <a:ext cx="1710095" cy="1140063"/>
      </dsp:txXfrm>
    </dsp:sp>
    <dsp:sp modelId="{780009B1-7C5B-4C4A-88FE-A473FC69F0F4}">
      <dsp:nvSpPr>
        <dsp:cNvPr id="0" name=""/>
        <dsp:cNvSpPr/>
      </dsp:nvSpPr>
      <dsp:spPr>
        <a:xfrm>
          <a:off x="5276800" y="1947410"/>
          <a:ext cx="2280126" cy="2037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kern="1200" dirty="0" smtClean="0">
              <a:solidFill>
                <a:schemeClr val="tx1"/>
              </a:solidFill>
            </a:rPr>
            <a:t>El 10 de febrero del 2014, la compañía matriz de </a:t>
          </a:r>
          <a:r>
            <a:rPr lang="es-ES" sz="1600" b="0" i="0" kern="1200" dirty="0" err="1" smtClean="0">
              <a:solidFill>
                <a:schemeClr val="tx1"/>
              </a:solidFill>
            </a:rPr>
            <a:t>Twitch</a:t>
          </a:r>
          <a:r>
            <a:rPr lang="es-ES" sz="1600" b="0" i="0" kern="1200" dirty="0" smtClean="0">
              <a:solidFill>
                <a:schemeClr val="tx1"/>
              </a:solidFill>
            </a:rPr>
            <a:t>; Justin.tv, Inc. fue renombrada como </a:t>
          </a:r>
          <a:r>
            <a:rPr lang="es-ES" sz="1600" b="1" i="0" kern="1200" dirty="0" err="1" smtClean="0">
              <a:solidFill>
                <a:schemeClr val="tx1"/>
              </a:solidFill>
            </a:rPr>
            <a:t>Twitch</a:t>
          </a:r>
          <a:r>
            <a:rPr lang="es-ES" sz="1600" b="1" i="0" kern="1200" dirty="0" smtClean="0">
              <a:solidFill>
                <a:schemeClr val="tx1"/>
              </a:solidFill>
            </a:rPr>
            <a:t> </a:t>
          </a:r>
          <a:r>
            <a:rPr lang="es-ES" sz="1600" b="1" i="0" kern="1200" dirty="0" err="1" smtClean="0">
              <a:solidFill>
                <a:schemeClr val="tx1"/>
              </a:solidFill>
            </a:rPr>
            <a:t>Interactive</a:t>
          </a:r>
          <a:r>
            <a:rPr lang="es-ES" sz="1600" b="0" i="0" kern="1200" dirty="0" smtClean="0">
              <a:solidFill>
                <a:schemeClr val="tx1"/>
              </a:solidFill>
            </a:rPr>
            <a:t>, reflejando la mayor importancia del servicio sobre Justin.tv en el negocio de la compañía.</a:t>
          </a:r>
          <a:endParaRPr lang="es-ES" sz="1600" kern="1200" dirty="0">
            <a:solidFill>
              <a:schemeClr val="tx1"/>
            </a:solidFill>
          </a:endParaRPr>
        </a:p>
      </dsp:txBody>
      <dsp:txXfrm>
        <a:off x="5276800" y="1947410"/>
        <a:ext cx="2280126" cy="2037023"/>
      </dsp:txXfrm>
    </dsp:sp>
    <dsp:sp modelId="{39BD8A70-81D0-4C9F-9F16-C221F134A15A}">
      <dsp:nvSpPr>
        <dsp:cNvPr id="0" name=""/>
        <dsp:cNvSpPr/>
      </dsp:nvSpPr>
      <dsp:spPr>
        <a:xfrm>
          <a:off x="7910958" y="664839"/>
          <a:ext cx="2850158" cy="11400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Adquisición de Amazon</a:t>
          </a:r>
          <a:endParaRPr lang="es-ES" sz="2400" kern="1200" dirty="0"/>
        </a:p>
      </dsp:txBody>
      <dsp:txXfrm>
        <a:off x="8480990" y="664839"/>
        <a:ext cx="1710095" cy="1140063"/>
      </dsp:txXfrm>
    </dsp:sp>
    <dsp:sp modelId="{4D5FC19A-4883-4F8B-8DEB-B98F5A1BD79D}">
      <dsp:nvSpPr>
        <dsp:cNvPr id="0" name=""/>
        <dsp:cNvSpPr/>
      </dsp:nvSpPr>
      <dsp:spPr>
        <a:xfrm>
          <a:off x="7910958" y="1947410"/>
          <a:ext cx="2280126" cy="2037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i="0" kern="1200" dirty="0" smtClean="0">
              <a:solidFill>
                <a:schemeClr val="tx1"/>
              </a:solidFill>
            </a:rPr>
            <a:t>El 25 de agosto del 2014, fue anunciado que </a:t>
          </a:r>
          <a:r>
            <a:rPr lang="es-ES" sz="1400" b="0" i="0" kern="1200" dirty="0" smtClean="0">
              <a:solidFill>
                <a:schemeClr val="tx1"/>
              </a:solidFill>
              <a:hlinkClick xmlns:r="http://schemas.openxmlformats.org/officeDocument/2006/relationships" r:id="rId1" tooltip="Amazon.com"/>
            </a:rPr>
            <a:t>Amazon.com</a:t>
          </a:r>
          <a:r>
            <a:rPr lang="es-ES" sz="1400" b="0" i="0" kern="1200" dirty="0" smtClean="0">
              <a:solidFill>
                <a:schemeClr val="tx1"/>
              </a:solidFill>
            </a:rPr>
            <a:t> adquiriría </a:t>
          </a:r>
          <a:r>
            <a:rPr lang="es-ES" sz="1400" b="0" i="0" kern="1200" dirty="0" err="1" smtClean="0">
              <a:solidFill>
                <a:schemeClr val="tx1"/>
              </a:solidFill>
            </a:rPr>
            <a:t>Twitch</a:t>
          </a:r>
          <a:r>
            <a:rPr lang="es-ES" sz="1400" b="0" i="0" kern="1200" dirty="0" smtClean="0">
              <a:solidFill>
                <a:schemeClr val="tx1"/>
              </a:solidFill>
            </a:rPr>
            <a:t> </a:t>
          </a:r>
          <a:r>
            <a:rPr lang="es-ES" sz="1400" b="0" i="0" kern="1200" dirty="0" err="1" smtClean="0">
              <a:solidFill>
                <a:schemeClr val="tx1"/>
              </a:solidFill>
            </a:rPr>
            <a:t>interactive</a:t>
          </a:r>
          <a:r>
            <a:rPr lang="es-ES" sz="1400" b="0" i="0" kern="1200" dirty="0" smtClean="0">
              <a:solidFill>
                <a:schemeClr val="tx1"/>
              </a:solidFill>
            </a:rPr>
            <a:t> por $970 millones.</a:t>
          </a:r>
          <a:endParaRPr lang="es-ES" sz="1400" kern="1200" dirty="0">
            <a:solidFill>
              <a:schemeClr val="tx1"/>
            </a:solidFill>
          </a:endParaRPr>
        </a:p>
      </dsp:txBody>
      <dsp:txXfrm>
        <a:off x="7910958" y="1947410"/>
        <a:ext cx="2280126" cy="2037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4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8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3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8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6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5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4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3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07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peedrun" TargetMode="External"/><Relationship Id="rId2" Type="http://schemas.openxmlformats.org/officeDocument/2006/relationships/hyperlink" Target="https://es.wikipedia.org/wiki/Electronic_spor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24406"/>
          </a:xfrm>
        </p:spPr>
        <p:txBody>
          <a:bodyPr/>
          <a:lstStyle/>
          <a:p>
            <a:r>
              <a:rPr lang="es-ES" b="1" dirty="0" smtClean="0"/>
              <a:t>Red Multimedia(</a:t>
            </a:r>
            <a:r>
              <a:rPr lang="es-ES" b="1" dirty="0" err="1" smtClean="0"/>
              <a:t>Twitch</a:t>
            </a:r>
            <a:r>
              <a:rPr lang="es-ES" b="1" dirty="0" smtClean="0"/>
              <a:t>)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Comercio Electrónico</a:t>
            </a:r>
          </a:p>
          <a:p>
            <a:r>
              <a:rPr lang="es-ES" dirty="0" smtClean="0"/>
              <a:t>Christian Vilca Apaza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809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93" y="566338"/>
            <a:ext cx="9231013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647312"/>
            <a:ext cx="910717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0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562660"/>
            <a:ext cx="10058400" cy="51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7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4" y="675891"/>
            <a:ext cx="10058400" cy="51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4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</a:rPr>
              <a:t>Redes Multimedia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296494"/>
            <a:ext cx="3912602" cy="3061117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 La que transmite información utilizando para ello más de un medio de comunicación. Ejemplo: un documento que contiene texto e imágenes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 La red que transmite información de audio y/o vídeo en tiempo real (aunque solo se utilice uno de estos medios). Ejemplo: videoconferencia, telefonía por Internet</a:t>
            </a:r>
          </a:p>
        </p:txBody>
      </p:sp>
      <p:pic>
        <p:nvPicPr>
          <p:cNvPr id="1026" name="Picture 2" descr="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88" y="1987401"/>
            <a:ext cx="2286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red multi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494" y="3301083"/>
            <a:ext cx="30480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7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tx1"/>
                </a:solidFill>
              </a:rPr>
              <a:t>Twitch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5009" y="3023210"/>
            <a:ext cx="3577751" cy="1845004"/>
          </a:xfrm>
        </p:spPr>
        <p:txBody>
          <a:bodyPr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Twitch</a:t>
            </a:r>
            <a:r>
              <a:rPr lang="es-ES" dirty="0">
                <a:solidFill>
                  <a:schemeClr val="tx1"/>
                </a:solidFill>
              </a:rPr>
              <a:t> (también conocido como Twitch.tv) Plataforma que ofrece un servicio de </a:t>
            </a:r>
            <a:r>
              <a:rPr lang="es-ES" dirty="0" err="1" smtClean="0">
                <a:solidFill>
                  <a:schemeClr val="tx1"/>
                </a:solidFill>
              </a:rPr>
              <a:t>streaming</a:t>
            </a:r>
            <a:r>
              <a:rPr lang="es-ES" dirty="0">
                <a:solidFill>
                  <a:schemeClr val="tx1"/>
                </a:solidFill>
              </a:rPr>
              <a:t> de video en vivo propiedad de </a:t>
            </a:r>
            <a:r>
              <a:rPr lang="es-ES" dirty="0" smtClean="0">
                <a:solidFill>
                  <a:schemeClr val="tx1"/>
                </a:solidFill>
              </a:rPr>
              <a:t>Amazon.com.</a:t>
            </a:r>
            <a:r>
              <a:rPr lang="es-ES" dirty="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2050" name="Picture 2" descr="Twitch logo (wordmark only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88" y="1953128"/>
            <a:ext cx="43338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twi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39" y="3607171"/>
            <a:ext cx="4570971" cy="235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1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574849898"/>
              </p:ext>
            </p:extLst>
          </p:nvPr>
        </p:nvGraphicFramePr>
        <p:xfrm>
          <a:off x="653959" y="1184856"/>
          <a:ext cx="10769601" cy="464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517730" y="724485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Historia de </a:t>
            </a:r>
            <a:r>
              <a:rPr lang="es-ES" b="1" dirty="0" err="1" smtClean="0"/>
              <a:t>Twitch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2515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 y Audiencias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3797" y="1923008"/>
            <a:ext cx="3487599" cy="4023360"/>
          </a:xfrm>
        </p:spPr>
        <p:txBody>
          <a:bodyPr>
            <a:norm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Twitch</a:t>
            </a:r>
            <a:r>
              <a:rPr lang="es-ES" dirty="0">
                <a:solidFill>
                  <a:schemeClr val="tx1"/>
                </a:solidFill>
              </a:rPr>
              <a:t> está diseñada como una plataforma para una cobertura de </a:t>
            </a:r>
            <a:r>
              <a:rPr lang="es-ES" dirty="0" err="1">
                <a:solidFill>
                  <a:schemeClr val="tx1"/>
                </a:solidFill>
                <a:hlinkClick r:id="rId2" tooltip="Electronic sports"/>
              </a:rPr>
              <a:t>electronic</a:t>
            </a:r>
            <a:r>
              <a:rPr lang="es-ES" dirty="0">
                <a:solidFill>
                  <a:schemeClr val="tx1"/>
                </a:solidFill>
                <a:hlinkClick r:id="rId2" tooltip="Electronic sports"/>
              </a:rPr>
              <a:t> </a:t>
            </a:r>
            <a:r>
              <a:rPr lang="es-ES" dirty="0" err="1">
                <a:solidFill>
                  <a:schemeClr val="tx1"/>
                </a:solidFill>
                <a:hlinkClick r:id="rId2" tooltip="Electronic sports"/>
              </a:rPr>
              <a:t>sports</a:t>
            </a:r>
            <a:r>
              <a:rPr lang="es-ES" dirty="0">
                <a:solidFill>
                  <a:schemeClr val="tx1"/>
                </a:solidFill>
              </a:rPr>
              <a:t> en tiempo real. Esto incluye una gran cobertura de torneos de e-</a:t>
            </a:r>
            <a:r>
              <a:rPr lang="es-ES" dirty="0" err="1">
                <a:solidFill>
                  <a:schemeClr val="tx1"/>
                </a:solidFill>
              </a:rPr>
              <a:t>sports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streams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personales de jugadores individuales y shows que hablen de contenido relacionado a los </a:t>
            </a:r>
            <a:r>
              <a:rPr lang="es-ES" dirty="0" err="1" smtClean="0">
                <a:solidFill>
                  <a:schemeClr val="tx1"/>
                </a:solidFill>
              </a:rPr>
              <a:t>juegos.Una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gran variedad de canales hacen </a:t>
            </a:r>
            <a:r>
              <a:rPr lang="es-ES" dirty="0" err="1" smtClean="0">
                <a:solidFill>
                  <a:schemeClr val="tx1"/>
                </a:solidFill>
                <a:hlinkClick r:id="rId3" tooltip="Speedrun"/>
              </a:rPr>
              <a:t>Speedruns</a:t>
            </a:r>
            <a:r>
              <a:rPr lang="es-ES" dirty="0" smtClean="0">
                <a:solidFill>
                  <a:schemeClr val="tx1"/>
                </a:solidFill>
              </a:rPr>
              <a:t>. La </a:t>
            </a:r>
            <a:r>
              <a:rPr lang="es-ES" dirty="0">
                <a:solidFill>
                  <a:schemeClr val="tx1"/>
                </a:solidFill>
              </a:rPr>
              <a:t>página principal de </a:t>
            </a:r>
            <a:r>
              <a:rPr lang="es-ES" dirty="0" err="1">
                <a:solidFill>
                  <a:schemeClr val="tx1"/>
                </a:solidFill>
              </a:rPr>
              <a:t>Twitch</a:t>
            </a:r>
            <a:r>
              <a:rPr lang="es-ES" dirty="0">
                <a:solidFill>
                  <a:schemeClr val="tx1"/>
                </a:solidFill>
              </a:rPr>
              <a:t> actualmente muestra juegos basados en su audiencia.</a:t>
            </a:r>
          </a:p>
        </p:txBody>
      </p:sp>
      <p:pic>
        <p:nvPicPr>
          <p:cNvPr id="3074" name="Picture 2" descr="Resultado de imagen para twitch conteni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63" y="2027908"/>
            <a:ext cx="3826054" cy="191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e spo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614" y="3836553"/>
            <a:ext cx="4050405" cy="227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20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09" y="1372590"/>
            <a:ext cx="7834284" cy="4917694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95851" y="20933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tx1"/>
                </a:solidFill>
              </a:rPr>
              <a:t>Configuración de OBS Studio para retransmisión</a:t>
            </a:r>
            <a:endParaRPr lang="es-E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3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1123628"/>
            <a:ext cx="919290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9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56" y="552048"/>
            <a:ext cx="9221487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1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542522"/>
            <a:ext cx="9278645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06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67</TotalTime>
  <Words>155</Words>
  <Application>Microsoft Office PowerPoint</Application>
  <PresentationFormat>Panorámica</PresentationFormat>
  <Paragraphs>19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Retrospección</vt:lpstr>
      <vt:lpstr>Red Multimedia(Twitch)</vt:lpstr>
      <vt:lpstr>Redes Multimedia</vt:lpstr>
      <vt:lpstr>Twitch</vt:lpstr>
      <vt:lpstr>Presentación de PowerPoint</vt:lpstr>
      <vt:lpstr>Contenido y Audiencias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8</cp:revision>
  <dcterms:created xsi:type="dcterms:W3CDTF">2018-10-25T03:00:50Z</dcterms:created>
  <dcterms:modified xsi:type="dcterms:W3CDTF">2018-10-25T14:23:48Z</dcterms:modified>
</cp:coreProperties>
</file>