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38F-826B-4FC2-BE04-EC6C084C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43DE-2407-3335-A3CA-BB20C920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30BE-6BF7-783C-74E0-8DE4E0E9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D57B-8B3E-1302-EF24-1301A898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2D2F-FC15-D688-EC6B-22A3AAD6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C843-A50C-9579-CF47-57D8AF0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8ED91-D88E-5076-4A7C-053EB4B3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3705-0508-1CD4-77D4-DBD2F56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0DC7-2335-6640-B959-CBCDB52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60AE-584E-C1F4-C164-ECE35261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84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40E2C-A646-9A6E-EC53-2454D2D13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7D2B-F0EA-EB57-26A8-315E8ED0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F4D8-11A0-3BEA-068E-57D08F5D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51BC-B5DE-6A66-DE9D-B053E0FA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F345-E12A-0D3F-5A8B-93A81938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6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22A6-9DCF-CA83-5238-753F9750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081-6310-C296-DF17-1FE8F6B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7BDB-A939-8332-25B7-243844B2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5D2C-1FE3-7B2F-F436-D86577C8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34CF-1F7C-5AD1-23FC-101A2C7C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68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D632-A0D6-EA21-6AA9-1D0E0D1C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13BB-F0BD-B50F-5657-5B549AA9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5C5F-7FBB-DDE2-2B53-52428031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EDE4-340E-DDE2-426F-5D145940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02F-7C2B-FBFC-5763-83A2B0A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6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22C-DC2F-70CE-973E-5B8C2C08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0F34-9C69-0FA4-D4BA-194EAEF12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427D1-9585-F1C4-5156-AA067B6C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6F76-F5B4-B806-176D-BEEE8B3B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2490-9885-C5CC-1FC8-BBFF38C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191D-9AD5-51F4-2BBA-BCDB1D67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4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B44-BAA6-0591-D0E1-ABCA5269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B823-6073-B43D-5A28-03ACE7DB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3556-E58E-37B5-F7E0-5C0A5BF9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C676D-250D-9E74-2FE1-2D14520A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5F202-F95D-2479-7D1E-31561DEB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2E0AC-A53C-4183-D7FF-0CE1C23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A2E70-568C-065C-523E-149BA44E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6DDE8-7574-B22D-A16F-A2B977B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70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B75-8FBB-D2C7-C788-4473749F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AE388-EAFE-EEA4-69A0-5D8AF602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FAB2-B42E-CC12-C3E1-EC90385A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4AE3-F473-2711-0913-C89071E0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74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2898E-8A06-CAB0-0BD3-7EA18064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DB04A-8CA0-E1F6-D512-8DBD906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07040-1F52-BBEE-431E-27DD08BE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37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DF44-28E4-FE0A-8888-C5A24963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E21C-5282-9430-BEC3-281B7DCD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5CB6-4D8F-3607-B2D8-8A62BD91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A52B-9449-A022-C130-BED0E5C5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F476-1336-11F6-3978-335279D9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6A2D-BF42-9887-96AF-0DEDC218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06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E385-1FEA-7A56-DD13-4290CF10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7BA54-E836-053E-3FA9-92CB08A7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8F99-C86B-1787-8E75-4209E69E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CB4D-E6EE-6413-1ECA-2997A531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22-7BA9-9C34-A8EA-D32F214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FC91-22E6-26C9-4EF6-53FC2AED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99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03E31-0BFD-34FC-78B0-AF799436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6CAA-2EBB-2FBE-BBF5-12D46654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C9E5-0E56-817C-196E-56332E10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BAC7-2D75-4F0D-8031-D60176542950}" type="datetimeFigureOut">
              <a:rPr lang="en-ID" smtClean="0"/>
              <a:t>21/06/2022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CC61-C2C7-6362-3227-440B8072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8273-37E2-3653-457C-D07C3BCD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2999-3D51-4F37-A439-0C5922EE8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13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czhkait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3599B-A093-5D55-A04A-1D6DCFC2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latin typeface="Congenial SemiBold" panose="020B0604020202020204" pitchFamily="2" charset="0"/>
              </a:rPr>
              <a:t>Final Project</a:t>
            </a:r>
            <a:br>
              <a:rPr lang="en-US" sz="5000" dirty="0">
                <a:latin typeface="Congenial SemiBold" panose="020B0604020202020204" pitchFamily="2" charset="0"/>
              </a:rPr>
            </a:br>
            <a:r>
              <a:rPr lang="en-US" sz="5000" dirty="0">
                <a:latin typeface="Congenial SemiBold" panose="020B0604020202020204" pitchFamily="2" charset="0"/>
              </a:rPr>
              <a:t>Ridho Lailatul Akbar</a:t>
            </a:r>
            <a:endParaRPr lang="en-ID" sz="5000" dirty="0">
              <a:latin typeface="Congenial SemiBold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BE41-89E9-0747-6928-F11BC3CA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Amasis MT Pro Black" panose="020B0604020202020204" pitchFamily="18" charset="0"/>
              </a:rPr>
              <a:t>Mencari</a:t>
            </a:r>
            <a:r>
              <a:rPr lang="en-US" dirty="0">
                <a:latin typeface="Amasis MT Pro Black" panose="020B0604020202020204" pitchFamily="18" charset="0"/>
              </a:rPr>
              <a:t> </a:t>
            </a:r>
            <a:r>
              <a:rPr lang="en-US" dirty="0" err="1">
                <a:latin typeface="Amasis MT Pro Black" panose="020B0604020202020204" pitchFamily="18" charset="0"/>
              </a:rPr>
              <a:t>Rekomendasi</a:t>
            </a:r>
            <a:r>
              <a:rPr lang="en-US" dirty="0">
                <a:latin typeface="Amasis MT Pro Black" panose="020B0604020202020204" pitchFamily="18" charset="0"/>
              </a:rPr>
              <a:t> Negara </a:t>
            </a:r>
            <a:r>
              <a:rPr lang="en-US" dirty="0" err="1">
                <a:latin typeface="Amasis MT Pro Black" panose="020B0604020202020204" pitchFamily="18" charset="0"/>
              </a:rPr>
              <a:t>untuk</a:t>
            </a:r>
            <a:r>
              <a:rPr lang="en-US" dirty="0">
                <a:latin typeface="Amasis MT Pro Black" panose="020B0604020202020204" pitchFamily="18" charset="0"/>
              </a:rPr>
              <a:t> </a:t>
            </a:r>
            <a:r>
              <a:rPr lang="en-US" dirty="0" err="1">
                <a:latin typeface="Amasis MT Pro Black" panose="020B0604020202020204" pitchFamily="18" charset="0"/>
              </a:rPr>
              <a:t>Menjadi</a:t>
            </a:r>
            <a:r>
              <a:rPr lang="en-US" dirty="0">
                <a:latin typeface="Amasis MT Pro Black" panose="020B0604020202020204" pitchFamily="18" charset="0"/>
              </a:rPr>
              <a:t> </a:t>
            </a:r>
            <a:r>
              <a:rPr lang="en-US" dirty="0" err="1">
                <a:latin typeface="Amasis MT Pro Black" panose="020B0604020202020204" pitchFamily="18" charset="0"/>
              </a:rPr>
              <a:t>Prioritas</a:t>
            </a:r>
            <a:r>
              <a:rPr lang="en-US" dirty="0">
                <a:latin typeface="Amasis MT Pro Black" panose="020B0604020202020204" pitchFamily="18" charset="0"/>
              </a:rPr>
              <a:t> </a:t>
            </a:r>
            <a:r>
              <a:rPr lang="en-US" dirty="0" err="1">
                <a:latin typeface="Amasis MT Pro Black" panose="020B0604020202020204" pitchFamily="18" charset="0"/>
              </a:rPr>
              <a:t>Penerimaan</a:t>
            </a:r>
            <a:r>
              <a:rPr lang="en-US" dirty="0">
                <a:latin typeface="Amasis MT Pro Black" panose="020B0604020202020204" pitchFamily="18" charset="0"/>
              </a:rPr>
              <a:t> </a:t>
            </a:r>
            <a:r>
              <a:rPr lang="en-US" dirty="0" err="1">
                <a:latin typeface="Amasis MT Pro Black" panose="020B0604020202020204" pitchFamily="18" charset="0"/>
              </a:rPr>
              <a:t>Bantuan</a:t>
            </a:r>
            <a:endParaRPr lang="en-ID" dirty="0">
              <a:latin typeface="Amasis MT Pro Black" panose="020B0604020202020204" pitchFamily="18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29E1444-764E-F31B-88E5-7E2884FE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14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0A73-1630-AF9B-0268-15C3DD1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erlin Sans FB" panose="020E0602020502020306" pitchFamily="34" charset="0"/>
              </a:rPr>
              <a:t>Treatment</a:t>
            </a:r>
            <a:r>
              <a:rPr lang="en-US" sz="4800" dirty="0"/>
              <a:t> </a:t>
            </a:r>
            <a:r>
              <a:rPr lang="en-US" sz="4800" dirty="0">
                <a:latin typeface="Berlin Sans FB" panose="020E0602020502020306" pitchFamily="34" charset="0"/>
              </a:rPr>
              <a:t>Data</a:t>
            </a:r>
            <a:endParaRPr lang="en-ID" sz="4800" dirty="0">
              <a:latin typeface="Berlin Sans FB" panose="020E0602020502020306" pitchFamily="34" charset="0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4994428-9376-E19B-5DCA-BB74E61407F4}"/>
              </a:ext>
            </a:extLst>
          </p:cNvPr>
          <p:cNvSpPr txBox="1">
            <a:spLocks/>
          </p:cNvSpPr>
          <p:nvPr/>
        </p:nvSpPr>
        <p:spPr>
          <a:xfrm>
            <a:off x="5496463" y="458531"/>
            <a:ext cx="43434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Berlin Sans FB" panose="020E0602020502020306" pitchFamily="34" charset="0"/>
              </a:rPr>
              <a:t>Korelasi</a:t>
            </a:r>
            <a:r>
              <a:rPr lang="en-US" sz="4800" dirty="0">
                <a:latin typeface="Berlin Sans FB" panose="020E0602020502020306" pitchFamily="34" charset="0"/>
              </a:rPr>
              <a:t> Data</a:t>
            </a:r>
            <a:endParaRPr lang="en-ID" sz="4800" dirty="0">
              <a:latin typeface="Berlin Sans FB" panose="020E06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65BD6-3B30-EBE5-9F34-AAF3044B6E32}"/>
              </a:ext>
            </a:extLst>
          </p:cNvPr>
          <p:cNvSpPr txBox="1"/>
          <p:nvPr/>
        </p:nvSpPr>
        <p:spPr>
          <a:xfrm>
            <a:off x="6731248" y="2386584"/>
            <a:ext cx="515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0"/>
              </a:rPr>
              <a:t>Terdapat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Beberapa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Korelasi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Kuat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Antar</a:t>
            </a:r>
            <a:r>
              <a:rPr lang="en-US" dirty="0">
                <a:latin typeface="Arial Rounded MT Bold" panose="020F0704030504030204" pitchFamily="34" charset="0"/>
              </a:rPr>
              <a:t> Data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48CB83-0AB2-4FE7-C5E6-3149238C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777"/>
            <a:ext cx="5463540" cy="3745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231982-CBE2-D05F-E6DC-0B1223ECE450}"/>
              </a:ext>
            </a:extLst>
          </p:cNvPr>
          <p:cNvSpPr txBox="1"/>
          <p:nvPr/>
        </p:nvSpPr>
        <p:spPr>
          <a:xfrm>
            <a:off x="6725412" y="2846446"/>
            <a:ext cx="4805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GDP </a:t>
            </a:r>
            <a:r>
              <a:rPr lang="en-US" dirty="0" err="1">
                <a:latin typeface="Arial Rounded MT Bold" panose="020F0704030504030204" pitchFamily="34" charset="0"/>
              </a:rPr>
              <a:t>Perkapita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dengan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Pendapatan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Rounded MT Bold" panose="020F0704030504030204" pitchFamily="34" charset="0"/>
              </a:rPr>
              <a:t>Kematian</a:t>
            </a:r>
            <a:r>
              <a:rPr lang="en-US" dirty="0">
                <a:latin typeface="Arial Rounded MT Bold" panose="020F0704030504030204" pitchFamily="34" charset="0"/>
              </a:rPr>
              <a:t> Anak </a:t>
            </a:r>
            <a:r>
              <a:rPr lang="en-US" dirty="0" err="1">
                <a:latin typeface="Arial Rounded MT Bold" panose="020F0704030504030204" pitchFamily="34" charset="0"/>
              </a:rPr>
              <a:t>dengan</a:t>
            </a:r>
            <a:r>
              <a:rPr lang="en-US" dirty="0">
                <a:latin typeface="Arial Rounded MT Bold" panose="020F0704030504030204" pitchFamily="34" charset="0"/>
              </a:rPr>
              <a:t> Harapan </a:t>
            </a:r>
            <a:r>
              <a:rPr lang="en-US" dirty="0" err="1">
                <a:latin typeface="Arial Rounded MT Bold" panose="020F0704030504030204" pitchFamily="34" charset="0"/>
              </a:rPr>
              <a:t>Hidup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Rounded MT Bold" panose="020F0704030504030204" pitchFamily="34" charset="0"/>
              </a:rPr>
              <a:t>Kematian</a:t>
            </a:r>
            <a:r>
              <a:rPr lang="en-US" dirty="0">
                <a:latin typeface="Arial Rounded MT Bold" panose="020F0704030504030204" pitchFamily="34" charset="0"/>
              </a:rPr>
              <a:t> Anak </a:t>
            </a:r>
            <a:r>
              <a:rPr lang="en-US" dirty="0" err="1">
                <a:latin typeface="Arial Rounded MT Bold" panose="020F0704030504030204" pitchFamily="34" charset="0"/>
              </a:rPr>
              <a:t>dengan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Jumlah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Fertiliti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GDP </a:t>
            </a:r>
            <a:r>
              <a:rPr lang="en-US" dirty="0" err="1">
                <a:latin typeface="Arial Rounded MT Bold" panose="020F0704030504030204" pitchFamily="34" charset="0"/>
              </a:rPr>
              <a:t>Perkapita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dengan</a:t>
            </a:r>
            <a:r>
              <a:rPr lang="en-US" dirty="0">
                <a:latin typeface="Arial Rounded MT Bold" panose="020F0704030504030204" pitchFamily="34" charset="0"/>
              </a:rPr>
              <a:t> Harapan </a:t>
            </a:r>
            <a:r>
              <a:rPr lang="en-US" dirty="0" err="1">
                <a:latin typeface="Arial Rounded MT Bold" panose="020F0704030504030204" pitchFamily="34" charset="0"/>
              </a:rPr>
              <a:t>Hidup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Dan lain-lain</a:t>
            </a:r>
            <a:endParaRPr lang="en-ID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7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0A73-1630-AF9B-0268-15C3DD1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Visualisasi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4994428-9376-E19B-5DCA-BB74E61407F4}"/>
              </a:ext>
            </a:extLst>
          </p:cNvPr>
          <p:cNvSpPr txBox="1">
            <a:spLocks/>
          </p:cNvSpPr>
          <p:nvPr/>
        </p:nvSpPr>
        <p:spPr>
          <a:xfrm>
            <a:off x="556324" y="3512555"/>
            <a:ext cx="3429000" cy="1928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Bisa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digunakan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untuk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menentukan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jumlah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efektif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clustering. Pada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analisi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ini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  <a:ea typeface="+mn-ea"/>
                <a:cs typeface="+mn-cs"/>
              </a:rPr>
              <a:t>digunakan</a:t>
            </a:r>
            <a:r>
              <a:rPr lang="en-US" sz="2200" dirty="0">
                <a:latin typeface="Berlin Sans FB" panose="020E0602020502020306" pitchFamily="34" charset="0"/>
                <a:ea typeface="+mn-ea"/>
                <a:cs typeface="+mn-cs"/>
              </a:rPr>
              <a:t> n cluster = 3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9C2DE97-4CC1-C0C5-9C50-031714F4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B7A1B2-CA9F-E330-819D-8378E990BDDF}"/>
              </a:ext>
            </a:extLst>
          </p:cNvPr>
          <p:cNvSpPr txBox="1"/>
          <p:nvPr/>
        </p:nvSpPr>
        <p:spPr>
          <a:xfrm>
            <a:off x="1342810" y="2900374"/>
            <a:ext cx="1856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  <a:ea typeface="+mn-ea"/>
                <a:cs typeface="+mn-cs"/>
              </a:rPr>
              <a:t>Elbow Method</a:t>
            </a:r>
            <a:endParaRPr lang="en-I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89CF7-99B5-6699-6492-9D7893023649}"/>
              </a:ext>
            </a:extLst>
          </p:cNvPr>
          <p:cNvSpPr txBox="1"/>
          <p:nvPr/>
        </p:nvSpPr>
        <p:spPr>
          <a:xfrm>
            <a:off x="3794078" y="5336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371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0A73-1630-AF9B-0268-15C3DD1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Visualisasi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4994428-9376-E19B-5DCA-BB74E61407F4}"/>
              </a:ext>
            </a:extLst>
          </p:cNvPr>
          <p:cNvSpPr txBox="1">
            <a:spLocks/>
          </p:cNvSpPr>
          <p:nvPr/>
        </p:nvSpPr>
        <p:spPr>
          <a:xfrm>
            <a:off x="556325" y="2998112"/>
            <a:ext cx="4143046" cy="2839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Terdapat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3 cluster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utama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Cluster 0 (Hijau)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Pendapatan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dan GDP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Perkapita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yang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tinggi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Custer 1 (Merah)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Pendapatan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dan GDP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Perkapita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yang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rendah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Cluster 2 (Orange)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Pendapatan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dan GDP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Perkapita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menengah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89CF7-99B5-6699-6492-9D7893023649}"/>
              </a:ext>
            </a:extLst>
          </p:cNvPr>
          <p:cNvSpPr txBox="1"/>
          <p:nvPr/>
        </p:nvSpPr>
        <p:spPr>
          <a:xfrm>
            <a:off x="3794078" y="5336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486B6B1-76B4-246E-E5C1-AB2D95E4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1" y="1020747"/>
            <a:ext cx="7027290" cy="4684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8C7B7-E83E-4F14-E649-B6C3AFDF2A66}"/>
              </a:ext>
            </a:extLst>
          </p:cNvPr>
          <p:cNvSpPr txBox="1"/>
          <p:nvPr/>
        </p:nvSpPr>
        <p:spPr>
          <a:xfrm>
            <a:off x="643278" y="6031314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genial SemiBold" panose="02000503040000020004" pitchFamily="2" charset="0"/>
              </a:rPr>
              <a:t>Cluster 1 (Merah) </a:t>
            </a:r>
            <a:r>
              <a:rPr lang="en-US" b="1" dirty="0" err="1">
                <a:latin typeface="Congenial SemiBold" panose="02000503040000020004" pitchFamily="2" charset="0"/>
              </a:rPr>
              <a:t>adalah</a:t>
            </a:r>
            <a:r>
              <a:rPr lang="en-US" b="1" dirty="0">
                <a:latin typeface="Congenial SemiBold" panose="02000503040000020004" pitchFamily="2" charset="0"/>
              </a:rPr>
              <a:t> yang </a:t>
            </a:r>
            <a:r>
              <a:rPr lang="en-US" b="1" dirty="0" err="1">
                <a:latin typeface="Congenial SemiBold" panose="02000503040000020004" pitchFamily="2" charset="0"/>
              </a:rPr>
              <a:t>direkomendasikan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untuk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mendapatkan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bantuan</a:t>
            </a:r>
            <a:endParaRPr lang="en-ID" b="1" dirty="0"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0A73-1630-AF9B-0268-15C3DD1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Visualisasi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4994428-9376-E19B-5DCA-BB74E61407F4}"/>
              </a:ext>
            </a:extLst>
          </p:cNvPr>
          <p:cNvSpPr txBox="1">
            <a:spLocks/>
          </p:cNvSpPr>
          <p:nvPr/>
        </p:nvSpPr>
        <p:spPr>
          <a:xfrm>
            <a:off x="556325" y="2998112"/>
            <a:ext cx="4143046" cy="2978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Terdapat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3 cluster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utama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Cluster 0 (Merah)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Harapan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Hidup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,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Kematian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Anak, dan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Jumlah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Fertiliti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yang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tinggi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Custer 1 (Hijau)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Harapan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Hidup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,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Kematian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Anak, dan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Jumlah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Fertiliti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yang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rendah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Cluster 2 (Orange) :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Distribusi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Harapan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Hidup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,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Kematian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Anak, dan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Jumlah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Fertiliti</a:t>
            </a:r>
            <a:r>
              <a:rPr lang="en-US" sz="2200" dirty="0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 yang </a:t>
            </a:r>
            <a:r>
              <a:rPr lang="en-US" sz="2200" dirty="0" err="1">
                <a:latin typeface="Avenir Next LT Pro" panose="020B0504020202020204" pitchFamily="34" charset="0"/>
                <a:ea typeface="+mn-ea"/>
                <a:cs typeface="Aparajita" panose="02020603050405020304" pitchFamily="18" charset="0"/>
              </a:rPr>
              <a:t>menengah</a:t>
            </a:r>
            <a:endParaRPr lang="en-US" sz="2200" dirty="0">
              <a:latin typeface="Avenir Next LT Pro" panose="020B0504020202020204" pitchFamily="34" charset="0"/>
              <a:ea typeface="+mn-ea"/>
              <a:cs typeface="Aparajita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89CF7-99B5-6699-6492-9D7893023649}"/>
              </a:ext>
            </a:extLst>
          </p:cNvPr>
          <p:cNvSpPr txBox="1"/>
          <p:nvPr/>
        </p:nvSpPr>
        <p:spPr>
          <a:xfrm>
            <a:off x="3794078" y="5336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C7B7-E83E-4F14-E649-B6C3AFDF2A66}"/>
              </a:ext>
            </a:extLst>
          </p:cNvPr>
          <p:cNvSpPr txBox="1"/>
          <p:nvPr/>
        </p:nvSpPr>
        <p:spPr>
          <a:xfrm>
            <a:off x="643278" y="6031314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genial SemiBold" panose="02000503040000020004" pitchFamily="2" charset="0"/>
              </a:rPr>
              <a:t>Cluster 0 (Merah) </a:t>
            </a:r>
            <a:r>
              <a:rPr lang="en-US" b="1" dirty="0" err="1">
                <a:latin typeface="Congenial SemiBold" panose="02000503040000020004" pitchFamily="2" charset="0"/>
              </a:rPr>
              <a:t>adalah</a:t>
            </a:r>
            <a:r>
              <a:rPr lang="en-US" b="1" dirty="0">
                <a:latin typeface="Congenial SemiBold" panose="02000503040000020004" pitchFamily="2" charset="0"/>
              </a:rPr>
              <a:t> yang </a:t>
            </a:r>
            <a:r>
              <a:rPr lang="en-US" b="1" dirty="0" err="1">
                <a:latin typeface="Congenial SemiBold" panose="02000503040000020004" pitchFamily="2" charset="0"/>
              </a:rPr>
              <a:t>direkomendasikan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untuk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mendapatkan</a:t>
            </a:r>
            <a:r>
              <a:rPr lang="en-US" b="1" dirty="0">
                <a:latin typeface="Congenial SemiBold" panose="02000503040000020004" pitchFamily="2" charset="0"/>
              </a:rPr>
              <a:t> </a:t>
            </a:r>
            <a:r>
              <a:rPr lang="en-US" b="1" dirty="0" err="1">
                <a:latin typeface="Congenial SemiBold" panose="02000503040000020004" pitchFamily="2" charset="0"/>
              </a:rPr>
              <a:t>bantuan</a:t>
            </a:r>
            <a:endParaRPr lang="en-ID" b="1" dirty="0">
              <a:latin typeface="Congenial SemiBold" panose="02000503040000020004" pitchFamily="2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99B8484-183C-751C-6CA8-166F72F1B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6316" r="18124" b="10392"/>
          <a:stretch/>
        </p:blipFill>
        <p:spPr>
          <a:xfrm>
            <a:off x="5620022" y="319166"/>
            <a:ext cx="6290762" cy="57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5DC1-93A1-7413-C101-DC13FD7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ongenial SemiBold" panose="02000503040000020004" pitchFamily="2" charset="0"/>
              </a:rPr>
              <a:t>Kesimpulan</a:t>
            </a:r>
            <a:endParaRPr lang="en-ID" sz="5400" dirty="0">
              <a:latin typeface="Congenial SemiBold" panose="02000503040000020004" pitchFamily="2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323-0C28-85DD-7C27-C7DBC71A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455920" cy="556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Berlin Sans FB" panose="020E0602020502020306" pitchFamily="34" charset="0"/>
              </a:rPr>
              <a:t>Terdapat</a:t>
            </a:r>
            <a:r>
              <a:rPr lang="en-US" sz="1600" dirty="0">
                <a:latin typeface="Berlin Sans FB" panose="020E0602020502020306" pitchFamily="34" charset="0"/>
              </a:rPr>
              <a:t> 10 Negara yang </a:t>
            </a:r>
            <a:r>
              <a:rPr lang="en-US" sz="1600" dirty="0" err="1">
                <a:latin typeface="Berlin Sans FB" panose="020E0602020502020306" pitchFamily="34" charset="0"/>
              </a:rPr>
              <a:t>Direkomendasikan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Berdasarkan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Faktor-Faktor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Tertentu</a:t>
            </a:r>
            <a:r>
              <a:rPr lang="en-US" sz="1600" dirty="0">
                <a:latin typeface="Berlin Sans FB" panose="020E0602020502020306" pitchFamily="34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D8241-0A9F-3B53-CF23-5096D1CB432C}"/>
              </a:ext>
            </a:extLst>
          </p:cNvPr>
          <p:cNvSpPr txBox="1"/>
          <p:nvPr/>
        </p:nvSpPr>
        <p:spPr>
          <a:xfrm>
            <a:off x="3070746" y="3643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2BEDC-584C-1D36-BBD0-0B1CB53BD22E}"/>
              </a:ext>
            </a:extLst>
          </p:cNvPr>
          <p:cNvSpPr txBox="1"/>
          <p:nvPr/>
        </p:nvSpPr>
        <p:spPr>
          <a:xfrm>
            <a:off x="2821333" y="3535998"/>
            <a:ext cx="19944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erlin Sans FB" panose="020E0602020502020306" pitchFamily="34" charset="0"/>
              </a:rPr>
              <a:t>Guinea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erlin Sans FB" panose="020E0602020502020306" pitchFamily="34" charset="0"/>
              </a:rPr>
              <a:t>Togo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erlin Sans FB" panose="020E0602020502020306" pitchFamily="34" charset="0"/>
              </a:rPr>
              <a:t>Madagascar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erlin Sans FB" panose="020E0602020502020306" pitchFamily="34" charset="0"/>
              </a:rPr>
              <a:t>Guinea-Bissau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erlin Sans FB" panose="020E0602020502020306" pitchFamily="34" charset="0"/>
              </a:rPr>
              <a:t>Comoros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latin typeface="Berlin Sans FB" panose="020E0602020502020306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FD7561-3464-71F4-633E-B2F28A6F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93C3F-FF18-6006-D716-D95E8ADC4209}"/>
              </a:ext>
            </a:extLst>
          </p:cNvPr>
          <p:cNvSpPr txBox="1"/>
          <p:nvPr/>
        </p:nvSpPr>
        <p:spPr>
          <a:xfrm>
            <a:off x="640080" y="3535998"/>
            <a:ext cx="2181253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Congo, Dem. Rep.</a:t>
            </a:r>
            <a:endParaRPr lang="en-ID" sz="1800" dirty="0">
              <a:effectLst/>
              <a:latin typeface="Berlin Sans FB" panose="020E0602020502020306" pitchFamily="34" charset="0"/>
            </a:endParaRPr>
          </a:p>
          <a:p>
            <a:pPr marL="285750" indent="-28575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Liberia</a:t>
            </a:r>
            <a:endParaRPr lang="en-ID" dirty="0">
              <a:effectLst/>
              <a:latin typeface="Berlin Sans FB" panose="020E0602020502020306" pitchFamily="34" charset="0"/>
            </a:endParaRPr>
          </a:p>
          <a:p>
            <a:pPr marL="285750" indent="-28575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Burundi</a:t>
            </a:r>
            <a:endParaRPr lang="en-ID" dirty="0">
              <a:effectLst/>
              <a:latin typeface="Berlin Sans FB" panose="020E0602020502020306" pitchFamily="34" charset="0"/>
            </a:endParaRPr>
          </a:p>
          <a:p>
            <a:pPr marL="285750" indent="-28575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Mozambique</a:t>
            </a:r>
            <a:endParaRPr lang="en-ID" dirty="0">
              <a:effectLst/>
              <a:latin typeface="Berlin Sans FB" panose="020E0602020502020306" pitchFamily="34" charset="0"/>
            </a:endParaRPr>
          </a:p>
          <a:p>
            <a:pPr marL="285750" indent="-28575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Malawi</a:t>
            </a:r>
            <a:endParaRPr lang="en-ID" dirty="0">
              <a:effectLst/>
              <a:latin typeface="Berlin Sans FB" panose="020E0602020502020306" pitchFamily="34" charset="0"/>
            </a:endParaRPr>
          </a:p>
        </p:txBody>
      </p:sp>
      <p:pic>
        <p:nvPicPr>
          <p:cNvPr id="18" name="Picture 1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505C565-7352-4377-DBE6-0600EDAA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95" y="10699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73288-701C-B08F-9B17-ABC67F93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Berlin Sans FB" panose="020E0602020502020306" pitchFamily="34" charset="0"/>
              </a:rPr>
              <a:t>Find Me</a:t>
            </a:r>
            <a:endParaRPr lang="en-ID" sz="5400" dirty="0">
              <a:latin typeface="Berlin Sans FB" panose="020E0602020502020306" pitchFamily="34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626FDB-1726-4AF5-DF68-F241C16C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350913"/>
            <a:ext cx="4243589" cy="10576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ngenial SemiBold" panose="02000503040000020004" pitchFamily="2" charset="0"/>
              </a:rPr>
              <a:t>Instagram : </a:t>
            </a:r>
            <a:r>
              <a:rPr lang="en-US" sz="2200" dirty="0" err="1">
                <a:latin typeface="Congenial SemiBold" panose="02000503040000020004" pitchFamily="2" charset="0"/>
              </a:rPr>
              <a:t>ridho.lailatul</a:t>
            </a:r>
            <a:r>
              <a:rPr lang="en-US" sz="2200" dirty="0">
                <a:latin typeface="Congenial SemiBold" panose="02000503040000020004" pitchFamily="2" charset="0"/>
              </a:rPr>
              <a:t>_</a:t>
            </a:r>
          </a:p>
          <a:p>
            <a:r>
              <a:rPr lang="en-US" sz="2200" dirty="0">
                <a:latin typeface="Congenial SemiBold" panose="02000503040000020004" pitchFamily="2" charset="0"/>
              </a:rPr>
              <a:t>Email : </a:t>
            </a:r>
            <a:r>
              <a:rPr lang="en-US" sz="2200" dirty="0">
                <a:latin typeface="Congenial SemiBold" panose="02000503040000020004" pitchFamily="2" charset="0"/>
                <a:hlinkClick r:id="rId2"/>
              </a:rPr>
              <a:t>czhkaito@gmail.com</a:t>
            </a:r>
            <a:endParaRPr lang="en-US" sz="2200" dirty="0">
              <a:latin typeface="Congenial SemiBold" panose="02000503040000020004" pitchFamily="2" charset="0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FB7272E-04E7-F374-9269-AAA6945EA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91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08298-5EBE-5CEF-1FA8-076F7B7E0A14}"/>
              </a:ext>
            </a:extLst>
          </p:cNvPr>
          <p:cNvSpPr txBox="1"/>
          <p:nvPr/>
        </p:nvSpPr>
        <p:spPr>
          <a:xfrm>
            <a:off x="5409063" y="1120676"/>
            <a:ext cx="6782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HELP International </a:t>
            </a:r>
            <a:r>
              <a:rPr lang="en-ID" sz="2400" dirty="0" err="1"/>
              <a:t>adalah</a:t>
            </a:r>
            <a:r>
              <a:rPr lang="en-ID" sz="2400" dirty="0"/>
              <a:t> LSM </a:t>
            </a:r>
            <a:r>
              <a:rPr lang="en-ID" sz="2400" dirty="0" err="1"/>
              <a:t>kemanusiaan</a:t>
            </a:r>
            <a:r>
              <a:rPr lang="en-ID" sz="2400" dirty="0"/>
              <a:t> </a:t>
            </a:r>
            <a:r>
              <a:rPr lang="en-ID" sz="2400" dirty="0" err="1"/>
              <a:t>internasional</a:t>
            </a:r>
            <a:r>
              <a:rPr lang="en-ID" sz="2400" dirty="0"/>
              <a:t> yang </a:t>
            </a:r>
            <a:r>
              <a:rPr lang="en-ID" sz="2400" dirty="0" err="1"/>
              <a:t>berkomitmen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endParaRPr lang="en-ID" sz="2400" dirty="0"/>
          </a:p>
          <a:p>
            <a:r>
              <a:rPr lang="en-ID" sz="2400" dirty="0" err="1"/>
              <a:t>memerangi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 dan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fasilitas</a:t>
            </a:r>
            <a:r>
              <a:rPr lang="en-ID" sz="2400" dirty="0"/>
              <a:t> dan </a:t>
            </a:r>
            <a:r>
              <a:rPr lang="en-ID" sz="2400" dirty="0" err="1"/>
              <a:t>bantuan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masyarakat</a:t>
            </a:r>
            <a:r>
              <a:rPr lang="en-ID" sz="2400" dirty="0"/>
              <a:t> di</a:t>
            </a:r>
          </a:p>
          <a:p>
            <a:r>
              <a:rPr lang="en-ID" sz="2400" dirty="0"/>
              <a:t>negara-negara </a:t>
            </a:r>
            <a:r>
              <a:rPr lang="en-ID" sz="2400" dirty="0" err="1"/>
              <a:t>terbelakang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bencana</a:t>
            </a:r>
            <a:r>
              <a:rPr lang="en-ID" sz="2400" dirty="0"/>
              <a:t> dan </a:t>
            </a:r>
            <a:r>
              <a:rPr lang="en-ID" sz="2400" dirty="0" err="1"/>
              <a:t>bencana</a:t>
            </a:r>
            <a:r>
              <a:rPr lang="en-ID" sz="2400" dirty="0"/>
              <a:t> </a:t>
            </a:r>
            <a:r>
              <a:rPr lang="en-ID" sz="2400" dirty="0" err="1"/>
              <a:t>alam</a:t>
            </a:r>
            <a:r>
              <a:rPr lang="en-ID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582A5-B5CA-7823-84CD-BAC64948727B}"/>
              </a:ext>
            </a:extLst>
          </p:cNvPr>
          <p:cNvSpPr txBox="1"/>
          <p:nvPr/>
        </p:nvSpPr>
        <p:spPr>
          <a:xfrm>
            <a:off x="5409063" y="3798332"/>
            <a:ext cx="5767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/>
              <a:t>HELP International dimulai pada 1999 dan bekerja erat dengan berbagai mitra untuk menciptakan program pembangunan berkelanjutan, dengan fokus pada pendidikan, kesehatan, dan bisnis.</a:t>
            </a:r>
            <a:endParaRPr lang="en-ID" sz="24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2D81D6F-5AAC-6DC1-974F-F0996788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6" y="1619237"/>
            <a:ext cx="3619525" cy="36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3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7E690-4D67-B782-E0F3-D86657757E32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Permasalahan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E39064-E58C-BBA8-D39E-557D5AAF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30936" y="707758"/>
            <a:ext cx="5458968" cy="5442483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A0AC2-0177-5FB5-2D2B-4297D94F9267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erlin Sans FB" panose="020E0602020502020306" pitchFamily="34" charset="0"/>
              </a:rPr>
              <a:t>HELP International </a:t>
            </a:r>
            <a:r>
              <a:rPr lang="en-US" sz="2200" dirty="0" err="1">
                <a:latin typeface="Berlin Sans FB" panose="020E0602020502020306" pitchFamily="34" charset="0"/>
              </a:rPr>
              <a:t>telah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berhasil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mengumpulkan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sekitar</a:t>
            </a:r>
            <a:r>
              <a:rPr lang="en-US" sz="2200" dirty="0">
                <a:latin typeface="Berlin Sans FB" panose="020E0602020502020306" pitchFamily="34" charset="0"/>
              </a:rPr>
              <a:t> $ 10 </a:t>
            </a:r>
            <a:r>
              <a:rPr lang="en-US" sz="2200" dirty="0" err="1">
                <a:latin typeface="Berlin Sans FB" panose="020E0602020502020306" pitchFamily="34" charset="0"/>
              </a:rPr>
              <a:t>juta</a:t>
            </a:r>
            <a:r>
              <a:rPr lang="en-US" sz="2200" dirty="0">
                <a:latin typeface="Berlin Sans FB" panose="020E0602020502020306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Berlin Sans FB" panose="020E0602020502020306" pitchFamily="34" charset="0"/>
              </a:rPr>
              <a:t>Saat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ini</a:t>
            </a:r>
            <a:r>
              <a:rPr lang="en-US" sz="2200" dirty="0">
                <a:latin typeface="Berlin Sans FB" panose="020E0602020502020306" pitchFamily="34" charset="0"/>
              </a:rPr>
              <a:t>, CEO LSM </a:t>
            </a:r>
            <a:r>
              <a:rPr lang="en-US" sz="2200" dirty="0" err="1">
                <a:latin typeface="Berlin Sans FB" panose="020E0602020502020306" pitchFamily="34" charset="0"/>
              </a:rPr>
              <a:t>permemutuskan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bagaimana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menggunakan</a:t>
            </a:r>
            <a:r>
              <a:rPr lang="en-US" sz="2200" dirty="0">
                <a:latin typeface="Berlin Sans FB" panose="020E0602020502020306" pitchFamily="34" charset="0"/>
              </a:rPr>
              <a:t> uang </a:t>
            </a:r>
            <a:r>
              <a:rPr lang="en-US" sz="2200" dirty="0" err="1">
                <a:latin typeface="Berlin Sans FB" panose="020E0602020502020306" pitchFamily="34" charset="0"/>
              </a:rPr>
              <a:t>ini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secara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strategis</a:t>
            </a:r>
            <a:r>
              <a:rPr lang="en-US" sz="2200" dirty="0">
                <a:latin typeface="Berlin Sans FB" panose="020E0602020502020306" pitchFamily="34" charset="0"/>
              </a:rPr>
              <a:t> dan </a:t>
            </a:r>
            <a:r>
              <a:rPr lang="en-US" sz="2200" dirty="0" err="1">
                <a:latin typeface="Berlin Sans FB" panose="020E0602020502020306" pitchFamily="34" charset="0"/>
              </a:rPr>
              <a:t>efektif</a:t>
            </a:r>
            <a:r>
              <a:rPr lang="en-US" sz="2200" dirty="0">
                <a:latin typeface="Berlin Sans FB" panose="020E0602020502020306" pitchFamily="34" charset="0"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erlin Sans FB" panose="020E0602020502020306" pitchFamily="34" charset="0"/>
              </a:rPr>
              <a:t>Jadi, CEO </a:t>
            </a:r>
            <a:r>
              <a:rPr lang="en-US" sz="2200" dirty="0" err="1">
                <a:latin typeface="Berlin Sans FB" panose="020E0602020502020306" pitchFamily="34" charset="0"/>
              </a:rPr>
              <a:t>harus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mengambil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keputusan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untuk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memilih</a:t>
            </a:r>
            <a:r>
              <a:rPr lang="en-US" sz="2200" dirty="0">
                <a:latin typeface="Berlin Sans FB" panose="020E0602020502020306" pitchFamily="34" charset="0"/>
              </a:rPr>
              <a:t> negara yang paling </a:t>
            </a:r>
            <a:r>
              <a:rPr lang="en-US" sz="2200" dirty="0" err="1">
                <a:latin typeface="Berlin Sans FB" panose="020E0602020502020306" pitchFamily="34" charset="0"/>
              </a:rPr>
              <a:t>membutuhkan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latin typeface="Berlin Sans FB" panose="020E0602020502020306" pitchFamily="34" charset="0"/>
              </a:rPr>
              <a:t>bantuan</a:t>
            </a:r>
            <a:r>
              <a:rPr lang="en-US" sz="2200" dirty="0"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168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5DC1-93A1-7413-C101-DC13FD7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Alur </a:t>
            </a:r>
            <a:r>
              <a:rPr lang="en-US" sz="5400" dirty="0" err="1"/>
              <a:t>Analisis</a:t>
            </a:r>
            <a:endParaRPr lang="en-ID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323-0C28-85DD-7C27-C7DBC71A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65822" cy="3320668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Berlin Sans FB" panose="020E0602020502020306" pitchFamily="34" charset="0"/>
              </a:rPr>
              <a:t>Membaca</a:t>
            </a:r>
            <a:r>
              <a:rPr lang="en-US" sz="1600" dirty="0">
                <a:latin typeface="Berlin Sans FB" panose="020E0602020502020306" pitchFamily="34" charset="0"/>
              </a:rPr>
              <a:t> dan </a:t>
            </a:r>
            <a:r>
              <a:rPr lang="en-US" sz="1600" dirty="0" err="1">
                <a:latin typeface="Berlin Sans FB" panose="020E0602020502020306" pitchFamily="34" charset="0"/>
              </a:rPr>
              <a:t>Memahami</a:t>
            </a:r>
            <a:r>
              <a:rPr lang="en-US" sz="1600" dirty="0">
                <a:latin typeface="Berlin Sans FB" panose="020E0602020502020306" pitchFamily="34" charset="0"/>
              </a:rPr>
              <a:t> data</a:t>
            </a:r>
          </a:p>
          <a:p>
            <a:pPr lvl="1"/>
            <a:r>
              <a:rPr lang="en-US" sz="1600" dirty="0">
                <a:latin typeface="Berlin Sans FB" panose="020E0602020502020306" pitchFamily="34" charset="0"/>
              </a:rPr>
              <a:t>Import Data</a:t>
            </a:r>
          </a:p>
          <a:p>
            <a:pPr lvl="1"/>
            <a:r>
              <a:rPr lang="en-US" sz="1600" dirty="0" err="1">
                <a:latin typeface="Berlin Sans FB" panose="020E0602020502020306" pitchFamily="34" charset="0"/>
              </a:rPr>
              <a:t>Melihat</a:t>
            </a:r>
            <a:r>
              <a:rPr lang="en-US" sz="1600" dirty="0">
                <a:latin typeface="Berlin Sans FB" panose="020E0602020502020306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</a:rPr>
              <a:t>Informasi</a:t>
            </a:r>
            <a:r>
              <a:rPr lang="en-US" sz="1600" dirty="0">
                <a:latin typeface="Berlin Sans FB" panose="020E0602020502020306" pitchFamily="34" charset="0"/>
              </a:rPr>
              <a:t> Data</a:t>
            </a:r>
          </a:p>
          <a:p>
            <a:r>
              <a:rPr lang="en-US" sz="1600" dirty="0" err="1">
                <a:latin typeface="Berlin Sans FB" panose="020E0602020502020306" pitchFamily="34" charset="0"/>
              </a:rPr>
              <a:t>Analisis</a:t>
            </a:r>
            <a:r>
              <a:rPr lang="en-US" sz="1600" dirty="0">
                <a:latin typeface="Berlin Sans FB" panose="020E0602020502020306" pitchFamily="34" charset="0"/>
              </a:rPr>
              <a:t> Data </a:t>
            </a:r>
            <a:r>
              <a:rPr lang="en-US" sz="1600" dirty="0" err="1">
                <a:latin typeface="Berlin Sans FB" panose="020E0602020502020306" pitchFamily="34" charset="0"/>
              </a:rPr>
              <a:t>Eksploratif</a:t>
            </a:r>
            <a:endParaRPr lang="en-US" sz="1600" dirty="0">
              <a:latin typeface="Berlin Sans FB" panose="020E0602020502020306" pitchFamily="34" charset="0"/>
            </a:endParaRPr>
          </a:p>
          <a:p>
            <a:pPr lvl="1"/>
            <a:r>
              <a:rPr lang="en-US" sz="1600" dirty="0">
                <a:latin typeface="Berlin Sans FB" panose="020E0602020502020306" pitchFamily="34" charset="0"/>
              </a:rPr>
              <a:t>Cleaning Data</a:t>
            </a:r>
          </a:p>
          <a:p>
            <a:pPr lvl="1"/>
            <a:r>
              <a:rPr lang="en-US" sz="1600" dirty="0" err="1">
                <a:latin typeface="Berlin Sans FB" panose="020E0602020502020306" pitchFamily="34" charset="0"/>
              </a:rPr>
              <a:t>Analisis</a:t>
            </a:r>
            <a:r>
              <a:rPr lang="en-US" sz="1600" dirty="0">
                <a:latin typeface="Berlin Sans FB" panose="020E0602020502020306" pitchFamily="34" charset="0"/>
              </a:rPr>
              <a:t> Univariate, Bivariate, dan Multivariate</a:t>
            </a:r>
          </a:p>
          <a:p>
            <a:r>
              <a:rPr lang="en-US" sz="1600" dirty="0">
                <a:latin typeface="Berlin Sans FB" panose="020E0602020502020306" pitchFamily="34" charset="0"/>
              </a:rPr>
              <a:t>Treatment Data</a:t>
            </a:r>
          </a:p>
          <a:p>
            <a:pPr lvl="1"/>
            <a:r>
              <a:rPr lang="en-US" sz="1600" dirty="0" err="1">
                <a:latin typeface="Berlin Sans FB" panose="020E0602020502020306" pitchFamily="34" charset="0"/>
              </a:rPr>
              <a:t>Analisis</a:t>
            </a:r>
            <a:r>
              <a:rPr lang="en-US" sz="1600" dirty="0">
                <a:latin typeface="Berlin Sans FB" panose="020E0602020502020306" pitchFamily="34" charset="0"/>
              </a:rPr>
              <a:t> Outlier Data</a:t>
            </a:r>
          </a:p>
          <a:p>
            <a:pPr lvl="1"/>
            <a:r>
              <a:rPr lang="en-US" sz="1600" dirty="0" err="1">
                <a:latin typeface="Berlin Sans FB" panose="020E0602020502020306" pitchFamily="34" charset="0"/>
              </a:rPr>
              <a:t>Scalling</a:t>
            </a:r>
            <a:r>
              <a:rPr lang="en-US" sz="1600" dirty="0">
                <a:latin typeface="Berlin Sans FB" panose="020E0602020502020306" pitchFamily="34" charset="0"/>
              </a:rPr>
              <a:t> Data</a:t>
            </a:r>
          </a:p>
          <a:p>
            <a:pPr lvl="1"/>
            <a:r>
              <a:rPr lang="en-US" sz="1600" dirty="0">
                <a:latin typeface="Berlin Sans FB" panose="020E0602020502020306" pitchFamily="34" charset="0"/>
              </a:rPr>
              <a:t>K-Means Clustering</a:t>
            </a:r>
          </a:p>
          <a:p>
            <a:r>
              <a:rPr lang="en-US" sz="1600" dirty="0">
                <a:latin typeface="Berlin Sans FB" panose="020E0602020502020306" pitchFamily="34" charset="0"/>
              </a:rPr>
              <a:t>Hasil Akhir</a:t>
            </a:r>
          </a:p>
          <a:p>
            <a:endParaRPr lang="en-US" sz="16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B478B26-703E-3F35-96B5-1FDF1A48B0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486099" y="691668"/>
            <a:ext cx="5705901" cy="568866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849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B5ABE-3D88-2003-4B51-E6312BF3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0695FF-1E7C-F318-969A-F9098FDB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2" y="1940439"/>
            <a:ext cx="3922735" cy="4473984"/>
          </a:xfrm>
        </p:spPr>
        <p:txBody>
          <a:bodyPr>
            <a:noAutofit/>
          </a:bodyPr>
          <a:lstStyle/>
          <a:p>
            <a:r>
              <a:rPr lang="en-US" sz="1400" b="1" dirty="0"/>
              <a:t>Negara</a:t>
            </a:r>
            <a:r>
              <a:rPr lang="en-US" sz="1400" dirty="0"/>
              <a:t> : Nama negara   </a:t>
            </a:r>
          </a:p>
          <a:p>
            <a:r>
              <a:rPr lang="en-US" sz="1400" b="1" dirty="0" err="1"/>
              <a:t>Kematian_anak</a:t>
            </a:r>
            <a:r>
              <a:rPr lang="en-US" sz="1400" dirty="0"/>
              <a:t>: </a:t>
            </a:r>
            <a:r>
              <a:rPr lang="en-US" sz="1400" dirty="0" err="1"/>
              <a:t>Kematian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di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usia</a:t>
            </a:r>
            <a:r>
              <a:rPr lang="en-US" sz="1400" dirty="0"/>
              <a:t> 5 </a:t>
            </a:r>
            <a:r>
              <a:rPr lang="en-US" sz="1400" dirty="0" err="1"/>
              <a:t>tahun</a:t>
            </a:r>
            <a:r>
              <a:rPr lang="en-US" sz="1400" dirty="0"/>
              <a:t> per 1000 </a:t>
            </a:r>
            <a:r>
              <a:rPr lang="en-US" sz="1400" dirty="0" err="1"/>
              <a:t>kelahiran</a:t>
            </a:r>
            <a:endParaRPr lang="en-US" sz="1400" dirty="0"/>
          </a:p>
          <a:p>
            <a:r>
              <a:rPr lang="en-US" sz="1400" b="1" dirty="0" err="1"/>
              <a:t>Ekspor</a:t>
            </a:r>
            <a:r>
              <a:rPr lang="en-US" sz="1400" dirty="0"/>
              <a:t> : </a:t>
            </a:r>
            <a:r>
              <a:rPr lang="en-US" sz="1400" dirty="0" err="1"/>
              <a:t>Ekspor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jasa</a:t>
            </a:r>
            <a:r>
              <a:rPr lang="en-US" sz="1400" dirty="0"/>
              <a:t> </a:t>
            </a:r>
            <a:r>
              <a:rPr lang="en-US" sz="1400" dirty="0" err="1"/>
              <a:t>perkapita</a:t>
            </a:r>
            <a:endParaRPr lang="en-US" sz="1400" dirty="0"/>
          </a:p>
          <a:p>
            <a:r>
              <a:rPr lang="en-US" sz="1400" b="1" dirty="0"/>
              <a:t>Kesehatan</a:t>
            </a:r>
            <a:r>
              <a:rPr lang="en-US" sz="1400" dirty="0"/>
              <a:t>: Total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kesehatan</a:t>
            </a:r>
            <a:r>
              <a:rPr lang="en-US" sz="1400" dirty="0"/>
              <a:t> </a:t>
            </a:r>
            <a:r>
              <a:rPr lang="en-US" sz="1400" dirty="0" err="1"/>
              <a:t>perkapita</a:t>
            </a:r>
            <a:endParaRPr lang="en-US" sz="1400" dirty="0"/>
          </a:p>
          <a:p>
            <a:r>
              <a:rPr lang="en-US" sz="1400" b="1" dirty="0" err="1"/>
              <a:t>Impor</a:t>
            </a:r>
            <a:r>
              <a:rPr lang="en-US" sz="1400" dirty="0"/>
              <a:t>: </a:t>
            </a:r>
            <a:r>
              <a:rPr lang="en-US" sz="1400" dirty="0" err="1"/>
              <a:t>Impor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dan </a:t>
            </a:r>
            <a:r>
              <a:rPr lang="en-US" sz="1400" dirty="0" err="1"/>
              <a:t>jasa</a:t>
            </a:r>
            <a:r>
              <a:rPr lang="en-US" sz="1400" dirty="0"/>
              <a:t> </a:t>
            </a:r>
            <a:r>
              <a:rPr lang="en-US" sz="1400" dirty="0" err="1"/>
              <a:t>perkapita</a:t>
            </a:r>
            <a:endParaRPr lang="en-US" sz="1400" dirty="0"/>
          </a:p>
          <a:p>
            <a:r>
              <a:rPr lang="en-US" sz="1400" b="1" dirty="0" err="1"/>
              <a:t>Pendapatan</a:t>
            </a:r>
            <a:r>
              <a:rPr lang="en-US" sz="1400" dirty="0"/>
              <a:t>: </a:t>
            </a:r>
            <a:r>
              <a:rPr lang="en-US" sz="1400" dirty="0" err="1"/>
              <a:t>Penghasilan</a:t>
            </a:r>
            <a:r>
              <a:rPr lang="en-US" sz="1400" dirty="0"/>
              <a:t> </a:t>
            </a:r>
            <a:r>
              <a:rPr lang="en-US" sz="1400" dirty="0" err="1"/>
              <a:t>bersih</a:t>
            </a:r>
            <a:r>
              <a:rPr lang="en-US" sz="1400" dirty="0"/>
              <a:t> </a:t>
            </a:r>
            <a:r>
              <a:rPr lang="en-US" sz="1400" dirty="0" err="1"/>
              <a:t>perorang</a:t>
            </a:r>
            <a:endParaRPr lang="en-US" sz="1400" dirty="0"/>
          </a:p>
          <a:p>
            <a:r>
              <a:rPr lang="en-US" sz="1400" b="1" dirty="0" err="1"/>
              <a:t>Inflasi</a:t>
            </a:r>
            <a:r>
              <a:rPr lang="en-US" sz="1400" dirty="0"/>
              <a:t>: </a:t>
            </a:r>
            <a:r>
              <a:rPr lang="en-US" sz="1400" dirty="0" err="1"/>
              <a:t>Pengukuran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pertumbuhan</a:t>
            </a:r>
            <a:r>
              <a:rPr lang="en-US" sz="1400" dirty="0"/>
              <a:t> </a:t>
            </a:r>
            <a:r>
              <a:rPr lang="en-US" sz="1400" dirty="0" err="1"/>
              <a:t>tahunan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Total GDP </a:t>
            </a:r>
          </a:p>
          <a:p>
            <a:r>
              <a:rPr lang="en-US" sz="1400" b="1" dirty="0" err="1"/>
              <a:t>Harapan_hidup</a:t>
            </a:r>
            <a:r>
              <a:rPr lang="en-US" sz="1400" dirty="0"/>
              <a:t>: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rata-rata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yang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lahir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kematian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tetap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endParaRPr lang="en-US" sz="1400" dirty="0"/>
          </a:p>
          <a:p>
            <a:r>
              <a:rPr lang="en-US" sz="1400" b="1" dirty="0" err="1"/>
              <a:t>Jumlah_fertiliti</a:t>
            </a:r>
            <a:r>
              <a:rPr lang="en-US" sz="1400" dirty="0"/>
              <a:t>: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anak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lahir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wanita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kesuburan</a:t>
            </a:r>
            <a:r>
              <a:rPr lang="en-US" sz="1400" dirty="0"/>
              <a:t> </a:t>
            </a:r>
            <a:r>
              <a:rPr lang="en-US" sz="1400" dirty="0" err="1"/>
              <a:t>usia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tetap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endParaRPr lang="en-US" sz="1400" dirty="0"/>
          </a:p>
          <a:p>
            <a:r>
              <a:rPr lang="en-US" sz="1400" b="1" dirty="0" err="1"/>
              <a:t>GDPperkapita</a:t>
            </a:r>
            <a:r>
              <a:rPr lang="en-US" sz="1400" dirty="0"/>
              <a:t>: GDP per </a:t>
            </a:r>
            <a:r>
              <a:rPr lang="en-US" sz="1400" dirty="0" err="1"/>
              <a:t>kapita</a:t>
            </a:r>
            <a:r>
              <a:rPr lang="en-US" sz="1400" dirty="0"/>
              <a:t>. </a:t>
            </a:r>
            <a:r>
              <a:rPr lang="en-US" sz="1400" dirty="0" err="1"/>
              <a:t>Dihitung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Total GDP </a:t>
            </a:r>
            <a:r>
              <a:rPr lang="en-US" sz="1400" dirty="0" err="1"/>
              <a:t>dibagi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total </a:t>
            </a:r>
            <a:r>
              <a:rPr lang="en-US" sz="1400" dirty="0" err="1"/>
              <a:t>populasi</a:t>
            </a:r>
            <a:r>
              <a:rPr lang="en-US" sz="1400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17DD3-ADD6-ACBE-9D10-0AC575CA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54" b="2"/>
          <a:stretch/>
        </p:blipFill>
        <p:spPr>
          <a:xfrm>
            <a:off x="5445457" y="1549139"/>
            <a:ext cx="6155141" cy="378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5D484-8A42-1AEA-A0CA-8F25D6CDC5A1}"/>
              </a:ext>
            </a:extLst>
          </p:cNvPr>
          <p:cNvSpPr txBox="1"/>
          <p:nvPr/>
        </p:nvSpPr>
        <p:spPr>
          <a:xfrm>
            <a:off x="5428533" y="5633635"/>
            <a:ext cx="616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167 baris dan 10 </a:t>
            </a:r>
            <a:r>
              <a:rPr lang="en-US" dirty="0" err="1"/>
              <a:t>kolom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format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3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9363-827A-6FE5-A9E4-36B6CDAA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EDA (Exploratory Data Analysis)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6522A81-002E-0643-08D4-0C3601A5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03" y="2004776"/>
            <a:ext cx="7109594" cy="4745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260589-B790-4C0F-8872-E2A94A066459}"/>
              </a:ext>
            </a:extLst>
          </p:cNvPr>
          <p:cNvSpPr txBox="1"/>
          <p:nvPr/>
        </p:nvSpPr>
        <p:spPr>
          <a:xfrm>
            <a:off x="4830157" y="1286735"/>
            <a:ext cx="253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UNIVARIATE</a:t>
            </a:r>
            <a:endParaRPr lang="en-ID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9363-827A-6FE5-A9E4-36B6CDAA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EDA (Exploratory Data Analysis)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60589-B790-4C0F-8872-E2A94A066459}"/>
              </a:ext>
            </a:extLst>
          </p:cNvPr>
          <p:cNvSpPr txBox="1"/>
          <p:nvPr/>
        </p:nvSpPr>
        <p:spPr>
          <a:xfrm>
            <a:off x="4830157" y="1286735"/>
            <a:ext cx="253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BIVARIATE</a:t>
            </a:r>
            <a:endParaRPr lang="en-ID" sz="28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6F221FC-8B59-DF20-9F13-36D5028A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86" y="2116497"/>
            <a:ext cx="3894025" cy="24211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0D6A49B-B283-6575-83F8-CCAB64F92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1" y="2116497"/>
            <a:ext cx="3725889" cy="242115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6BE1C80-A1AE-4568-1788-4DE431E2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67" y="2116497"/>
            <a:ext cx="3894025" cy="2421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8F7E12-7E50-8F9A-C752-1E51B69390EF}"/>
              </a:ext>
            </a:extLst>
          </p:cNvPr>
          <p:cNvSpPr txBox="1"/>
          <p:nvPr/>
        </p:nvSpPr>
        <p:spPr>
          <a:xfrm>
            <a:off x="1282931" y="473051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genial SemiBold" panose="02000503040000020004" pitchFamily="2" charset="0"/>
              </a:rPr>
              <a:t>Impor</a:t>
            </a:r>
            <a:r>
              <a:rPr lang="en-US" dirty="0">
                <a:latin typeface="Congenial SemiBold" panose="02000503040000020004" pitchFamily="2" charset="0"/>
              </a:rPr>
              <a:t> - </a:t>
            </a:r>
            <a:r>
              <a:rPr lang="en-US" dirty="0" err="1">
                <a:latin typeface="Congenial SemiBold" panose="02000503040000020004" pitchFamily="2" charset="0"/>
              </a:rPr>
              <a:t>Ekspor</a:t>
            </a:r>
            <a:endParaRPr lang="en-US" dirty="0">
              <a:latin typeface="Congenial SemiBold" panose="0200050304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1258F-AA1F-1A16-6FA7-CA3DA6BD36A2}"/>
              </a:ext>
            </a:extLst>
          </p:cNvPr>
          <p:cNvSpPr txBox="1"/>
          <p:nvPr/>
        </p:nvSpPr>
        <p:spPr>
          <a:xfrm>
            <a:off x="4235553" y="4760432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genial SemiBold" panose="02000503040000020004" pitchFamily="2" charset="0"/>
              </a:rPr>
              <a:t>Harapan </a:t>
            </a:r>
            <a:r>
              <a:rPr lang="en-US" dirty="0" err="1">
                <a:latin typeface="Congenial SemiBold" panose="02000503040000020004" pitchFamily="2" charset="0"/>
              </a:rPr>
              <a:t>Hidup</a:t>
            </a:r>
            <a:r>
              <a:rPr lang="en-US" dirty="0">
                <a:latin typeface="Congenial SemiBold" panose="02000503040000020004" pitchFamily="2" charset="0"/>
              </a:rPr>
              <a:t> – </a:t>
            </a:r>
            <a:r>
              <a:rPr lang="en-US" dirty="0" err="1">
                <a:latin typeface="Congenial SemiBold" panose="02000503040000020004" pitchFamily="2" charset="0"/>
              </a:rPr>
              <a:t>Kematian</a:t>
            </a:r>
            <a:r>
              <a:rPr lang="en-US" dirty="0">
                <a:latin typeface="Congenial SemiBold" panose="02000503040000020004" pitchFamily="2" charset="0"/>
              </a:rPr>
              <a:t> Anak</a:t>
            </a:r>
            <a:endParaRPr lang="en-ID" dirty="0">
              <a:latin typeface="Congenial SemiBold" panose="0200050304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A58DD-ED25-2197-0B4A-4A74FCE5C5E6}"/>
              </a:ext>
            </a:extLst>
          </p:cNvPr>
          <p:cNvSpPr txBox="1"/>
          <p:nvPr/>
        </p:nvSpPr>
        <p:spPr>
          <a:xfrm>
            <a:off x="8446442" y="4760432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genial SemiBold" panose="02000503040000020004" pitchFamily="2" charset="0"/>
              </a:rPr>
              <a:t>Pendapatan</a:t>
            </a:r>
            <a:r>
              <a:rPr lang="en-US" dirty="0">
                <a:latin typeface="Congenial SemiBold" panose="02000503040000020004" pitchFamily="2" charset="0"/>
              </a:rPr>
              <a:t> – GDP </a:t>
            </a:r>
            <a:r>
              <a:rPr lang="en-US" dirty="0" err="1">
                <a:latin typeface="Congenial SemiBold" panose="02000503040000020004" pitchFamily="2" charset="0"/>
              </a:rPr>
              <a:t>Perkapita</a:t>
            </a:r>
            <a:endParaRPr lang="en-ID" dirty="0"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9363-827A-6FE5-A9E4-36B6CDAA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EDA (Exploratory Data Analysis)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60589-B790-4C0F-8872-E2A94A066459}"/>
              </a:ext>
            </a:extLst>
          </p:cNvPr>
          <p:cNvSpPr txBox="1"/>
          <p:nvPr/>
        </p:nvSpPr>
        <p:spPr>
          <a:xfrm>
            <a:off x="4830157" y="1286735"/>
            <a:ext cx="253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" panose="020E0602020502020306" pitchFamily="34" charset="0"/>
              </a:rPr>
              <a:t>MULTIVARIATE</a:t>
            </a:r>
            <a:endParaRPr lang="en-ID" sz="2800" dirty="0">
              <a:latin typeface="Berlin Sans FB" panose="020E0602020502020306" pitchFamily="34" charset="0"/>
            </a:endParaRP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2748EA9-0D80-265C-94FC-1078333BB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35" y="2073540"/>
            <a:ext cx="4608127" cy="46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0A73-1630-AF9B-0268-15C3DD1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erlin Sans FB" panose="020E0602020502020306" pitchFamily="34" charset="0"/>
              </a:rPr>
              <a:t>Treatment</a:t>
            </a:r>
            <a:r>
              <a:rPr lang="en-US" sz="4800" dirty="0"/>
              <a:t> </a:t>
            </a:r>
            <a:r>
              <a:rPr lang="en-US" sz="4800" dirty="0">
                <a:latin typeface="Berlin Sans FB" panose="020E0602020502020306" pitchFamily="34" charset="0"/>
              </a:rPr>
              <a:t>Data</a:t>
            </a:r>
            <a:endParaRPr lang="en-ID" sz="4800" dirty="0">
              <a:latin typeface="Berlin Sans FB" panose="020E0602020502020306" pitchFamily="34" charset="0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1A73C920-8E0B-2A9D-480A-A66205F4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32" y="2569464"/>
            <a:ext cx="3678936" cy="3678936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F50A031-2AFC-321A-748A-51CA84AA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4" y="2569464"/>
            <a:ext cx="3678936" cy="3678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BD56D-CDD6-3844-5B24-4AA579B2A62A}"/>
              </a:ext>
            </a:extLst>
          </p:cNvPr>
          <p:cNvSpPr txBox="1"/>
          <p:nvPr/>
        </p:nvSpPr>
        <p:spPr>
          <a:xfrm>
            <a:off x="1876961" y="625707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genial SemiBold" panose="02000503040000020004" pitchFamily="2" charset="0"/>
              </a:rPr>
              <a:t>Sebelum</a:t>
            </a:r>
            <a:r>
              <a:rPr lang="en-US" dirty="0">
                <a:latin typeface="Congenial SemiBold" panose="02000503040000020004" pitchFamily="2" charset="0"/>
              </a:rPr>
              <a:t> </a:t>
            </a:r>
            <a:r>
              <a:rPr lang="en-US" dirty="0" err="1">
                <a:latin typeface="Congenial SemiBold" panose="02000503040000020004" pitchFamily="2" charset="0"/>
              </a:rPr>
              <a:t>Hapus</a:t>
            </a:r>
            <a:r>
              <a:rPr lang="en-US" dirty="0">
                <a:latin typeface="Congenial SemiBold" panose="02000503040000020004" pitchFamily="2" charset="0"/>
              </a:rPr>
              <a:t> Outlier</a:t>
            </a:r>
            <a:endParaRPr lang="en-ID" dirty="0">
              <a:latin typeface="Congenial SemiBold" panose="0200050304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AA0A6B-46AE-EBDC-21BB-C74FE61D9396}"/>
              </a:ext>
            </a:extLst>
          </p:cNvPr>
          <p:cNvSpPr txBox="1"/>
          <p:nvPr/>
        </p:nvSpPr>
        <p:spPr>
          <a:xfrm>
            <a:off x="7668163" y="625707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genial SemiBold" panose="02000503040000020004" pitchFamily="2" charset="0"/>
              </a:rPr>
              <a:t>Sebelum</a:t>
            </a:r>
            <a:r>
              <a:rPr lang="en-US" dirty="0">
                <a:latin typeface="Congenial SemiBold" panose="02000503040000020004" pitchFamily="2" charset="0"/>
              </a:rPr>
              <a:t> </a:t>
            </a:r>
            <a:r>
              <a:rPr lang="en-US" dirty="0" err="1">
                <a:latin typeface="Congenial SemiBold" panose="02000503040000020004" pitchFamily="2" charset="0"/>
              </a:rPr>
              <a:t>Hapus</a:t>
            </a:r>
            <a:r>
              <a:rPr lang="en-US" dirty="0">
                <a:latin typeface="Congenial SemiBold" panose="02000503040000020004" pitchFamily="2" charset="0"/>
              </a:rPr>
              <a:t> Outlier</a:t>
            </a:r>
            <a:endParaRPr lang="en-ID" dirty="0">
              <a:latin typeface="Congenial SemiBold" panose="02000503040000020004" pitchFamily="2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4994428-9376-E19B-5DCA-BB74E61407F4}"/>
              </a:ext>
            </a:extLst>
          </p:cNvPr>
          <p:cNvSpPr txBox="1">
            <a:spLocks/>
          </p:cNvSpPr>
          <p:nvPr/>
        </p:nvSpPr>
        <p:spPr>
          <a:xfrm>
            <a:off x="5496463" y="458531"/>
            <a:ext cx="43434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erlin Sans FB" panose="020E0602020502020306" pitchFamily="34" charset="0"/>
              </a:rPr>
              <a:t>Analisa Outlier</a:t>
            </a:r>
            <a:endParaRPr lang="en-ID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538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Amasis MT Pro Black</vt:lpstr>
      <vt:lpstr>Arial</vt:lpstr>
      <vt:lpstr>Arial Rounded MT Bold</vt:lpstr>
      <vt:lpstr>Avenir Next LT Pro</vt:lpstr>
      <vt:lpstr>Berlin Sans FB</vt:lpstr>
      <vt:lpstr>Calibri</vt:lpstr>
      <vt:lpstr>Calibri Light</vt:lpstr>
      <vt:lpstr>Congenial SemiBold</vt:lpstr>
      <vt:lpstr>Office Theme</vt:lpstr>
      <vt:lpstr>Final Project Ridho Lailatul Akbar</vt:lpstr>
      <vt:lpstr>PowerPoint Presentation</vt:lpstr>
      <vt:lpstr>PowerPoint Presentation</vt:lpstr>
      <vt:lpstr>Alur Analisis</vt:lpstr>
      <vt:lpstr>Sekilas Tentang Data</vt:lpstr>
      <vt:lpstr>EDA (Exploratory Data Analysis)</vt:lpstr>
      <vt:lpstr>EDA (Exploratory Data Analysis)</vt:lpstr>
      <vt:lpstr>EDA (Exploratory Data Analysis)</vt:lpstr>
      <vt:lpstr>Treatment Data</vt:lpstr>
      <vt:lpstr>Treatment Data</vt:lpstr>
      <vt:lpstr>Visualisasi Data</vt:lpstr>
      <vt:lpstr>Visualisasi Data</vt:lpstr>
      <vt:lpstr>Visualisasi Data</vt:lpstr>
      <vt:lpstr>Kesimpulan</vt:lpstr>
      <vt:lpstr>Find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Ridho Lailatul Akbar</dc:title>
  <dc:creator>Ridho Lailatul</dc:creator>
  <cp:lastModifiedBy>Ridho Lailatul</cp:lastModifiedBy>
  <cp:revision>1</cp:revision>
  <dcterms:created xsi:type="dcterms:W3CDTF">2022-06-21T08:53:32Z</dcterms:created>
  <dcterms:modified xsi:type="dcterms:W3CDTF">2022-06-21T11:44:28Z</dcterms:modified>
</cp:coreProperties>
</file>