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79B8A-6ECE-296B-A95C-C3C7ED7D60C7}" v="286" dt="2024-05-16T18:21:45.930"/>
    <p1510:client id="{070C1CD8-C9E8-01E2-E9AE-11D214E281ED}" v="215" dt="2024-05-17T06:46:18.850"/>
    <p1510:client id="{A0C39532-AF9C-C745-C37A-45926D970B38}" v="11" dt="2024-05-17T01:17:03.564"/>
    <p1510:client id="{C9828A95-8739-98F5-9AE8-0C2DD9926E50}" v="2" dt="2024-05-17T01:11:48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08DDF-3016-4060-8D1E-5B23498E0611}" type="doc">
      <dgm:prSet loTypeId="urn:microsoft.com/office/officeart/2005/8/layout/radial5" loCatId="cycle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D8031547-9767-47FB-9820-E1539AD801EE}">
      <dgm:prSet phldrT="[文字]" custT="1"/>
      <dgm:spPr>
        <a:solidFill>
          <a:schemeClr val="tx1"/>
        </a:solidFill>
      </dgm:spPr>
      <dgm:t>
        <a:bodyPr/>
        <a:lstStyle/>
        <a:p>
          <a:r>
            <a:rPr lang="en-US" altLang="zh-TW" sz="2000" b="1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rPr>
            <a:t>15A</a:t>
          </a:r>
          <a:br>
            <a:rPr lang="en-US" altLang="zh-TW" sz="2000" b="1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rPr>
          </a:br>
          <a:r>
            <a:rPr lang="en-US" altLang="zh-TW" sz="2000" b="1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rPr>
            <a:t>-</a:t>
          </a:r>
          <a:r>
            <a:rPr lang="en-US" altLang="zh-TW" sz="2000" b="1" dirty="0">
              <a:latin typeface="Calibri" panose="020F0502020204030204" pitchFamily="34" charset="0"/>
              <a:cs typeface="Calibri" panose="020F0502020204030204" pitchFamily="34" charset="0"/>
            </a:rPr>
            <a:t>XRD</a:t>
          </a:r>
          <a:endParaRPr lang="zh-TW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7B0107C-026E-4523-AFAB-679C44DF6122}" type="parTrans" cxnId="{F683DEE1-FD2E-4705-866C-72285AE15D45}">
      <dgm:prSet/>
      <dgm:spPr/>
      <dgm:t>
        <a:bodyPr/>
        <a:lstStyle/>
        <a:p>
          <a:endParaRPr lang="zh-TW" altLang="en-US" sz="1600" b="1">
            <a:solidFill>
              <a:schemeClr val="bg1"/>
            </a:solidFill>
          </a:endParaRPr>
        </a:p>
      </dgm:t>
    </dgm:pt>
    <dgm:pt modelId="{9C0F0B65-B3A0-4672-93EA-B1FC142307F9}" type="sibTrans" cxnId="{F683DEE1-FD2E-4705-866C-72285AE15D45}">
      <dgm:prSet/>
      <dgm:spPr/>
      <dgm:t>
        <a:bodyPr/>
        <a:lstStyle/>
        <a:p>
          <a:endParaRPr lang="zh-TW" altLang="en-US" sz="1600" b="1">
            <a:solidFill>
              <a:schemeClr val="bg1"/>
            </a:solidFill>
          </a:endParaRPr>
        </a:p>
      </dgm:t>
    </dgm:pt>
    <dgm:pt modelId="{9D8723DF-DC2D-4124-97E2-FD53DB0FE54B}">
      <dgm:prSet phldrT="[文字]" custT="1"/>
      <dgm:spPr>
        <a:solidFill>
          <a:srgbClr val="0070C0"/>
        </a:solidFill>
      </dgm:spPr>
      <dgm:t>
        <a:bodyPr/>
        <a:lstStyle/>
        <a:p>
          <a:r>
            <a:rPr lang="en-US" altLang="zh-TW" sz="1400" b="1" dirty="0">
              <a:latin typeface="Calibri" panose="020F0502020204030204" pitchFamily="34" charset="0"/>
              <a:ea typeface="MS PMincho"/>
              <a:cs typeface="Calibri" panose="020F0502020204030204" pitchFamily="34" charset="0"/>
            </a:rPr>
            <a:t>Pump-probe Laue Crystallography</a:t>
          </a:r>
          <a:endParaRPr lang="zh-TW" altLang="en-US" sz="1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1B5896-9B94-473B-8609-1E1292C9464B}" type="parTrans" cxnId="{DDC09439-625D-4A86-885B-99B960F472D0}">
      <dgm:prSet custT="1"/>
      <dgm:spPr>
        <a:solidFill>
          <a:srgbClr val="0070C0"/>
        </a:solidFill>
      </dgm:spPr>
      <dgm:t>
        <a:bodyPr/>
        <a:lstStyle/>
        <a:p>
          <a:endParaRPr lang="zh-TW" altLang="en-US" sz="1600" b="1">
            <a:solidFill>
              <a:schemeClr val="bg1"/>
            </a:solidFill>
            <a:latin typeface="+mn-lt"/>
          </a:endParaRPr>
        </a:p>
      </dgm:t>
    </dgm:pt>
    <dgm:pt modelId="{4591E8F1-B0C1-4F4B-9E76-5EE011AB5ED4}" type="sibTrans" cxnId="{DDC09439-625D-4A86-885B-99B960F472D0}">
      <dgm:prSet/>
      <dgm:spPr/>
      <dgm:t>
        <a:bodyPr/>
        <a:lstStyle/>
        <a:p>
          <a:endParaRPr lang="zh-TW" altLang="en-US" sz="1600" b="1">
            <a:solidFill>
              <a:schemeClr val="bg1"/>
            </a:solidFill>
          </a:endParaRPr>
        </a:p>
      </dgm:t>
    </dgm:pt>
    <dgm:pt modelId="{D0FEFD30-3A26-4B6A-949D-35C3446BAE24}">
      <dgm:prSet phldrT="[文字]" custT="1"/>
      <dgm:spPr>
        <a:solidFill>
          <a:srgbClr val="DEB400"/>
        </a:solidFill>
      </dgm:spPr>
      <dgm:t>
        <a:bodyPr/>
        <a:lstStyle/>
        <a:p>
          <a:r>
            <a:rPr lang="en-US" altLang="zh-TW" sz="1400" b="1" dirty="0">
              <a:solidFill>
                <a:schemeClr val="bg1"/>
              </a:solidFill>
              <a:cs typeface="Calibri" panose="020F0502020204030204" pitchFamily="34" charset="0"/>
            </a:rPr>
            <a:t>Micro-crystal and Advanced Crystallography</a:t>
          </a:r>
          <a:endParaRPr lang="zh-TW" altLang="en-US" sz="1400" b="1" dirty="0">
            <a:solidFill>
              <a:schemeClr val="bg1"/>
            </a:solidFill>
            <a:latin typeface="Calibri" panose="020F0502020204030204" pitchFamily="34" charset="0"/>
            <a:ea typeface="MS PMincho"/>
            <a:cs typeface="Calibri" panose="020F0502020204030204" pitchFamily="34" charset="0"/>
          </a:endParaRPr>
        </a:p>
      </dgm:t>
    </dgm:pt>
    <dgm:pt modelId="{5040D83F-20F2-4FCD-9775-20492F58F623}" type="parTrans" cxnId="{94C4BB7D-503F-4CCD-BDBF-705E9FD23416}">
      <dgm:prSet custT="1"/>
      <dgm:spPr>
        <a:solidFill>
          <a:srgbClr val="DEB400"/>
        </a:solidFill>
      </dgm:spPr>
      <dgm:t>
        <a:bodyPr/>
        <a:lstStyle/>
        <a:p>
          <a:endParaRPr lang="zh-TW" altLang="en-US" sz="1600" b="1">
            <a:solidFill>
              <a:schemeClr val="bg1"/>
            </a:solidFill>
            <a:latin typeface="+mn-lt"/>
          </a:endParaRPr>
        </a:p>
      </dgm:t>
    </dgm:pt>
    <dgm:pt modelId="{62DB27B6-3D1B-44D8-85EB-022C61BDDBE5}" type="sibTrans" cxnId="{94C4BB7D-503F-4CCD-BDBF-705E9FD23416}">
      <dgm:prSet/>
      <dgm:spPr/>
      <dgm:t>
        <a:bodyPr/>
        <a:lstStyle/>
        <a:p>
          <a:endParaRPr lang="zh-TW" altLang="en-US" sz="1600" b="1">
            <a:solidFill>
              <a:schemeClr val="bg1"/>
            </a:solidFill>
          </a:endParaRPr>
        </a:p>
      </dgm:t>
    </dgm:pt>
    <dgm:pt modelId="{637580A6-C623-4709-9297-4ABB1AA98D2E}">
      <dgm:prSet phldrT="[文字]" custT="1"/>
      <dgm:spPr>
        <a:solidFill>
          <a:srgbClr val="FF4F4F"/>
        </a:solidFill>
      </dgm:spPr>
      <dgm:t>
        <a:bodyPr/>
        <a:lstStyle/>
        <a:p>
          <a:r>
            <a:rPr lang="en-US" altLang="zh-TW" sz="1400" b="1" dirty="0">
              <a:latin typeface="Calibri" panose="020F0502020204030204" pitchFamily="34" charset="0"/>
              <a:ea typeface="MS PMincho"/>
              <a:cs typeface="Calibri" panose="020F0502020204030204" pitchFamily="34" charset="0"/>
            </a:rPr>
            <a:t>High Pressure Crystallography,</a:t>
          </a:r>
          <a:br>
            <a:rPr lang="en-US" altLang="zh-TW" sz="1400" b="1" dirty="0">
              <a:latin typeface="Calibri" panose="020F0502020204030204" pitchFamily="34" charset="0"/>
              <a:ea typeface="MS PMincho"/>
              <a:cs typeface="Calibri" panose="020F0502020204030204" pitchFamily="34" charset="0"/>
            </a:rPr>
          </a:br>
          <a:r>
            <a:rPr lang="en-US" altLang="zh-TW" sz="1400" b="1" dirty="0">
              <a:latin typeface="Calibri" panose="020F0502020204030204" pitchFamily="34" charset="0"/>
              <a:ea typeface="MS PMincho"/>
              <a:cs typeface="Calibri" panose="020F0502020204030204" pitchFamily="34" charset="0"/>
            </a:rPr>
            <a:t>Geoscience</a:t>
          </a:r>
          <a:endParaRPr lang="zh-TW" altLang="en-US" sz="1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F122517-587A-4E12-AF67-E782EE650828}" type="parTrans" cxnId="{190683C4-868A-422F-ADA0-A6AB7BF2FE1D}">
      <dgm:prSet custT="1"/>
      <dgm:spPr>
        <a:solidFill>
          <a:srgbClr val="FF4F4F"/>
        </a:solidFill>
      </dgm:spPr>
      <dgm:t>
        <a:bodyPr/>
        <a:lstStyle/>
        <a:p>
          <a:endParaRPr lang="zh-TW" altLang="en-US" sz="1600" b="1">
            <a:solidFill>
              <a:schemeClr val="bg1"/>
            </a:solidFill>
            <a:latin typeface="+mn-lt"/>
          </a:endParaRPr>
        </a:p>
      </dgm:t>
    </dgm:pt>
    <dgm:pt modelId="{041AD58B-7907-4165-8DE3-4DA704917C07}" type="sibTrans" cxnId="{190683C4-868A-422F-ADA0-A6AB7BF2FE1D}">
      <dgm:prSet/>
      <dgm:spPr/>
      <dgm:t>
        <a:bodyPr/>
        <a:lstStyle/>
        <a:p>
          <a:endParaRPr lang="zh-TW" altLang="en-US" sz="1600" b="1">
            <a:solidFill>
              <a:schemeClr val="bg1"/>
            </a:solidFill>
          </a:endParaRPr>
        </a:p>
      </dgm:t>
    </dgm:pt>
    <dgm:pt modelId="{8C916A6B-1C2A-4726-A63A-F5A5CF031EBC}">
      <dgm:prSet phldrT="[文字]" custT="1"/>
      <dgm:spPr>
        <a:solidFill>
          <a:srgbClr val="F29000"/>
        </a:solidFill>
      </dgm:spPr>
      <dgm:t>
        <a:bodyPr/>
        <a:lstStyle/>
        <a:p>
          <a:r>
            <a:rPr lang="en-US" altLang="zh-TW" sz="1400" b="1" dirty="0">
              <a:latin typeface="Calibri" panose="020F0502020204030204" pitchFamily="34" charset="0"/>
              <a:ea typeface="MS PMincho"/>
              <a:cs typeface="Calibri" panose="020F0502020204030204" pitchFamily="34" charset="0"/>
            </a:rPr>
            <a:t>Charge Density Analysis Fundamental study</a:t>
          </a:r>
          <a:endParaRPr lang="zh-TW" altLang="en-US" sz="1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79A112A-0754-404B-BD7A-E0A279F32F5F}" type="parTrans" cxnId="{5B9DB280-DADD-4390-BB1B-70E7C2EB006C}">
      <dgm:prSet custT="1"/>
      <dgm:spPr>
        <a:solidFill>
          <a:srgbClr val="F29000"/>
        </a:solidFill>
      </dgm:spPr>
      <dgm:t>
        <a:bodyPr/>
        <a:lstStyle/>
        <a:p>
          <a:endParaRPr lang="zh-TW" altLang="en-US" sz="1600" b="1" dirty="0">
            <a:solidFill>
              <a:schemeClr val="bg1"/>
            </a:solidFill>
            <a:latin typeface="+mn-lt"/>
          </a:endParaRPr>
        </a:p>
      </dgm:t>
    </dgm:pt>
    <dgm:pt modelId="{9DAD59DB-C8FF-487E-8386-D304920393C9}" type="sibTrans" cxnId="{5B9DB280-DADD-4390-BB1B-70E7C2EB006C}">
      <dgm:prSet/>
      <dgm:spPr/>
      <dgm:t>
        <a:bodyPr/>
        <a:lstStyle/>
        <a:p>
          <a:endParaRPr lang="zh-TW" altLang="en-US" sz="1600" b="1">
            <a:solidFill>
              <a:schemeClr val="bg1"/>
            </a:solidFill>
          </a:endParaRPr>
        </a:p>
      </dgm:t>
    </dgm:pt>
    <dgm:pt modelId="{DEEF33B2-868C-4F51-9DAD-BFB8BB0391E3}">
      <dgm:prSet phldrT="[文字]" custT="1"/>
      <dgm:spPr>
        <a:solidFill>
          <a:srgbClr val="00B050"/>
        </a:solidFill>
      </dgm:spPr>
      <dgm:t>
        <a:bodyPr/>
        <a:lstStyle/>
        <a:p>
          <a:r>
            <a:rPr lang="en-US" altLang="zh-TW" sz="1400" b="1" dirty="0">
              <a:latin typeface="Calibri" panose="020F0502020204030204" pitchFamily="34" charset="0"/>
              <a:ea typeface="MS PMincho"/>
              <a:cs typeface="Calibri" panose="020F0502020204030204" pitchFamily="34" charset="0"/>
            </a:rPr>
            <a:t>Photo-crystallography</a:t>
          </a:r>
          <a:endParaRPr lang="zh-TW" altLang="en-US" sz="1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1F26357-A9FA-4103-999B-BB839CBDD27C}" type="parTrans" cxnId="{F4338B4D-2ECB-42DE-8523-5CDCE55FD52C}">
      <dgm:prSet/>
      <dgm:spPr>
        <a:solidFill>
          <a:srgbClr val="00B050"/>
        </a:solidFill>
      </dgm:spPr>
      <dgm:t>
        <a:bodyPr/>
        <a:lstStyle/>
        <a:p>
          <a:endParaRPr lang="zh-TW" altLang="en-US" b="1">
            <a:solidFill>
              <a:schemeClr val="bg1"/>
            </a:solidFill>
            <a:latin typeface="+mn-lt"/>
          </a:endParaRPr>
        </a:p>
      </dgm:t>
    </dgm:pt>
    <dgm:pt modelId="{2EEDB3E0-1399-44F5-A90C-DDEF059427A3}" type="sibTrans" cxnId="{F4338B4D-2ECB-42DE-8523-5CDCE55FD52C}">
      <dgm:prSet/>
      <dgm:spPr/>
      <dgm:t>
        <a:bodyPr/>
        <a:lstStyle/>
        <a:p>
          <a:endParaRPr lang="zh-TW" altLang="en-US" b="1"/>
        </a:p>
      </dgm:t>
    </dgm:pt>
    <dgm:pt modelId="{8347AD74-12F9-451D-999C-AA8726C0BD4F}" type="pres">
      <dgm:prSet presAssocID="{93808DDF-3016-4060-8D1E-5B23498E061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9B0547C-7D78-4D0C-8D6E-A350413FF1A7}" type="pres">
      <dgm:prSet presAssocID="{D8031547-9767-47FB-9820-E1539AD801EE}" presName="centerShape" presStyleLbl="node0" presStyleIdx="0" presStyleCnt="1" custScaleX="102344" custScaleY="102344" custLinFactNeighborX="60" custLinFactNeighborY="998"/>
      <dgm:spPr/>
    </dgm:pt>
    <dgm:pt modelId="{E85525B8-173D-4FBE-93C0-D86F546E30E9}" type="pres">
      <dgm:prSet presAssocID="{F41B5896-9B94-473B-8609-1E1292C9464B}" presName="parTrans" presStyleLbl="sibTrans2D1" presStyleIdx="0" presStyleCnt="5" custScaleX="125289" custLinFactNeighborX="2011" custLinFactNeighborY="-4134" custRadScaleRad="45827" custRadScaleInc="-2147483648"/>
      <dgm:spPr/>
    </dgm:pt>
    <dgm:pt modelId="{D5F9213B-F867-49AE-8517-255F8363AA15}" type="pres">
      <dgm:prSet presAssocID="{F41B5896-9B94-473B-8609-1E1292C9464B}" presName="connectorText" presStyleLbl="sibTrans2D1" presStyleIdx="0" presStyleCnt="5"/>
      <dgm:spPr/>
    </dgm:pt>
    <dgm:pt modelId="{D6450F8B-86FA-4F2E-9412-F678F95307AC}" type="pres">
      <dgm:prSet presAssocID="{9D8723DF-DC2D-4124-97E2-FD53DB0FE54B}" presName="node" presStyleLbl="node1" presStyleIdx="0" presStyleCnt="5" custScaleX="141218" custScaleY="56487" custRadScaleRad="84269" custRadScaleInc="361">
        <dgm:presLayoutVars>
          <dgm:bulletEnabled val="1"/>
        </dgm:presLayoutVars>
      </dgm:prSet>
      <dgm:spPr/>
    </dgm:pt>
    <dgm:pt modelId="{7198DB0C-81BB-465F-95C8-7D6AE8B0DB3A}" type="pres">
      <dgm:prSet presAssocID="{A1F26357-A9FA-4103-999B-BB839CBDD27C}" presName="parTrans" presStyleLbl="sibTrans2D1" presStyleIdx="1" presStyleCnt="5" custAng="39892" custScaleX="99404" custLinFactNeighborX="-13409" custLinFactNeighborY="-10122" custRadScaleRad="158749"/>
      <dgm:spPr/>
    </dgm:pt>
    <dgm:pt modelId="{9F9C3BA2-79EE-4165-9BFE-816110BE03FF}" type="pres">
      <dgm:prSet presAssocID="{A1F26357-A9FA-4103-999B-BB839CBDD27C}" presName="connectorText" presStyleLbl="sibTrans2D1" presStyleIdx="1" presStyleCnt="5"/>
      <dgm:spPr/>
    </dgm:pt>
    <dgm:pt modelId="{671C2D0E-DD3F-41D7-A4EC-534DF821F736}" type="pres">
      <dgm:prSet presAssocID="{DEEF33B2-868C-4F51-9DAD-BFB8BB0391E3}" presName="node" presStyleLbl="node1" presStyleIdx="1" presStyleCnt="5" custScaleX="141218" custScaleY="56487" custRadScaleRad="112532" custRadScaleInc="6290">
        <dgm:presLayoutVars>
          <dgm:bulletEnabled val="1"/>
        </dgm:presLayoutVars>
      </dgm:prSet>
      <dgm:spPr/>
    </dgm:pt>
    <dgm:pt modelId="{19606E0E-0373-4A1C-B883-E7D54CCE0A29}" type="pres">
      <dgm:prSet presAssocID="{5040D83F-20F2-4FCD-9775-20492F58F623}" presName="parTrans" presStyleLbl="sibTrans2D1" presStyleIdx="2" presStyleCnt="5" custAng="255591" custScaleX="110344" custLinFactNeighborX="-21637" custLinFactNeighborY="-1104"/>
      <dgm:spPr/>
    </dgm:pt>
    <dgm:pt modelId="{F1E70EAB-73A5-4496-9B1D-ECA033DA0F02}" type="pres">
      <dgm:prSet presAssocID="{5040D83F-20F2-4FCD-9775-20492F58F623}" presName="connectorText" presStyleLbl="sibTrans2D1" presStyleIdx="2" presStyleCnt="5"/>
      <dgm:spPr/>
    </dgm:pt>
    <dgm:pt modelId="{DDE5CB5B-258D-4C8C-8D1A-98F78EE7228F}" type="pres">
      <dgm:prSet presAssocID="{D0FEFD30-3A26-4B6A-949D-35C3446BAE24}" presName="node" presStyleLbl="node1" presStyleIdx="2" presStyleCnt="5" custScaleX="141218" custScaleY="56487" custRadScaleRad="99884" custRadScaleInc="-30037">
        <dgm:presLayoutVars>
          <dgm:bulletEnabled val="1"/>
        </dgm:presLayoutVars>
      </dgm:prSet>
      <dgm:spPr/>
    </dgm:pt>
    <dgm:pt modelId="{E8D87549-1779-4AED-879E-144A215FFE67}" type="pres">
      <dgm:prSet presAssocID="{4F122517-587A-4E12-AF67-E782EE650828}" presName="parTrans" presStyleLbl="sibTrans2D1" presStyleIdx="3" presStyleCnt="5" custScaleX="110536" custLinFactNeighborX="5512" custLinFactNeighborY="-107"/>
      <dgm:spPr/>
    </dgm:pt>
    <dgm:pt modelId="{2648287C-93FC-4335-9538-E8D20F3E1AA9}" type="pres">
      <dgm:prSet presAssocID="{4F122517-587A-4E12-AF67-E782EE650828}" presName="connectorText" presStyleLbl="sibTrans2D1" presStyleIdx="3" presStyleCnt="5"/>
      <dgm:spPr/>
    </dgm:pt>
    <dgm:pt modelId="{E80AF130-7AB3-4128-AED6-A54C454ECC49}" type="pres">
      <dgm:prSet presAssocID="{637580A6-C623-4709-9297-4ABB1AA98D2E}" presName="node" presStyleLbl="node1" presStyleIdx="3" presStyleCnt="5" custScaleX="141218" custScaleY="56487" custRadScaleRad="99621" custRadScaleInc="29643">
        <dgm:presLayoutVars>
          <dgm:bulletEnabled val="1"/>
        </dgm:presLayoutVars>
      </dgm:prSet>
      <dgm:spPr/>
    </dgm:pt>
    <dgm:pt modelId="{767424DA-C96B-497B-9896-4573003AF7F3}" type="pres">
      <dgm:prSet presAssocID="{379A112A-0754-404B-BD7A-E0A279F32F5F}" presName="parTrans" presStyleLbl="sibTrans2D1" presStyleIdx="4" presStyleCnt="5" custLinFactNeighborX="21194" custLinFactNeighborY="-7114"/>
      <dgm:spPr/>
    </dgm:pt>
    <dgm:pt modelId="{C1766DF4-9153-40FD-AE88-22C8E5ED8E4D}" type="pres">
      <dgm:prSet presAssocID="{379A112A-0754-404B-BD7A-E0A279F32F5F}" presName="connectorText" presStyleLbl="sibTrans2D1" presStyleIdx="4" presStyleCnt="5"/>
      <dgm:spPr/>
    </dgm:pt>
    <dgm:pt modelId="{8B6DDDEF-1E8B-406C-A6A9-FA2FD97F4F47}" type="pres">
      <dgm:prSet presAssocID="{8C916A6B-1C2A-4726-A63A-F5A5CF031EBC}" presName="node" presStyleLbl="node1" presStyleIdx="4" presStyleCnt="5" custScaleX="164583" custScaleY="56487" custRadScaleRad="114516" custRadScaleInc="1742">
        <dgm:presLayoutVars>
          <dgm:bulletEnabled val="1"/>
        </dgm:presLayoutVars>
      </dgm:prSet>
      <dgm:spPr/>
    </dgm:pt>
  </dgm:ptLst>
  <dgm:cxnLst>
    <dgm:cxn modelId="{2CDF0F1C-DC65-4D22-AD65-3EB99B633242}" type="presOf" srcId="{5040D83F-20F2-4FCD-9775-20492F58F623}" destId="{19606E0E-0373-4A1C-B883-E7D54CCE0A29}" srcOrd="0" destOrd="0" presId="urn:microsoft.com/office/officeart/2005/8/layout/radial5"/>
    <dgm:cxn modelId="{A054C92D-6A51-4165-AAAA-1D49055BD923}" type="presOf" srcId="{379A112A-0754-404B-BD7A-E0A279F32F5F}" destId="{767424DA-C96B-497B-9896-4573003AF7F3}" srcOrd="0" destOrd="0" presId="urn:microsoft.com/office/officeart/2005/8/layout/radial5"/>
    <dgm:cxn modelId="{DDC09439-625D-4A86-885B-99B960F472D0}" srcId="{D8031547-9767-47FB-9820-E1539AD801EE}" destId="{9D8723DF-DC2D-4124-97E2-FD53DB0FE54B}" srcOrd="0" destOrd="0" parTransId="{F41B5896-9B94-473B-8609-1E1292C9464B}" sibTransId="{4591E8F1-B0C1-4F4B-9E76-5EE011AB5ED4}"/>
    <dgm:cxn modelId="{8110105B-2503-4813-AB14-51EBE2476D04}" type="presOf" srcId="{8C916A6B-1C2A-4726-A63A-F5A5CF031EBC}" destId="{8B6DDDEF-1E8B-406C-A6A9-FA2FD97F4F47}" srcOrd="0" destOrd="0" presId="urn:microsoft.com/office/officeart/2005/8/layout/radial5"/>
    <dgm:cxn modelId="{C434275B-81C9-45B3-8D53-B4692F7C32C2}" type="presOf" srcId="{5040D83F-20F2-4FCD-9775-20492F58F623}" destId="{F1E70EAB-73A5-4496-9B1D-ECA033DA0F02}" srcOrd="1" destOrd="0" presId="urn:microsoft.com/office/officeart/2005/8/layout/radial5"/>
    <dgm:cxn modelId="{D71EC864-7E6A-45A4-85F4-32A68BDB2EF9}" type="presOf" srcId="{A1F26357-A9FA-4103-999B-BB839CBDD27C}" destId="{7198DB0C-81BB-465F-95C8-7D6AE8B0DB3A}" srcOrd="0" destOrd="0" presId="urn:microsoft.com/office/officeart/2005/8/layout/radial5"/>
    <dgm:cxn modelId="{52F5EB66-1D9E-46F8-B624-6530A82B42A7}" type="presOf" srcId="{637580A6-C623-4709-9297-4ABB1AA98D2E}" destId="{E80AF130-7AB3-4128-AED6-A54C454ECC49}" srcOrd="0" destOrd="0" presId="urn:microsoft.com/office/officeart/2005/8/layout/radial5"/>
    <dgm:cxn modelId="{AB65554B-84F9-4C8B-86A6-9B6EEC8196F6}" type="presOf" srcId="{4F122517-587A-4E12-AF67-E782EE650828}" destId="{E8D87549-1779-4AED-879E-144A215FFE67}" srcOrd="0" destOrd="0" presId="urn:microsoft.com/office/officeart/2005/8/layout/radial5"/>
    <dgm:cxn modelId="{F4338B4D-2ECB-42DE-8523-5CDCE55FD52C}" srcId="{D8031547-9767-47FB-9820-E1539AD801EE}" destId="{DEEF33B2-868C-4F51-9DAD-BFB8BB0391E3}" srcOrd="1" destOrd="0" parTransId="{A1F26357-A9FA-4103-999B-BB839CBDD27C}" sibTransId="{2EEDB3E0-1399-44F5-A90C-DDEF059427A3}"/>
    <dgm:cxn modelId="{B17F5D7B-B2D1-4E34-93E8-BD6119D5A967}" type="presOf" srcId="{9D8723DF-DC2D-4124-97E2-FD53DB0FE54B}" destId="{D6450F8B-86FA-4F2E-9412-F678F95307AC}" srcOrd="0" destOrd="0" presId="urn:microsoft.com/office/officeart/2005/8/layout/radial5"/>
    <dgm:cxn modelId="{94C4BB7D-503F-4CCD-BDBF-705E9FD23416}" srcId="{D8031547-9767-47FB-9820-E1539AD801EE}" destId="{D0FEFD30-3A26-4B6A-949D-35C3446BAE24}" srcOrd="2" destOrd="0" parTransId="{5040D83F-20F2-4FCD-9775-20492F58F623}" sibTransId="{62DB27B6-3D1B-44D8-85EB-022C61BDDBE5}"/>
    <dgm:cxn modelId="{5B9DB280-DADD-4390-BB1B-70E7C2EB006C}" srcId="{D8031547-9767-47FB-9820-E1539AD801EE}" destId="{8C916A6B-1C2A-4726-A63A-F5A5CF031EBC}" srcOrd="4" destOrd="0" parTransId="{379A112A-0754-404B-BD7A-E0A279F32F5F}" sibTransId="{9DAD59DB-C8FF-487E-8386-D304920393C9}"/>
    <dgm:cxn modelId="{5CA25288-F962-4115-A13E-C0A1D8797347}" type="presOf" srcId="{D0FEFD30-3A26-4B6A-949D-35C3446BAE24}" destId="{DDE5CB5B-258D-4C8C-8D1A-98F78EE7228F}" srcOrd="0" destOrd="0" presId="urn:microsoft.com/office/officeart/2005/8/layout/radial5"/>
    <dgm:cxn modelId="{17885190-6FE1-4537-A182-8B5AA58C82DC}" type="presOf" srcId="{F41B5896-9B94-473B-8609-1E1292C9464B}" destId="{D5F9213B-F867-49AE-8517-255F8363AA15}" srcOrd="1" destOrd="0" presId="urn:microsoft.com/office/officeart/2005/8/layout/radial5"/>
    <dgm:cxn modelId="{3C3AF990-50AB-4B1D-977D-5DC988A03AFB}" type="presOf" srcId="{DEEF33B2-868C-4F51-9DAD-BFB8BB0391E3}" destId="{671C2D0E-DD3F-41D7-A4EC-534DF821F736}" srcOrd="0" destOrd="0" presId="urn:microsoft.com/office/officeart/2005/8/layout/radial5"/>
    <dgm:cxn modelId="{B6F0F097-93E1-4EAB-9E31-D39B270AB1BE}" type="presOf" srcId="{93808DDF-3016-4060-8D1E-5B23498E0611}" destId="{8347AD74-12F9-451D-999C-AA8726C0BD4F}" srcOrd="0" destOrd="0" presId="urn:microsoft.com/office/officeart/2005/8/layout/radial5"/>
    <dgm:cxn modelId="{190683C4-868A-422F-ADA0-A6AB7BF2FE1D}" srcId="{D8031547-9767-47FB-9820-E1539AD801EE}" destId="{637580A6-C623-4709-9297-4ABB1AA98D2E}" srcOrd="3" destOrd="0" parTransId="{4F122517-587A-4E12-AF67-E782EE650828}" sibTransId="{041AD58B-7907-4165-8DE3-4DA704917C07}"/>
    <dgm:cxn modelId="{C434A9C8-C9BE-4607-A824-F477F421B73F}" type="presOf" srcId="{379A112A-0754-404B-BD7A-E0A279F32F5F}" destId="{C1766DF4-9153-40FD-AE88-22C8E5ED8E4D}" srcOrd="1" destOrd="0" presId="urn:microsoft.com/office/officeart/2005/8/layout/radial5"/>
    <dgm:cxn modelId="{2CDD2EDB-C292-4B9A-909D-9EC8847EE5BD}" type="presOf" srcId="{F41B5896-9B94-473B-8609-1E1292C9464B}" destId="{E85525B8-173D-4FBE-93C0-D86F546E30E9}" srcOrd="0" destOrd="0" presId="urn:microsoft.com/office/officeart/2005/8/layout/radial5"/>
    <dgm:cxn modelId="{F683DEE1-FD2E-4705-866C-72285AE15D45}" srcId="{93808DDF-3016-4060-8D1E-5B23498E0611}" destId="{D8031547-9767-47FB-9820-E1539AD801EE}" srcOrd="0" destOrd="0" parTransId="{57B0107C-026E-4523-AFAB-679C44DF6122}" sibTransId="{9C0F0B65-B3A0-4672-93EA-B1FC142307F9}"/>
    <dgm:cxn modelId="{A99DBCE5-4CD0-4BE9-8B27-FEBEE5DE6956}" type="presOf" srcId="{A1F26357-A9FA-4103-999B-BB839CBDD27C}" destId="{9F9C3BA2-79EE-4165-9BFE-816110BE03FF}" srcOrd="1" destOrd="0" presId="urn:microsoft.com/office/officeart/2005/8/layout/radial5"/>
    <dgm:cxn modelId="{DA0FBBED-F8F9-4031-B19F-8A037E638083}" type="presOf" srcId="{4F122517-587A-4E12-AF67-E782EE650828}" destId="{2648287C-93FC-4335-9538-E8D20F3E1AA9}" srcOrd="1" destOrd="0" presId="urn:microsoft.com/office/officeart/2005/8/layout/radial5"/>
    <dgm:cxn modelId="{54C7CAF9-3A5B-41A8-96CA-EDCC5A6A5634}" type="presOf" srcId="{D8031547-9767-47FB-9820-E1539AD801EE}" destId="{59B0547C-7D78-4D0C-8D6E-A350413FF1A7}" srcOrd="0" destOrd="0" presId="urn:microsoft.com/office/officeart/2005/8/layout/radial5"/>
    <dgm:cxn modelId="{2D8A2ACE-B22A-4CF8-A1D5-468CC406526D}" type="presParOf" srcId="{8347AD74-12F9-451D-999C-AA8726C0BD4F}" destId="{59B0547C-7D78-4D0C-8D6E-A350413FF1A7}" srcOrd="0" destOrd="0" presId="urn:microsoft.com/office/officeart/2005/8/layout/radial5"/>
    <dgm:cxn modelId="{FE0F52DE-D451-41F7-B84E-C08524056622}" type="presParOf" srcId="{8347AD74-12F9-451D-999C-AA8726C0BD4F}" destId="{E85525B8-173D-4FBE-93C0-D86F546E30E9}" srcOrd="1" destOrd="0" presId="urn:microsoft.com/office/officeart/2005/8/layout/radial5"/>
    <dgm:cxn modelId="{A755AF63-069C-4FAB-BABC-8C97081C53C4}" type="presParOf" srcId="{E85525B8-173D-4FBE-93C0-D86F546E30E9}" destId="{D5F9213B-F867-49AE-8517-255F8363AA15}" srcOrd="0" destOrd="0" presId="urn:microsoft.com/office/officeart/2005/8/layout/radial5"/>
    <dgm:cxn modelId="{FB2F3665-E54E-4D22-84EA-ADFD05A30361}" type="presParOf" srcId="{8347AD74-12F9-451D-999C-AA8726C0BD4F}" destId="{D6450F8B-86FA-4F2E-9412-F678F95307AC}" srcOrd="2" destOrd="0" presId="urn:microsoft.com/office/officeart/2005/8/layout/radial5"/>
    <dgm:cxn modelId="{DAA51E3E-5162-4424-A2A9-158820D6FB95}" type="presParOf" srcId="{8347AD74-12F9-451D-999C-AA8726C0BD4F}" destId="{7198DB0C-81BB-465F-95C8-7D6AE8B0DB3A}" srcOrd="3" destOrd="0" presId="urn:microsoft.com/office/officeart/2005/8/layout/radial5"/>
    <dgm:cxn modelId="{4C693458-6A89-45BD-B238-61F1FDC581F8}" type="presParOf" srcId="{7198DB0C-81BB-465F-95C8-7D6AE8B0DB3A}" destId="{9F9C3BA2-79EE-4165-9BFE-816110BE03FF}" srcOrd="0" destOrd="0" presId="urn:microsoft.com/office/officeart/2005/8/layout/radial5"/>
    <dgm:cxn modelId="{6F030EA0-C37E-4A2C-832B-CBCA4184AA3D}" type="presParOf" srcId="{8347AD74-12F9-451D-999C-AA8726C0BD4F}" destId="{671C2D0E-DD3F-41D7-A4EC-534DF821F736}" srcOrd="4" destOrd="0" presId="urn:microsoft.com/office/officeart/2005/8/layout/radial5"/>
    <dgm:cxn modelId="{82ECA404-AEE1-4159-A2BA-D73062E5872C}" type="presParOf" srcId="{8347AD74-12F9-451D-999C-AA8726C0BD4F}" destId="{19606E0E-0373-4A1C-B883-E7D54CCE0A29}" srcOrd="5" destOrd="0" presId="urn:microsoft.com/office/officeart/2005/8/layout/radial5"/>
    <dgm:cxn modelId="{BC431238-CB78-4097-A0EE-4B48A0E25321}" type="presParOf" srcId="{19606E0E-0373-4A1C-B883-E7D54CCE0A29}" destId="{F1E70EAB-73A5-4496-9B1D-ECA033DA0F02}" srcOrd="0" destOrd="0" presId="urn:microsoft.com/office/officeart/2005/8/layout/radial5"/>
    <dgm:cxn modelId="{ED0AD28B-F0AB-4072-86CC-04C248843BC4}" type="presParOf" srcId="{8347AD74-12F9-451D-999C-AA8726C0BD4F}" destId="{DDE5CB5B-258D-4C8C-8D1A-98F78EE7228F}" srcOrd="6" destOrd="0" presId="urn:microsoft.com/office/officeart/2005/8/layout/radial5"/>
    <dgm:cxn modelId="{9482E258-5D73-49DE-B6BA-3ABEEA1FCF7B}" type="presParOf" srcId="{8347AD74-12F9-451D-999C-AA8726C0BD4F}" destId="{E8D87549-1779-4AED-879E-144A215FFE67}" srcOrd="7" destOrd="0" presId="urn:microsoft.com/office/officeart/2005/8/layout/radial5"/>
    <dgm:cxn modelId="{38E8F408-F33F-43D4-B060-374C4B62A7BE}" type="presParOf" srcId="{E8D87549-1779-4AED-879E-144A215FFE67}" destId="{2648287C-93FC-4335-9538-E8D20F3E1AA9}" srcOrd="0" destOrd="0" presId="urn:microsoft.com/office/officeart/2005/8/layout/radial5"/>
    <dgm:cxn modelId="{5D512C45-2823-40F3-B6C3-EF4B94D06632}" type="presParOf" srcId="{8347AD74-12F9-451D-999C-AA8726C0BD4F}" destId="{E80AF130-7AB3-4128-AED6-A54C454ECC49}" srcOrd="8" destOrd="0" presId="urn:microsoft.com/office/officeart/2005/8/layout/radial5"/>
    <dgm:cxn modelId="{B4AF1912-5135-4E63-9340-964F5ADFD84E}" type="presParOf" srcId="{8347AD74-12F9-451D-999C-AA8726C0BD4F}" destId="{767424DA-C96B-497B-9896-4573003AF7F3}" srcOrd="9" destOrd="0" presId="urn:microsoft.com/office/officeart/2005/8/layout/radial5"/>
    <dgm:cxn modelId="{15F2694F-1FB1-449B-9CA9-DBCCB894F885}" type="presParOf" srcId="{767424DA-C96B-497B-9896-4573003AF7F3}" destId="{C1766DF4-9153-40FD-AE88-22C8E5ED8E4D}" srcOrd="0" destOrd="0" presId="urn:microsoft.com/office/officeart/2005/8/layout/radial5"/>
    <dgm:cxn modelId="{9D76A641-48D2-4947-AC5E-C5914606CB9F}" type="presParOf" srcId="{8347AD74-12F9-451D-999C-AA8726C0BD4F}" destId="{8B6DDDEF-1E8B-406C-A6A9-FA2FD97F4F47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0547C-7D78-4D0C-8D6E-A350413FF1A7}">
      <dsp:nvSpPr>
        <dsp:cNvPr id="0" name=""/>
        <dsp:cNvSpPr/>
      </dsp:nvSpPr>
      <dsp:spPr>
        <a:xfrm>
          <a:off x="2331284" y="1807856"/>
          <a:ext cx="1304502" cy="1304502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b="1" kern="1200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rPr>
            <a:t>15A</a:t>
          </a:r>
          <a:br>
            <a:rPr lang="en-US" altLang="zh-TW" sz="2000" b="1" kern="1200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rPr>
          </a:br>
          <a:r>
            <a:rPr lang="en-US" altLang="zh-TW" sz="2000" b="1" kern="1200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rPr>
            <a:t>-</a:t>
          </a:r>
          <a:r>
            <a:rPr lang="en-US" altLang="zh-TW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XRD</a:t>
          </a:r>
          <a:endParaRPr lang="zh-TW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522324" y="1998896"/>
        <a:ext cx="922422" cy="922422"/>
      </dsp:txXfrm>
    </dsp:sp>
    <dsp:sp modelId="{E85525B8-173D-4FBE-93C0-D86F546E30E9}">
      <dsp:nvSpPr>
        <dsp:cNvPr id="0" name=""/>
        <dsp:cNvSpPr/>
      </dsp:nvSpPr>
      <dsp:spPr>
        <a:xfrm rot="16202835">
          <a:off x="2814979" y="1317737"/>
          <a:ext cx="349838" cy="433372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b="1" kern="1200">
            <a:solidFill>
              <a:schemeClr val="bg1"/>
            </a:solidFill>
            <a:latin typeface="+mn-lt"/>
          </a:endParaRPr>
        </a:p>
      </dsp:txBody>
      <dsp:txXfrm>
        <a:off x="2867411" y="1456886"/>
        <a:ext cx="244887" cy="260024"/>
      </dsp:txXfrm>
    </dsp:sp>
    <dsp:sp modelId="{D6450F8B-86FA-4F2E-9412-F678F95307AC}">
      <dsp:nvSpPr>
        <dsp:cNvPr id="0" name=""/>
        <dsp:cNvSpPr/>
      </dsp:nvSpPr>
      <dsp:spPr>
        <a:xfrm>
          <a:off x="2084804" y="561018"/>
          <a:ext cx="1800000" cy="719997"/>
        </a:xfrm>
        <a:prstGeom prst="ellipse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b="1" kern="1200" dirty="0">
              <a:latin typeface="Calibri" panose="020F0502020204030204" pitchFamily="34" charset="0"/>
              <a:ea typeface="MS PMincho"/>
              <a:cs typeface="Calibri" panose="020F0502020204030204" pitchFamily="34" charset="0"/>
            </a:rPr>
            <a:t>Pump-probe Laue Crystallography</a:t>
          </a:r>
          <a:endParaRPr lang="zh-TW" altLang="en-US" sz="1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48408" y="666459"/>
        <a:ext cx="1272792" cy="509115"/>
      </dsp:txXfrm>
    </dsp:sp>
    <dsp:sp modelId="{7198DB0C-81BB-465F-95C8-7D6AE8B0DB3A}">
      <dsp:nvSpPr>
        <dsp:cNvPr id="0" name=""/>
        <dsp:cNvSpPr/>
      </dsp:nvSpPr>
      <dsp:spPr>
        <a:xfrm rot="20636299">
          <a:off x="3687748" y="1926403"/>
          <a:ext cx="322446" cy="433372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b="1" kern="1200">
            <a:solidFill>
              <a:schemeClr val="bg1"/>
            </a:solidFill>
            <a:latin typeface="+mn-lt"/>
          </a:endParaRPr>
        </a:p>
      </dsp:txBody>
      <dsp:txXfrm>
        <a:off x="3689636" y="2026459"/>
        <a:ext cx="225712" cy="260024"/>
      </dsp:txXfrm>
    </dsp:sp>
    <dsp:sp modelId="{671C2D0E-DD3F-41D7-A4EC-534DF821F736}">
      <dsp:nvSpPr>
        <dsp:cNvPr id="0" name=""/>
        <dsp:cNvSpPr/>
      </dsp:nvSpPr>
      <dsp:spPr>
        <a:xfrm>
          <a:off x="4013880" y="1520002"/>
          <a:ext cx="1800000" cy="719997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b="1" kern="1200" dirty="0">
              <a:latin typeface="Calibri" panose="020F0502020204030204" pitchFamily="34" charset="0"/>
              <a:ea typeface="MS PMincho"/>
              <a:cs typeface="Calibri" panose="020F0502020204030204" pitchFamily="34" charset="0"/>
            </a:rPr>
            <a:t>Photo-crystallography</a:t>
          </a:r>
          <a:endParaRPr lang="zh-TW" altLang="en-US" sz="1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77484" y="1625443"/>
        <a:ext cx="1272792" cy="509115"/>
      </dsp:txXfrm>
    </dsp:sp>
    <dsp:sp modelId="{19606E0E-0373-4A1C-B883-E7D54CCE0A29}">
      <dsp:nvSpPr>
        <dsp:cNvPr id="0" name=""/>
        <dsp:cNvSpPr/>
      </dsp:nvSpPr>
      <dsp:spPr>
        <a:xfrm rot="2798835">
          <a:off x="3435240" y="2879411"/>
          <a:ext cx="359642" cy="433372"/>
        </a:xfrm>
        <a:prstGeom prst="rightArrow">
          <a:avLst>
            <a:gd name="adj1" fmla="val 60000"/>
            <a:gd name="adj2" fmla="val 50000"/>
          </a:avLst>
        </a:prstGeom>
        <a:solidFill>
          <a:srgbClr val="DEB4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b="1" kern="1200">
            <a:solidFill>
              <a:schemeClr val="bg1"/>
            </a:solidFill>
            <a:latin typeface="+mn-lt"/>
          </a:endParaRPr>
        </a:p>
      </dsp:txBody>
      <dsp:txXfrm>
        <a:off x="3452153" y="2926858"/>
        <a:ext cx="251749" cy="260024"/>
      </dsp:txXfrm>
    </dsp:sp>
    <dsp:sp modelId="{DDE5CB5B-258D-4C8C-8D1A-98F78EE7228F}">
      <dsp:nvSpPr>
        <dsp:cNvPr id="0" name=""/>
        <dsp:cNvSpPr/>
      </dsp:nvSpPr>
      <dsp:spPr>
        <a:xfrm>
          <a:off x="3380756" y="3284111"/>
          <a:ext cx="1800000" cy="719997"/>
        </a:xfrm>
        <a:prstGeom prst="ellipse">
          <a:avLst/>
        </a:prstGeom>
        <a:solidFill>
          <a:srgbClr val="DEB4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b="1" kern="1200" dirty="0">
              <a:solidFill>
                <a:schemeClr val="bg1"/>
              </a:solidFill>
              <a:cs typeface="Calibri" panose="020F0502020204030204" pitchFamily="34" charset="0"/>
            </a:rPr>
            <a:t>Micro-crystal and Advanced Crystallography</a:t>
          </a:r>
          <a:endParaRPr lang="zh-TW" altLang="en-US" sz="1400" b="1" kern="1200" dirty="0">
            <a:solidFill>
              <a:schemeClr val="bg1"/>
            </a:solidFill>
            <a:latin typeface="Calibri" panose="020F0502020204030204" pitchFamily="34" charset="0"/>
            <a:ea typeface="MS PMincho"/>
            <a:cs typeface="Calibri" panose="020F0502020204030204" pitchFamily="34" charset="0"/>
          </a:endParaRPr>
        </a:p>
      </dsp:txBody>
      <dsp:txXfrm>
        <a:off x="3644360" y="3389552"/>
        <a:ext cx="1272792" cy="509115"/>
      </dsp:txXfrm>
    </dsp:sp>
    <dsp:sp modelId="{E8D87549-1779-4AED-879E-144A215FFE67}">
      <dsp:nvSpPr>
        <dsp:cNvPr id="0" name=""/>
        <dsp:cNvSpPr/>
      </dsp:nvSpPr>
      <dsp:spPr>
        <a:xfrm rot="8253921">
          <a:off x="2120646" y="2883890"/>
          <a:ext cx="359515" cy="433372"/>
        </a:xfrm>
        <a:prstGeom prst="rightArrow">
          <a:avLst>
            <a:gd name="adj1" fmla="val 60000"/>
            <a:gd name="adj2" fmla="val 50000"/>
          </a:avLst>
        </a:prstGeom>
        <a:solidFill>
          <a:srgbClr val="FF4F4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b="1" kern="1200">
            <a:solidFill>
              <a:schemeClr val="bg1"/>
            </a:solidFill>
            <a:latin typeface="+mn-lt"/>
          </a:endParaRPr>
        </a:p>
      </dsp:txBody>
      <dsp:txXfrm rot="10800000">
        <a:off x="2214374" y="2934177"/>
        <a:ext cx="251661" cy="260024"/>
      </dsp:txXfrm>
    </dsp:sp>
    <dsp:sp modelId="{E80AF130-7AB3-4128-AED6-A54C454ECC49}">
      <dsp:nvSpPr>
        <dsp:cNvPr id="0" name=""/>
        <dsp:cNvSpPr/>
      </dsp:nvSpPr>
      <dsp:spPr>
        <a:xfrm>
          <a:off x="788469" y="3284104"/>
          <a:ext cx="1800000" cy="719997"/>
        </a:xfrm>
        <a:prstGeom prst="ellipse">
          <a:avLst/>
        </a:prstGeom>
        <a:solidFill>
          <a:srgbClr val="FF4F4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b="1" kern="1200" dirty="0">
              <a:latin typeface="Calibri" panose="020F0502020204030204" pitchFamily="34" charset="0"/>
              <a:ea typeface="MS PMincho"/>
              <a:cs typeface="Calibri" panose="020F0502020204030204" pitchFamily="34" charset="0"/>
            </a:rPr>
            <a:t>High Pressure Crystallography,</a:t>
          </a:r>
          <a:br>
            <a:rPr lang="en-US" altLang="zh-TW" sz="1400" b="1" kern="1200" dirty="0">
              <a:latin typeface="Calibri" panose="020F0502020204030204" pitchFamily="34" charset="0"/>
              <a:ea typeface="MS PMincho"/>
              <a:cs typeface="Calibri" panose="020F0502020204030204" pitchFamily="34" charset="0"/>
            </a:rPr>
          </a:br>
          <a:r>
            <a:rPr lang="en-US" altLang="zh-TW" sz="1400" b="1" kern="1200" dirty="0">
              <a:latin typeface="Calibri" panose="020F0502020204030204" pitchFamily="34" charset="0"/>
              <a:ea typeface="MS PMincho"/>
              <a:cs typeface="Calibri" panose="020F0502020204030204" pitchFamily="34" charset="0"/>
            </a:rPr>
            <a:t>Geoscience</a:t>
          </a:r>
          <a:endParaRPr lang="zh-TW" altLang="en-US" sz="1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52073" y="3389545"/>
        <a:ext cx="1272792" cy="509115"/>
      </dsp:txXfrm>
    </dsp:sp>
    <dsp:sp modelId="{767424DA-C96B-497B-9896-4573003AF7F3}">
      <dsp:nvSpPr>
        <dsp:cNvPr id="0" name=""/>
        <dsp:cNvSpPr/>
      </dsp:nvSpPr>
      <dsp:spPr>
        <a:xfrm rot="11974919">
          <a:off x="1986081" y="1891881"/>
          <a:ext cx="332913" cy="433372"/>
        </a:xfrm>
        <a:prstGeom prst="rightArrow">
          <a:avLst>
            <a:gd name="adj1" fmla="val 60000"/>
            <a:gd name="adj2" fmla="val 50000"/>
          </a:avLst>
        </a:prstGeom>
        <a:solidFill>
          <a:srgbClr val="F29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b="1" kern="1200" dirty="0">
            <a:solidFill>
              <a:schemeClr val="bg1"/>
            </a:solidFill>
            <a:latin typeface="+mn-lt"/>
          </a:endParaRPr>
        </a:p>
      </dsp:txBody>
      <dsp:txXfrm rot="10800000">
        <a:off x="2083067" y="1995292"/>
        <a:ext cx="233039" cy="260024"/>
      </dsp:txXfrm>
    </dsp:sp>
    <dsp:sp modelId="{8B6DDDEF-1E8B-406C-A6A9-FA2FD97F4F47}">
      <dsp:nvSpPr>
        <dsp:cNvPr id="0" name=""/>
        <dsp:cNvSpPr/>
      </dsp:nvSpPr>
      <dsp:spPr>
        <a:xfrm>
          <a:off x="0" y="1411904"/>
          <a:ext cx="2097816" cy="719997"/>
        </a:xfrm>
        <a:prstGeom prst="ellipse">
          <a:avLst/>
        </a:prstGeom>
        <a:solidFill>
          <a:srgbClr val="F29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b="1" kern="1200" dirty="0">
              <a:latin typeface="Calibri" panose="020F0502020204030204" pitchFamily="34" charset="0"/>
              <a:ea typeface="MS PMincho"/>
              <a:cs typeface="Calibri" panose="020F0502020204030204" pitchFamily="34" charset="0"/>
            </a:rPr>
            <a:t>Charge Density Analysis Fundamental study</a:t>
          </a:r>
          <a:endParaRPr lang="zh-TW" altLang="en-US" sz="1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7218" y="1517345"/>
        <a:ext cx="1483380" cy="509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EB0E2-1A8E-47A4-9986-05E44A8A527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06768-1311-4755-8C5B-D1DE44CE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6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E3D15-37DA-4B0B-BB5B-F9782FE4C1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CN" dirty="0"/>
              <a:t>2019/07/16 &lt;#&gt;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FE3-3554-44DF-AACC-08A711377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emf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emf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png"/><Relationship Id="rId10" Type="http://schemas.openxmlformats.org/officeDocument/2006/relationships/image" Target="../media/image3.emf"/><Relationship Id="rId4" Type="http://schemas.openxmlformats.org/officeDocument/2006/relationships/diagramLayout" Target="../diagrams/layout1.xml"/><Relationship Id="rId9" Type="http://schemas.openxmlformats.org/officeDocument/2006/relationships/image" Target="../media/image2.jpe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MXCuBE</a:t>
            </a:r>
            <a:r>
              <a:rPr lang="en-US" dirty="0">
                <a:cs typeface="Calibri Light"/>
              </a:rPr>
              <a:t> site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Lai-Chin Wu, Bo-Yi Liao</a:t>
            </a:r>
          </a:p>
          <a:p>
            <a:r>
              <a:rPr lang="en-US" dirty="0">
                <a:cs typeface="Calibri"/>
              </a:rPr>
              <a:t>NSRRC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資料庫圖表 5"/>
          <p:cNvGraphicFramePr/>
          <p:nvPr>
            <p:extLst>
              <p:ext uri="{D42A27DB-BD31-4B8C-83A1-F6EECF244321}">
                <p14:modId xmlns:p14="http://schemas.microsoft.com/office/powerpoint/2010/main" val="3847998490"/>
              </p:ext>
            </p:extLst>
          </p:nvPr>
        </p:nvGraphicFramePr>
        <p:xfrm>
          <a:off x="2927649" y="1369022"/>
          <a:ext cx="5813881" cy="4508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644922" y="5348187"/>
            <a:ext cx="4430651" cy="1357330"/>
            <a:chOff x="4629202" y="5270384"/>
            <a:chExt cx="4430651" cy="1357330"/>
          </a:xfrm>
        </p:grpSpPr>
        <p:grpSp>
          <p:nvGrpSpPr>
            <p:cNvPr id="4" name="Group 3"/>
            <p:cNvGrpSpPr/>
            <p:nvPr/>
          </p:nvGrpSpPr>
          <p:grpSpPr>
            <a:xfrm>
              <a:off x="4629202" y="5378267"/>
              <a:ext cx="1796603" cy="1249447"/>
              <a:chOff x="4620158" y="5301909"/>
              <a:chExt cx="1796603" cy="1249447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96070" y="5301909"/>
                <a:ext cx="1530791" cy="990726"/>
              </a:xfrm>
              <a:prstGeom prst="rect">
                <a:avLst/>
              </a:prstGeom>
            </p:spPr>
          </p:pic>
          <p:sp>
            <p:nvSpPr>
              <p:cNvPr id="3" name="Rectangle 1"/>
              <p:cNvSpPr>
                <a:spLocks noChangeArrowheads="1"/>
              </p:cNvSpPr>
              <p:nvPr/>
            </p:nvSpPr>
            <p:spPr bwMode="auto">
              <a:xfrm>
                <a:off x="4620158" y="6305135"/>
                <a:ext cx="1796603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 i="1" dirty="0"/>
                  <a:t>Nat. </a:t>
                </a:r>
                <a:r>
                  <a:rPr lang="en-US" altLang="en-US" sz="1000" i="1" dirty="0" err="1"/>
                  <a:t>Chem</a:t>
                </a:r>
                <a:r>
                  <a:rPr lang="en-US" altLang="en-US" sz="1000" dirty="0"/>
                  <a:t>, </a:t>
                </a:r>
                <a:r>
                  <a:rPr lang="en-US" altLang="en-US" sz="1000" b="1" dirty="0"/>
                  <a:t>2018</a:t>
                </a:r>
                <a:r>
                  <a:rPr lang="en-US" altLang="en-US" sz="1000" dirty="0"/>
                  <a:t>, </a:t>
                </a:r>
                <a:r>
                  <a:rPr lang="en-US" altLang="en-US" sz="1000" i="1" dirty="0"/>
                  <a:t>10(1)</a:t>
                </a:r>
                <a:r>
                  <a:rPr lang="en-US" altLang="en-US" sz="1000" dirty="0"/>
                  <a:t>, 65-69</a:t>
                </a:r>
              </a:p>
            </p:txBody>
          </p:sp>
        </p:grpSp>
        <p:sp>
          <p:nvSpPr>
            <p:cNvPr id="30" name="文字方塊 24"/>
            <p:cNvSpPr txBox="1"/>
            <p:nvPr/>
          </p:nvSpPr>
          <p:spPr>
            <a:xfrm>
              <a:off x="6181447" y="5270384"/>
              <a:ext cx="287840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TW" sz="1400" dirty="0">
                  <a:ea typeface="MS PMincho"/>
                  <a:cs typeface="Calibri" panose="020F0502020204030204" pitchFamily="34" charset="0"/>
                </a:rPr>
                <a:t>Bending crystal structure mapping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TW" sz="1400" dirty="0">
                  <a:ea typeface="MS PMincho"/>
                  <a:cs typeface="Calibri" panose="020F0502020204030204" pitchFamily="34" charset="0"/>
                </a:rPr>
                <a:t>Micro-crystals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TW" sz="1400" dirty="0">
                  <a:cs typeface="Calibri" panose="020F0502020204030204" pitchFamily="34" charset="0"/>
                </a:rPr>
                <a:t>Porous materials (</a:t>
              </a:r>
              <a:r>
                <a:rPr lang="en-US" sz="1400" dirty="0">
                  <a:cs typeface="Calibri" panose="020F0502020204030204" pitchFamily="34" charset="0"/>
                </a:rPr>
                <a:t>micro, </a:t>
              </a:r>
              <a:r>
                <a:rPr lang="en-US" sz="1400" dirty="0" err="1">
                  <a:cs typeface="Calibri" panose="020F0502020204030204" pitchFamily="34" charset="0"/>
                </a:rPr>
                <a:t>meso</a:t>
              </a:r>
              <a:r>
                <a:rPr lang="en-US" sz="1400" dirty="0">
                  <a:cs typeface="Calibri" panose="020F0502020204030204" pitchFamily="34" charset="0"/>
                </a:rPr>
                <a:t> and macro)</a:t>
              </a:r>
              <a:endParaRPr lang="en-US" altLang="zh-TW" sz="1400" dirty="0">
                <a:cs typeface="Calibri" panose="020F05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TW" sz="1400" dirty="0">
                  <a:cs typeface="Calibri" panose="020F0502020204030204" pitchFamily="34" charset="0"/>
                </a:rPr>
                <a:t>Drug development</a:t>
              </a:r>
              <a:endParaRPr lang="zh-TW" altLang="en-US" sz="1400" dirty="0">
                <a:cs typeface="Calibri" panose="020F050202020403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05814" y="3903412"/>
            <a:ext cx="3150029" cy="2404423"/>
            <a:chOff x="507908" y="3877844"/>
            <a:chExt cx="3150029" cy="2404423"/>
          </a:xfrm>
        </p:grpSpPr>
        <p:sp>
          <p:nvSpPr>
            <p:cNvPr id="31" name="文字方塊 25"/>
            <p:cNvSpPr txBox="1"/>
            <p:nvPr/>
          </p:nvSpPr>
          <p:spPr>
            <a:xfrm>
              <a:off x="563665" y="5087735"/>
              <a:ext cx="21582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TW" sz="1400" dirty="0">
                  <a:cs typeface="Calibri" panose="020F0502020204030204" pitchFamily="34" charset="0"/>
                </a:rPr>
                <a:t>Phase transition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TW" sz="1400" dirty="0">
                  <a:cs typeface="Calibri" panose="020F0502020204030204" pitchFamily="34" charset="0"/>
                </a:rPr>
                <a:t>Pressure synthesis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TW" sz="1400" dirty="0">
                  <a:cs typeface="Calibri" panose="020F0502020204030204" pitchFamily="34" charset="0"/>
                </a:rPr>
                <a:t>New physical properties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07908" y="3877844"/>
              <a:ext cx="3150029" cy="2404423"/>
              <a:chOff x="507908" y="3877844"/>
              <a:chExt cx="3150029" cy="2404423"/>
            </a:xfrm>
          </p:grpSpPr>
          <p:grpSp>
            <p:nvGrpSpPr>
              <p:cNvPr id="21" name="群組 2"/>
              <p:cNvGrpSpPr>
                <a:grpSpLocks noChangeAspect="1"/>
              </p:cNvGrpSpPr>
              <p:nvPr/>
            </p:nvGrpSpPr>
            <p:grpSpPr>
              <a:xfrm>
                <a:off x="507908" y="3877844"/>
                <a:ext cx="3150029" cy="2404423"/>
                <a:chOff x="816665" y="7855682"/>
                <a:chExt cx="3036982" cy="2318138"/>
              </a:xfrm>
            </p:grpSpPr>
            <p:pic>
              <p:nvPicPr>
                <p:cNvPr id="22" name="Picture 21" descr="platedac_simple_web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01906" y="9222079"/>
                  <a:ext cx="951741" cy="951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" name="Group 87"/>
                <p:cNvGrpSpPr>
                  <a:grpSpLocks noChangeAspect="1"/>
                </p:cNvGrpSpPr>
                <p:nvPr/>
              </p:nvGrpSpPr>
              <p:grpSpPr>
                <a:xfrm>
                  <a:off x="816665" y="7855682"/>
                  <a:ext cx="1664954" cy="1120807"/>
                  <a:chOff x="10407672" y="4598857"/>
                  <a:chExt cx="1603868" cy="1113171"/>
                </a:xfrm>
              </p:grpSpPr>
              <p:pic>
                <p:nvPicPr>
                  <p:cNvPr id="24" name="Picture 89"/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l="6888" t="15019" r="62404" b="20239"/>
                  <a:stretch/>
                </p:blipFill>
                <p:spPr>
                  <a:xfrm>
                    <a:off x="10455645" y="4598857"/>
                    <a:ext cx="772928" cy="832725"/>
                  </a:xfrm>
                  <a:prstGeom prst="rect">
                    <a:avLst/>
                  </a:prstGeom>
                </p:spPr>
              </p:pic>
              <p:pic>
                <p:nvPicPr>
                  <p:cNvPr id="25" name="Picture 90"/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l="60687" t="15067" r="9148" b="18847"/>
                  <a:stretch/>
                </p:blipFill>
                <p:spPr>
                  <a:xfrm>
                    <a:off x="11238612" y="4598859"/>
                    <a:ext cx="772928" cy="832725"/>
                  </a:xfrm>
                  <a:prstGeom prst="rect">
                    <a:avLst/>
                  </a:prstGeom>
                </p:spPr>
              </p:pic>
              <p:sp>
                <p:nvSpPr>
                  <p:cNvPr id="26" name="TextBox 91"/>
                  <p:cNvSpPr txBox="1"/>
                  <p:nvPr/>
                </p:nvSpPr>
                <p:spPr>
                  <a:xfrm>
                    <a:off x="10407672" y="5446789"/>
                    <a:ext cx="716298" cy="2652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>
                        <a:cs typeface="Calibri" panose="020F0502020204030204" pitchFamily="34" charset="0"/>
                      </a:rPr>
                      <a:t>0.0 </a:t>
                    </a:r>
                    <a:r>
                      <a:rPr lang="en-US" altLang="zh-TW" sz="1200" dirty="0" err="1">
                        <a:cs typeface="Calibri" panose="020F0502020204030204" pitchFamily="34" charset="0"/>
                      </a:rPr>
                      <a:t>GPa</a:t>
                    </a:r>
                    <a:endParaRPr lang="zh-TW" altLang="en-US" sz="1200" dirty="0"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" name="TextBox 92"/>
                  <p:cNvSpPr txBox="1"/>
                  <p:nvPr/>
                </p:nvSpPr>
                <p:spPr>
                  <a:xfrm>
                    <a:off x="11221048" y="5444951"/>
                    <a:ext cx="763107" cy="2652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>
                        <a:cs typeface="Calibri" panose="020F0502020204030204" pitchFamily="34" charset="0"/>
                      </a:rPr>
                      <a:t>7.6 </a:t>
                    </a:r>
                    <a:r>
                      <a:rPr lang="en-US" altLang="zh-TW" sz="1200" dirty="0" err="1">
                        <a:cs typeface="Calibri" panose="020F0502020204030204" pitchFamily="34" charset="0"/>
                      </a:rPr>
                      <a:t>GPa</a:t>
                    </a:r>
                    <a:endParaRPr lang="zh-TW" altLang="en-US" sz="1200" dirty="0"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" name="Rectangle 4"/>
              <p:cNvSpPr/>
              <p:nvPr/>
            </p:nvSpPr>
            <p:spPr>
              <a:xfrm>
                <a:off x="535786" y="5788686"/>
                <a:ext cx="2214051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i="1" dirty="0"/>
                  <a:t>Chem. </a:t>
                </a:r>
                <a:r>
                  <a:rPr lang="en-US" sz="1000" i="1" dirty="0" err="1"/>
                  <a:t>Commun</a:t>
                </a:r>
                <a:r>
                  <a:rPr lang="en-US" sz="1000" dirty="0"/>
                  <a:t>., </a:t>
                </a:r>
                <a:r>
                  <a:rPr lang="en-US" sz="1000" b="1" dirty="0"/>
                  <a:t>2015</a:t>
                </a:r>
                <a:r>
                  <a:rPr lang="en-US" sz="1000" dirty="0"/>
                  <a:t>, </a:t>
                </a:r>
                <a:r>
                  <a:rPr lang="en-US" sz="1000" i="1" dirty="0"/>
                  <a:t>51</a:t>
                </a:r>
                <a:r>
                  <a:rPr lang="en-US" sz="1000" dirty="0"/>
                  <a:t>, 8868-8871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1794080" y="1225125"/>
            <a:ext cx="3361762" cy="1562605"/>
            <a:chOff x="197742" y="1248202"/>
            <a:chExt cx="3361762" cy="1562605"/>
          </a:xfrm>
        </p:grpSpPr>
        <p:sp>
          <p:nvSpPr>
            <p:cNvPr id="32" name="矩形 4"/>
            <p:cNvSpPr/>
            <p:nvPr/>
          </p:nvSpPr>
          <p:spPr>
            <a:xfrm>
              <a:off x="197742" y="2373764"/>
              <a:ext cx="3361762" cy="437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80000"/>
                </a:lnSpc>
                <a:buFont typeface="Arial" panose="020B0604020202020204" pitchFamily="34" charset="0"/>
                <a:buChar char="•"/>
              </a:pPr>
              <a:r>
                <a:rPr lang="en-US" altLang="zh-TW" sz="1400" dirty="0">
                  <a:cs typeface="Calibri" panose="020F0502020204030204" pitchFamily="34" charset="0"/>
                </a:rPr>
                <a:t>Chemical bond characterization,</a:t>
              </a:r>
            </a:p>
            <a:p>
              <a:pPr marL="171450" indent="-171450">
                <a:lnSpc>
                  <a:spcPct val="80000"/>
                </a:lnSpc>
                <a:buFont typeface="Arial" panose="020B0604020202020204" pitchFamily="34" charset="0"/>
                <a:buChar char="•"/>
              </a:pPr>
              <a:r>
                <a:rPr lang="en-US" altLang="zh-TW" sz="1400" dirty="0">
                  <a:cs typeface="Calibri" panose="020F0502020204030204" pitchFamily="34" charset="0"/>
                </a:rPr>
                <a:t>Intra- and inter-molecular interactions</a:t>
              </a:r>
              <a:endParaRPr lang="zh-TW" altLang="zh-TW" sz="1400" dirty="0">
                <a:cs typeface="Calibri" panose="020F0502020204030204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57309" y="1248202"/>
              <a:ext cx="2542640" cy="1137065"/>
              <a:chOff x="557309" y="1248202"/>
              <a:chExt cx="2542640" cy="1137065"/>
            </a:xfrm>
          </p:grpSpPr>
          <p:pic>
            <p:nvPicPr>
              <p:cNvPr id="7" name="圖片 9"/>
              <p:cNvPicPr>
                <a:picLocks noChangeAspect="1"/>
              </p:cNvPicPr>
              <p:nvPr/>
            </p:nvPicPr>
            <p:blipFill rotWithShape="1">
              <a:blip r:embed="rId11"/>
              <a:srcRect l="50349" t="41265" r="3090" b="28743"/>
              <a:stretch/>
            </p:blipFill>
            <p:spPr>
              <a:xfrm>
                <a:off x="557309" y="1248202"/>
                <a:ext cx="2305361" cy="921883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1033123" y="2139046"/>
                <a:ext cx="2066826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i="1" dirty="0"/>
                  <a:t>J. Phys. Chem. A, </a:t>
                </a:r>
                <a:r>
                  <a:rPr lang="en-US" sz="1000" b="1" dirty="0"/>
                  <a:t>2011</a:t>
                </a:r>
                <a:r>
                  <a:rPr lang="en-US" sz="1000" i="1" dirty="0"/>
                  <a:t>, 115</a:t>
                </a:r>
                <a:r>
                  <a:rPr lang="en-US" sz="1000" dirty="0"/>
                  <a:t>, 13061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7082175" y="3011513"/>
            <a:ext cx="3585827" cy="1527243"/>
            <a:chOff x="5610302" y="3016513"/>
            <a:chExt cx="3585827" cy="1527243"/>
          </a:xfrm>
        </p:grpSpPr>
        <p:grpSp>
          <p:nvGrpSpPr>
            <p:cNvPr id="10" name="群組 1"/>
            <p:cNvGrpSpPr>
              <a:grpSpLocks noChangeAspect="1"/>
            </p:cNvGrpSpPr>
            <p:nvPr/>
          </p:nvGrpSpPr>
          <p:grpSpPr>
            <a:xfrm>
              <a:off x="7204878" y="3016513"/>
              <a:ext cx="1991251" cy="1268650"/>
              <a:chOff x="6837125" y="3526193"/>
              <a:chExt cx="2219532" cy="1414092"/>
            </a:xfrm>
          </p:grpSpPr>
          <p:pic>
            <p:nvPicPr>
              <p:cNvPr id="11" name="圖片 7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66213" y="3802735"/>
                <a:ext cx="1725496" cy="1137550"/>
              </a:xfrm>
              <a:prstGeom prst="rect">
                <a:avLst/>
              </a:prstGeom>
            </p:spPr>
          </p:pic>
          <p:sp>
            <p:nvSpPr>
              <p:cNvPr id="13" name="矩形 151"/>
              <p:cNvSpPr/>
              <p:nvPr/>
            </p:nvSpPr>
            <p:spPr>
              <a:xfrm>
                <a:off x="6837125" y="3526193"/>
                <a:ext cx="2219532" cy="274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altLang="zh-TW" sz="1000" i="1" dirty="0">
                    <a:cs typeface="Calibri" panose="020F0502020204030204" pitchFamily="34" charset="0"/>
                  </a:rPr>
                  <a:t>Phys. Rev. Lett</a:t>
                </a:r>
                <a:r>
                  <a:rPr lang="fr-FR" altLang="zh-TW" sz="1000" dirty="0">
                    <a:cs typeface="Calibri" panose="020F0502020204030204" pitchFamily="34" charset="0"/>
                  </a:rPr>
                  <a:t>., </a:t>
                </a:r>
                <a:r>
                  <a:rPr lang="fr-FR" altLang="zh-TW" sz="1000" b="1" dirty="0">
                    <a:cs typeface="Calibri" panose="020F0502020204030204" pitchFamily="34" charset="0"/>
                  </a:rPr>
                  <a:t>2009</a:t>
                </a:r>
                <a:r>
                  <a:rPr lang="fr-FR" altLang="zh-TW" sz="1000" dirty="0">
                    <a:cs typeface="Calibri" panose="020F0502020204030204" pitchFamily="34" charset="0"/>
                  </a:rPr>
                  <a:t>, </a:t>
                </a:r>
                <a:r>
                  <a:rPr lang="fr-FR" altLang="zh-TW" sz="1000" i="1" dirty="0">
                    <a:cs typeface="Calibri" panose="020F0502020204030204" pitchFamily="34" charset="0"/>
                  </a:rPr>
                  <a:t>103</a:t>
                </a:r>
                <a:r>
                  <a:rPr lang="fr-FR" altLang="zh-TW" sz="1000" dirty="0">
                    <a:cs typeface="Calibri" panose="020F0502020204030204" pitchFamily="34" charset="0"/>
                  </a:rPr>
                  <a:t>, 028301</a:t>
                </a:r>
                <a:endParaRPr lang="zh-TW" altLang="en-US" sz="1000" dirty="0"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文字方塊 23"/>
            <p:cNvSpPr txBox="1"/>
            <p:nvPr/>
          </p:nvSpPr>
          <p:spPr>
            <a:xfrm>
              <a:off x="5610302" y="3589649"/>
              <a:ext cx="26218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Spin crossover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TW" sz="1400" dirty="0">
                  <a:cs typeface="Calibri" panose="020F0502020204030204" pitchFamily="34" charset="0"/>
                </a:rPr>
                <a:t>Photo-excitation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 err="1">
                  <a:cs typeface="Calibri" panose="020F0502020204030204" pitchFamily="34" charset="0"/>
                </a:rPr>
                <a:t>Photochromism</a:t>
              </a:r>
              <a:endParaRPr lang="en-US" sz="1400" dirty="0">
                <a:cs typeface="Calibri" panose="020F05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TW" sz="1400" dirty="0">
                  <a:cs typeface="Calibri" panose="020F0502020204030204" pitchFamily="34" charset="0"/>
                </a:rPr>
                <a:t>Static excited state structure</a:t>
              </a:r>
              <a:endParaRPr lang="zh-TW" altLang="en-US" sz="1400" dirty="0"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86658" y="119328"/>
            <a:ext cx="4188914" cy="2593025"/>
            <a:chOff x="4362658" y="119327"/>
            <a:chExt cx="4188914" cy="2593025"/>
          </a:xfrm>
        </p:grpSpPr>
        <p:pic>
          <p:nvPicPr>
            <p:cNvPr id="20" name="图片 2" descr="TOC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2658" y="696224"/>
              <a:ext cx="2062938" cy="1027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文字方塊 3"/>
            <p:cNvSpPr txBox="1"/>
            <p:nvPr/>
          </p:nvSpPr>
          <p:spPr>
            <a:xfrm>
              <a:off x="5256753" y="1973688"/>
              <a:ext cx="32948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Calibri" panose="020F0502020204030204" pitchFamily="34" charset="0"/>
                </a:rPr>
                <a:t>Metastable, intermediate structures </a:t>
              </a:r>
              <a:r>
                <a:rPr lang="en-US" altLang="zh-TW" sz="1400" dirty="0">
                  <a:cs typeface="Calibri" panose="020F0502020204030204" pitchFamily="34" charset="0"/>
                </a:rPr>
                <a:t>of </a:t>
              </a:r>
              <a:r>
                <a:rPr lang="en-US" altLang="zh-TW" sz="1400" dirty="0" err="1">
                  <a:cs typeface="Calibri" panose="020F0502020204030204" pitchFamily="34" charset="0"/>
                </a:rPr>
                <a:t>p</a:t>
              </a:r>
              <a:r>
                <a:rPr lang="en-US" sz="1400" dirty="0" err="1">
                  <a:cs typeface="Calibri" panose="020F0502020204030204" pitchFamily="34" charset="0"/>
                </a:rPr>
                <a:t>hotochromism</a:t>
              </a:r>
              <a:r>
                <a:rPr lang="en-US" sz="1400" dirty="0">
                  <a:cs typeface="Calibri" panose="020F0502020204030204" pitchFamily="34" charset="0"/>
                </a:rPr>
                <a:t> related materials</a:t>
              </a:r>
              <a:endParaRPr lang="en-US" altLang="zh-TW" sz="1400" dirty="0">
                <a:cs typeface="Calibri" panose="020F05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TW" sz="1400" dirty="0">
                  <a:cs typeface="Calibri" panose="020F0502020204030204" pitchFamily="34" charset="0"/>
                </a:rPr>
                <a:t>b</a:t>
              </a:r>
              <a:r>
                <a:rPr lang="en-US" sz="1400" dirty="0">
                  <a:cs typeface="Calibri" panose="020F0502020204030204" pitchFamily="34" charset="0"/>
                </a:rPr>
                <a:t>ond breaking and reformation process</a:t>
              </a:r>
              <a:endParaRPr lang="zh-TW" altLang="en-US" sz="1400" dirty="0">
                <a:cs typeface="Calibri" panose="020F0502020204030204" pitchFamily="34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6507928" y="119327"/>
              <a:ext cx="1190864" cy="1903526"/>
              <a:chOff x="7737273" y="933536"/>
              <a:chExt cx="1190864" cy="1903526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37273" y="933536"/>
                <a:ext cx="1190864" cy="1903526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5400000">
                <a:off x="8107744" y="1743746"/>
                <a:ext cx="489879" cy="361152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16"/>
              <a:srcRect l="73195" t="18548" r="3151" b="46447"/>
              <a:stretch/>
            </p:blipFill>
            <p:spPr>
              <a:xfrm>
                <a:off x="7815802" y="2164875"/>
                <a:ext cx="252028" cy="252028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17"/>
              <a:srcRect l="6779" t="13598" r="70377" b="51398"/>
              <a:stretch/>
            </p:blipFill>
            <p:spPr>
              <a:xfrm>
                <a:off x="7797800" y="1189989"/>
                <a:ext cx="288032" cy="252029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4554015" y="1728968"/>
              <a:ext cx="204812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Phys. Rev. Lett., </a:t>
              </a:r>
              <a:r>
                <a:rPr lang="en-US" sz="1000" b="1" dirty="0"/>
                <a:t>2023</a:t>
              </a:r>
              <a:r>
                <a:rPr lang="en-US" sz="1000" dirty="0"/>
                <a:t>, </a:t>
              </a:r>
              <a:r>
                <a:rPr lang="en-US" sz="1000" i="1" dirty="0"/>
                <a:t>130</a:t>
              </a:r>
              <a:r>
                <a:rPr lang="en-US" sz="1000" dirty="0"/>
                <a:t>, 176802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0EABA4DF-5752-9CC2-ACBC-F55E5871A6DF}"/>
              </a:ext>
            </a:extLst>
          </p:cNvPr>
          <p:cNvSpPr txBox="1">
            <a:spLocks/>
          </p:cNvSpPr>
          <p:nvPr/>
        </p:nvSpPr>
        <p:spPr>
          <a:xfrm>
            <a:off x="167963" y="116680"/>
            <a:ext cx="4987879" cy="10438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 Light"/>
              </a:rPr>
              <a:t>Brief beamlines summary</a:t>
            </a:r>
          </a:p>
          <a:p>
            <a:r>
              <a:rPr lang="en-US" sz="3000" b="1" dirty="0">
                <a:cs typeface="Calibri Light"/>
              </a:rPr>
              <a:t>Scientific opportunity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4399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9B0547C-7D78-4D0C-8D6E-A350413FF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dgm id="{59B0547C-7D78-4D0C-8D6E-A350413FF1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85525B8-173D-4FBE-93C0-D86F546E3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graphicEl>
                                              <a:dgm id="{E85525B8-173D-4FBE-93C0-D86F546E30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6450F8B-86FA-4F2E-9412-F678F95307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graphicEl>
                                              <a:dgm id="{D6450F8B-86FA-4F2E-9412-F678F95307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198DB0C-81BB-465F-95C8-7D6AE8B0DB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graphicEl>
                                              <a:dgm id="{7198DB0C-81BB-465F-95C8-7D6AE8B0DB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71C2D0E-DD3F-41D7-A4EC-534DF821F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graphicEl>
                                              <a:dgm id="{671C2D0E-DD3F-41D7-A4EC-534DF821F7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9606E0E-0373-4A1C-B883-E7D54CCE0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graphicEl>
                                              <a:dgm id="{19606E0E-0373-4A1C-B883-E7D54CCE0A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DE5CB5B-258D-4C8C-8D1A-98F78EE722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graphicEl>
                                              <a:dgm id="{DDE5CB5B-258D-4C8C-8D1A-98F78EE722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8D87549-1779-4AED-879E-144A215FF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graphicEl>
                                              <a:dgm id="{E8D87549-1779-4AED-879E-144A215FFE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80AF130-7AB3-4128-AED6-A54C454ECC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graphicEl>
                                              <a:dgm id="{E80AF130-7AB3-4128-AED6-A54C454ECC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67424DA-C96B-497B-9896-4573003AF7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>
                                            <p:graphicEl>
                                              <a:dgm id="{767424DA-C96B-497B-9896-4573003AF7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B6DDDEF-1E8B-406C-A6A9-FA2FD97F4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graphicEl>
                                              <a:dgm id="{8B6DDDEF-1E8B-406C-A6A9-FA2FD97F4F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6"/>
          <p:cNvSpPr txBox="1"/>
          <p:nvPr/>
        </p:nvSpPr>
        <p:spPr>
          <a:xfrm>
            <a:off x="9106853" y="6063028"/>
            <a:ext cx="1142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cs typeface="Calibri" panose="020F0502020204030204" pitchFamily="34" charset="0"/>
              </a:rPr>
              <a:t>EIGER 2X </a:t>
            </a:r>
            <a:r>
              <a:rPr lang="en-US" altLang="zh-TW" dirty="0" err="1">
                <a:cs typeface="Calibri" panose="020F0502020204030204" pitchFamily="34" charset="0"/>
              </a:rPr>
              <a:t>CdTe</a:t>
            </a:r>
            <a:r>
              <a:rPr lang="en-US" altLang="zh-TW" dirty="0">
                <a:cs typeface="Calibri" panose="020F0502020204030204" pitchFamily="34" charset="0"/>
              </a:rPr>
              <a:t> 9M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686" y="4340627"/>
            <a:ext cx="1524348" cy="1800000"/>
          </a:xfrm>
          <a:prstGeom prst="rect">
            <a:avLst/>
          </a:prstGeom>
        </p:spPr>
      </p:pic>
      <p:sp>
        <p:nvSpPr>
          <p:cNvPr id="9" name="文字方塊 15"/>
          <p:cNvSpPr txBox="1"/>
          <p:nvPr/>
        </p:nvSpPr>
        <p:spPr>
          <a:xfrm>
            <a:off x="6585654" y="1281070"/>
            <a:ext cx="43434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b="1" kern="0" dirty="0">
                <a:cs typeface="Calibri" panose="020F0502020204030204" pitchFamily="34" charset="0"/>
              </a:rPr>
              <a:t>15A2 </a:t>
            </a:r>
            <a:r>
              <a:rPr lang="en-US" altLang="zh-TW" kern="0" dirty="0">
                <a:cs typeface="Calibri" panose="020F0502020204030204" pitchFamily="34" charset="0"/>
              </a:rPr>
              <a:t>Beam size (@56 m)</a:t>
            </a:r>
          </a:p>
          <a:p>
            <a:r>
              <a:rPr lang="en-US" altLang="zh-TW" kern="0" dirty="0">
                <a:cs typeface="Calibri" panose="020F0502020204030204" pitchFamily="34" charset="0"/>
              </a:rPr>
              <a:t>70 </a:t>
            </a:r>
            <a:r>
              <a:rPr lang="en-US" altLang="zh-TW" kern="0" dirty="0">
                <a:cs typeface="Calibri" panose="020F0502020204030204" pitchFamily="34" charset="0"/>
                <a:sym typeface="Symbol"/>
              </a:rPr>
              <a:t></a:t>
            </a:r>
            <a:r>
              <a:rPr lang="en-US" altLang="zh-TW" kern="0" dirty="0">
                <a:cs typeface="Calibri" panose="020F0502020204030204" pitchFamily="34" charset="0"/>
              </a:rPr>
              <a:t> 70 – 10 </a:t>
            </a:r>
            <a:r>
              <a:rPr lang="en-US" altLang="zh-TW" kern="0" dirty="0">
                <a:cs typeface="Calibri" panose="020F0502020204030204" pitchFamily="34" charset="0"/>
                <a:sym typeface="Symbol"/>
              </a:rPr>
              <a:t></a:t>
            </a:r>
            <a:r>
              <a:rPr lang="en-US" altLang="zh-TW" kern="0" dirty="0">
                <a:cs typeface="Calibri" panose="020F0502020204030204" pitchFamily="34" charset="0"/>
              </a:rPr>
              <a:t> 10</a:t>
            </a:r>
            <a:r>
              <a:rPr lang="en-US" altLang="zh-TW" kern="0" dirty="0">
                <a:cs typeface="Calibri" panose="020F0502020204030204" pitchFamily="34" charset="0"/>
                <a:sym typeface="Symbol"/>
              </a:rPr>
              <a:t> </a:t>
            </a:r>
            <a:r>
              <a:rPr lang="en-US" altLang="zh-TW" kern="0" dirty="0">
                <a:cs typeface="Calibri" panose="020F0502020204030204" pitchFamily="34" charset="0"/>
              </a:rPr>
              <a:t>m</a:t>
            </a:r>
            <a:r>
              <a:rPr lang="en-US" altLang="zh-TW" kern="0" baseline="30000" dirty="0">
                <a:cs typeface="Calibri" panose="020F0502020204030204" pitchFamily="34" charset="0"/>
              </a:rPr>
              <a:t>2</a:t>
            </a:r>
            <a:r>
              <a:rPr lang="en-US" altLang="zh-TW" kern="0" dirty="0">
                <a:cs typeface="Calibri" panose="020F0502020204030204" pitchFamily="34" charset="0"/>
              </a:rPr>
              <a:t> </a:t>
            </a:r>
          </a:p>
          <a:p>
            <a:r>
              <a:rPr lang="en-US" altLang="zh-TW" kern="0" dirty="0">
                <a:cs typeface="Calibri" panose="020F0502020204030204" pitchFamily="34" charset="0"/>
              </a:rPr>
              <a:t>(2 </a:t>
            </a:r>
            <a:r>
              <a:rPr lang="en-US" altLang="zh-TW" kern="0" dirty="0">
                <a:cs typeface="Calibri" panose="020F0502020204030204" pitchFamily="34" charset="0"/>
                <a:sym typeface="Symbol"/>
              </a:rPr>
              <a:t></a:t>
            </a:r>
            <a:r>
              <a:rPr lang="en-US" altLang="zh-TW" kern="0" dirty="0">
                <a:cs typeface="Calibri" panose="020F0502020204030204" pitchFamily="34" charset="0"/>
              </a:rPr>
              <a:t> 2 with aperture of MD3)</a:t>
            </a:r>
            <a:endParaRPr lang="en-US" altLang="zh-TW" b="1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cs typeface="Calibri" panose="020F0502020204030204" pitchFamily="34" charset="0"/>
              </a:rPr>
              <a:t>MD3-UP</a:t>
            </a:r>
          </a:p>
          <a:p>
            <a:r>
              <a:rPr lang="en-US" altLang="zh-TW" dirty="0">
                <a:cs typeface="Calibri" panose="020F0502020204030204" pitchFamily="34" charset="0"/>
              </a:rPr>
              <a:t>High precision goniometer (SCO ~ 100 nm)</a:t>
            </a:r>
          </a:p>
          <a:p>
            <a:r>
              <a:rPr lang="en-US" altLang="zh-TW" dirty="0">
                <a:cs typeface="Calibri" panose="020F0502020204030204" pitchFamily="34" charset="0"/>
              </a:rPr>
              <a:t>Vertical design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cs typeface="Calibri" panose="020F0502020204030204" pitchFamily="34" charset="0"/>
              </a:rPr>
              <a:t>EIGER 2X </a:t>
            </a:r>
            <a:r>
              <a:rPr lang="en-US" altLang="zh-TW" b="1" dirty="0" err="1">
                <a:cs typeface="Calibri" panose="020F0502020204030204" pitchFamily="34" charset="0"/>
              </a:rPr>
              <a:t>CdTe</a:t>
            </a:r>
            <a:r>
              <a:rPr lang="en-US" altLang="zh-TW" b="1" dirty="0">
                <a:cs typeface="Calibri" panose="020F0502020204030204" pitchFamily="34" charset="0"/>
              </a:rPr>
              <a:t> 9M</a:t>
            </a:r>
            <a:endParaRPr lang="en-US" altLang="zh-TW" dirty="0">
              <a:cs typeface="Calibri" panose="020F0502020204030204" pitchFamily="34" charset="0"/>
            </a:endParaRPr>
          </a:p>
          <a:p>
            <a:r>
              <a:rPr lang="en-US" dirty="0">
                <a:cs typeface="Calibri" panose="020F0502020204030204" pitchFamily="34" charset="0"/>
              </a:rPr>
              <a:t>Small size crystal, c</a:t>
            </a:r>
            <a:r>
              <a:rPr lang="en-US" altLang="zh-TW" dirty="0">
                <a:cs typeface="Calibri" panose="020F0502020204030204" pitchFamily="34" charset="0"/>
              </a:rPr>
              <a:t>rystal structure mapping, pump-probe, high pressure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7120756" y="6201528"/>
            <a:ext cx="109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cs typeface="Calibri" panose="020F0502020204030204" pitchFamily="34" charset="0"/>
              </a:rPr>
              <a:t>MD3-UP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654" y="4699185"/>
            <a:ext cx="1612796" cy="108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t="25906"/>
          <a:stretch/>
        </p:blipFill>
        <p:spPr>
          <a:xfrm>
            <a:off x="1284470" y="4339186"/>
            <a:ext cx="1537400" cy="1800000"/>
          </a:xfrm>
          <a:prstGeom prst="rect">
            <a:avLst/>
          </a:prstGeom>
        </p:spPr>
      </p:pic>
      <p:sp>
        <p:nvSpPr>
          <p:cNvPr id="18" name="文字方塊 15"/>
          <p:cNvSpPr txBox="1"/>
          <p:nvPr/>
        </p:nvSpPr>
        <p:spPr>
          <a:xfrm>
            <a:off x="998459" y="1281070"/>
            <a:ext cx="4924108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b="1" kern="0" dirty="0">
                <a:cs typeface="Calibri" panose="020F0502020204030204" pitchFamily="34" charset="0"/>
              </a:rPr>
              <a:t>15A1</a:t>
            </a:r>
            <a:r>
              <a:rPr lang="en-US" altLang="zh-TW" kern="0" dirty="0">
                <a:cs typeface="Calibri" panose="020F0502020204030204" pitchFamily="34" charset="0"/>
              </a:rPr>
              <a:t> Beam size (@37.5 m)</a:t>
            </a:r>
          </a:p>
          <a:p>
            <a:r>
              <a:rPr lang="en-US" altLang="zh-TW" kern="0" dirty="0">
                <a:cs typeface="Calibri" panose="020F0502020204030204" pitchFamily="34" charset="0"/>
              </a:rPr>
              <a:t>200 </a:t>
            </a:r>
            <a:r>
              <a:rPr lang="en-US" altLang="zh-TW" kern="0" dirty="0">
                <a:cs typeface="Calibri" panose="020F0502020204030204" pitchFamily="34" charset="0"/>
                <a:sym typeface="Symbol"/>
              </a:rPr>
              <a:t></a:t>
            </a:r>
            <a:r>
              <a:rPr lang="en-US" altLang="zh-TW" kern="0" dirty="0">
                <a:cs typeface="Calibri" panose="020F0502020204030204" pitchFamily="34" charset="0"/>
              </a:rPr>
              <a:t> 200 – 100 </a:t>
            </a:r>
            <a:r>
              <a:rPr lang="en-US" altLang="zh-TW" kern="0" dirty="0">
                <a:cs typeface="Calibri" panose="020F0502020204030204" pitchFamily="34" charset="0"/>
                <a:sym typeface="Symbol"/>
              </a:rPr>
              <a:t></a:t>
            </a:r>
            <a:r>
              <a:rPr lang="en-US" altLang="zh-TW" kern="0" dirty="0">
                <a:cs typeface="Calibri" panose="020F0502020204030204" pitchFamily="34" charset="0"/>
              </a:rPr>
              <a:t> 100  </a:t>
            </a:r>
            <a:r>
              <a:rPr lang="en-US" altLang="zh-TW" kern="0" dirty="0">
                <a:cs typeface="Calibri" panose="020F0502020204030204" pitchFamily="34" charset="0"/>
                <a:sym typeface="Symbol"/>
              </a:rPr>
              <a:t></a:t>
            </a:r>
            <a:r>
              <a:rPr lang="en-US" altLang="zh-TW" kern="0" dirty="0">
                <a:cs typeface="Calibri" panose="020F0502020204030204" pitchFamily="34" charset="0"/>
              </a:rPr>
              <a:t>m</a:t>
            </a:r>
            <a:r>
              <a:rPr lang="en-US" altLang="zh-TW" kern="0" baseline="30000" dirty="0">
                <a:cs typeface="Calibri" panose="020F0502020204030204" pitchFamily="34" charset="0"/>
              </a:rPr>
              <a:t>2</a:t>
            </a:r>
          </a:p>
          <a:p>
            <a:r>
              <a:rPr lang="en-US" altLang="zh-TW" kern="0" dirty="0">
                <a:cs typeface="Calibri" panose="020F0502020204030204" pitchFamily="34" charset="0"/>
              </a:rPr>
              <a:t>(define by slits)</a:t>
            </a:r>
          </a:p>
          <a:p>
            <a:pPr>
              <a:lnSpc>
                <a:spcPct val="150000"/>
              </a:lnSpc>
            </a:pPr>
            <a:r>
              <a:rPr lang="en-US" b="1" kern="0" dirty="0">
                <a:cs typeface="Calibri" panose="020F0502020204030204" pitchFamily="34" charset="0"/>
              </a:rPr>
              <a:t>STADIVARI </a:t>
            </a:r>
          </a:p>
          <a:p>
            <a:r>
              <a:rPr lang="en-US" altLang="zh-TW" dirty="0">
                <a:cs typeface="Calibri" panose="020F0502020204030204" pitchFamily="34" charset="0"/>
              </a:rPr>
              <a:t>Eulerian Cradle type, horizontal design</a:t>
            </a:r>
          </a:p>
          <a:p>
            <a:r>
              <a:rPr lang="en-US" altLang="zh-TW" dirty="0">
                <a:cs typeface="Calibri" panose="020F0502020204030204" pitchFamily="34" charset="0"/>
              </a:rPr>
              <a:t>Goniometer with robot and auto centering system</a:t>
            </a:r>
          </a:p>
          <a:p>
            <a:pPr>
              <a:lnSpc>
                <a:spcPct val="150000"/>
              </a:lnSpc>
            </a:pPr>
            <a:r>
              <a:rPr lang="en-US" altLang="zh-TW" b="1" kern="0" dirty="0">
                <a:cs typeface="Calibri" panose="020F0502020204030204" pitchFamily="34" charset="0"/>
              </a:rPr>
              <a:t>EIGER 2X </a:t>
            </a:r>
            <a:r>
              <a:rPr lang="en-US" altLang="zh-TW" b="1" kern="0" dirty="0" err="1">
                <a:cs typeface="Calibri" panose="020F0502020204030204" pitchFamily="34" charset="0"/>
              </a:rPr>
              <a:t>CdTe</a:t>
            </a:r>
            <a:r>
              <a:rPr lang="en-US" altLang="zh-TW" b="1" kern="0" dirty="0">
                <a:cs typeface="Calibri" panose="020F0502020204030204" pitchFamily="34" charset="0"/>
              </a:rPr>
              <a:t> 1M</a:t>
            </a:r>
          </a:p>
          <a:p>
            <a:r>
              <a:rPr lang="en-US" dirty="0">
                <a:cs typeface="Calibri" panose="020F0502020204030204" pitchFamily="34" charset="0"/>
              </a:rPr>
              <a:t>Lager size crystal, </a:t>
            </a:r>
            <a:r>
              <a:rPr lang="en-US" altLang="zh-TW" dirty="0">
                <a:cs typeface="Calibri" panose="020F0502020204030204" pitchFamily="34" charset="0"/>
              </a:rPr>
              <a:t>high pressure</a:t>
            </a:r>
            <a:endParaRPr lang="en-US" dirty="0">
              <a:cs typeface="Calibri" panose="020F0502020204030204" pitchFamily="34" charset="0"/>
            </a:endParaRPr>
          </a:p>
          <a:p>
            <a:r>
              <a:rPr lang="en-US" dirty="0">
                <a:cs typeface="Calibri" panose="020F0502020204030204" pitchFamily="34" charset="0"/>
              </a:rPr>
              <a:t>Robot auto sample mount/unmount</a:t>
            </a:r>
            <a:endParaRPr lang="en-US" altLang="zh-TW" dirty="0"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482" y="4724990"/>
            <a:ext cx="1535728" cy="1028391"/>
          </a:xfrm>
          <a:prstGeom prst="rect">
            <a:avLst/>
          </a:prstGeom>
        </p:spPr>
      </p:pic>
      <p:sp>
        <p:nvSpPr>
          <p:cNvPr id="13" name="TextBox 16"/>
          <p:cNvSpPr txBox="1"/>
          <p:nvPr/>
        </p:nvSpPr>
        <p:spPr>
          <a:xfrm>
            <a:off x="3536714" y="6063028"/>
            <a:ext cx="104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cs typeface="Calibri" panose="020F0502020204030204" pitchFamily="34" charset="0"/>
              </a:rPr>
              <a:t>EIGER 2X </a:t>
            </a:r>
            <a:r>
              <a:rPr lang="en-US" altLang="zh-TW" dirty="0" err="1">
                <a:cs typeface="Calibri" panose="020F0502020204030204" pitchFamily="34" charset="0"/>
              </a:rPr>
              <a:t>CdTe</a:t>
            </a:r>
            <a:r>
              <a:rPr lang="en-US" altLang="zh-TW" dirty="0">
                <a:cs typeface="Calibri" panose="020F0502020204030204" pitchFamily="34" charset="0"/>
              </a:rPr>
              <a:t> 1M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1393252" y="6201528"/>
            <a:ext cx="131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cs typeface="Calibri" panose="020F0502020204030204" pitchFamily="34" charset="0"/>
              </a:rPr>
              <a:t>STADIVARI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59924" y="549875"/>
            <a:ext cx="45704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7200"/>
            <a:r>
              <a:rPr lang="en-US" sz="2000" dirty="0">
                <a:solidFill>
                  <a:srgbClr val="FF0000"/>
                </a:solidFill>
              </a:rPr>
              <a:t>15A1 2024-2 open to user 30 % </a:t>
            </a:r>
            <a:r>
              <a:rPr lang="en-US" sz="2000" dirty="0" err="1">
                <a:solidFill>
                  <a:srgbClr val="FF0000"/>
                </a:solidFill>
              </a:rPr>
              <a:t>beamtime</a:t>
            </a:r>
            <a:endParaRPr lang="en-US" sz="2000" dirty="0">
              <a:solidFill>
                <a:srgbClr val="FF0000"/>
              </a:solidFill>
            </a:endParaRPr>
          </a:p>
          <a:p>
            <a:pPr marL="0" lvl="1" indent="-7200"/>
            <a:r>
              <a:rPr lang="en-US" sz="2000" dirty="0">
                <a:solidFill>
                  <a:srgbClr val="FF0000"/>
                </a:solidFill>
              </a:rPr>
              <a:t>15A2 starts commissioning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ABA4DF-5752-9CC2-ACBC-F55E5871A6DF}"/>
              </a:ext>
            </a:extLst>
          </p:cNvPr>
          <p:cNvSpPr txBox="1">
            <a:spLocks/>
          </p:cNvSpPr>
          <p:nvPr/>
        </p:nvSpPr>
        <p:spPr>
          <a:xfrm>
            <a:off x="167963" y="116680"/>
            <a:ext cx="4987879" cy="10438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 Light"/>
              </a:rPr>
              <a:t>Brief beamlines summary</a:t>
            </a:r>
          </a:p>
          <a:p>
            <a:r>
              <a:rPr lang="en-US" sz="3000" b="1" dirty="0">
                <a:cs typeface="Calibri Light"/>
              </a:rPr>
              <a:t>End-stations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19018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E3A2B-6AA9-3CC6-F359-1302D4114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9" y="154154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Version, </a:t>
            </a:r>
            <a:r>
              <a:rPr lang="en-US" dirty="0" err="1">
                <a:cs typeface="Calibri"/>
              </a:rPr>
              <a:t>mxcubecore</a:t>
            </a:r>
            <a:endParaRPr lang="en-US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cs typeface="Calibri"/>
              </a:rPr>
              <a:t>mxcubecore</a:t>
            </a:r>
            <a:r>
              <a:rPr lang="en-US" dirty="0">
                <a:cs typeface="Calibri"/>
              </a:rPr>
              <a:t> (1.90.0)</a:t>
            </a:r>
            <a:endParaRPr lang="en-US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cs typeface="Calibri"/>
              </a:rPr>
              <a:t>mxcubeweb</a:t>
            </a:r>
            <a:r>
              <a:rPr lang="en-US" dirty="0">
                <a:cs typeface="Calibri"/>
              </a:rPr>
              <a:t> (4.72.0)</a:t>
            </a:r>
            <a:endParaRPr lang="en-US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Develop platform ready --&gt;</a:t>
            </a:r>
          </a:p>
          <a:p>
            <a:r>
              <a:rPr lang="en-US" dirty="0">
                <a:cs typeface="Calibri"/>
              </a:rPr>
              <a:t>Other </a:t>
            </a:r>
            <a:r>
              <a:rPr lang="en-US" dirty="0" err="1">
                <a:cs typeface="Calibri"/>
              </a:rPr>
              <a:t>deplopments</a:t>
            </a:r>
            <a:endParaRPr lang="en-US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Ubuntu (</a:t>
            </a:r>
            <a:r>
              <a:rPr lang="en-US" dirty="0">
                <a:ea typeface="+mn-lt"/>
                <a:cs typeface="+mn-lt"/>
              </a:rPr>
              <a:t>20.04.4 LTS</a:t>
            </a:r>
            <a:r>
              <a:rPr lang="en-US" dirty="0">
                <a:cs typeface="Calibri"/>
              </a:rPr>
              <a:t>) 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    + Anaconda</a:t>
            </a:r>
            <a:endParaRPr lang="en-US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Python (3.10.14)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圖片 3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BF4050F9-C667-A9D6-3421-7C04893DC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569" y="1611602"/>
            <a:ext cx="6371992" cy="30666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EABA4DF-5752-9CC2-ACBC-F55E5871A6DF}"/>
              </a:ext>
            </a:extLst>
          </p:cNvPr>
          <p:cNvSpPr txBox="1">
            <a:spLocks/>
          </p:cNvSpPr>
          <p:nvPr/>
        </p:nvSpPr>
        <p:spPr>
          <a:xfrm>
            <a:off x="167963" y="116680"/>
            <a:ext cx="4987879" cy="10438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cs typeface="Calibri Light"/>
              </a:rPr>
              <a:t>MXCuBE</a:t>
            </a:r>
            <a:r>
              <a:rPr lang="en-US" sz="3600" b="1" dirty="0">
                <a:cs typeface="Calibri Light"/>
              </a:rPr>
              <a:t> status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81613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AF1A-9C7D-0111-E173-D7D7F57A1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22" y="1372864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cs typeface="Calibri"/>
              </a:rPr>
              <a:t>MXCuBE</a:t>
            </a:r>
            <a:r>
              <a:rPr lang="en-US" dirty="0">
                <a:cs typeface="Calibri"/>
              </a:rPr>
              <a:t>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cs typeface="Calibri"/>
              </a:rPr>
              <a:t>MD3UP configuration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ea typeface="Calibri"/>
                <a:cs typeface="Calibri"/>
              </a:rPr>
              <a:t>Omega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ea typeface="Calibri"/>
                <a:cs typeface="Calibri"/>
              </a:rPr>
              <a:t>Phiz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 err="1">
                <a:ea typeface="Calibri"/>
                <a:cs typeface="Calibri"/>
              </a:rPr>
              <a:t>Phiy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 err="1">
                <a:ea typeface="Calibri"/>
                <a:cs typeface="Calibri"/>
              </a:rPr>
              <a:t>Sampx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ea typeface="Calibri"/>
                <a:cs typeface="Calibri"/>
              </a:rPr>
              <a:t>Sampy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ea typeface="Calibri"/>
                <a:cs typeface="Calibri"/>
              </a:rPr>
              <a:t>Kappa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 err="1">
                <a:ea typeface="Calibri"/>
                <a:cs typeface="Calibri"/>
              </a:rPr>
              <a:t>Kappaphi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Settings are done but stuck at loading level. Try to check libs version. 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cs typeface="Calibri"/>
              </a:rPr>
              <a:t>Try EPICS connection</a:t>
            </a:r>
            <a:endParaRPr lang="en-US" dirty="0">
              <a:ea typeface="Calibri"/>
              <a:cs typeface="Calibri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cs typeface="Calibri"/>
              </a:rPr>
              <a:t>Make Beamline configuration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 err="1">
                <a:ea typeface="Calibri"/>
                <a:cs typeface="Calibri"/>
              </a:rPr>
              <a:t>Beamline_config.yml</a:t>
            </a:r>
          </a:p>
        </p:txBody>
      </p:sp>
      <p:pic>
        <p:nvPicPr>
          <p:cNvPr id="4" name="圖片 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C01D76E9-67E3-3C50-0C2A-839F157D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92" y="2348421"/>
            <a:ext cx="7486650" cy="16668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EABA4DF-5752-9CC2-ACBC-F55E5871A6DF}"/>
              </a:ext>
            </a:extLst>
          </p:cNvPr>
          <p:cNvSpPr txBox="1">
            <a:spLocks/>
          </p:cNvSpPr>
          <p:nvPr/>
        </p:nvSpPr>
        <p:spPr>
          <a:xfrm>
            <a:off x="167963" y="116680"/>
            <a:ext cx="6250592" cy="10438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 Light"/>
              </a:rPr>
              <a:t>Developments since last meeting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7289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D2D3-0F4F-47F2-9A71-B51868AE7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38" y="2376040"/>
            <a:ext cx="7542320" cy="21870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MXCuBE</a:t>
            </a:r>
            <a:r>
              <a:rPr lang="en-US" dirty="0">
                <a:cs typeface="Calibri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Set up detector </a:t>
            </a:r>
            <a:r>
              <a:rPr lang="en-US" dirty="0">
                <a:ea typeface="宋体"/>
                <a:cs typeface="Calibri"/>
              </a:rPr>
              <a:t>(Eiger) </a:t>
            </a:r>
            <a:r>
              <a:rPr lang="en-US" altLang="zh-CN" dirty="0">
                <a:ea typeface="宋体"/>
                <a:cs typeface="Calibri"/>
              </a:rPr>
              <a:t>configuration</a:t>
            </a:r>
            <a:endParaRPr lang="en-US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Add more EPICS </a:t>
            </a:r>
            <a:r>
              <a:rPr lang="en-US" altLang="zh-CN" dirty="0">
                <a:ea typeface="宋体"/>
                <a:cs typeface="Calibri"/>
              </a:rPr>
              <a:t>Hardwares</a:t>
            </a:r>
            <a:endParaRPr lang="en-US" dirty="0" err="1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User's experimental flow and new UI development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ABA4DF-5752-9CC2-ACBC-F55E5871A6DF}"/>
              </a:ext>
            </a:extLst>
          </p:cNvPr>
          <p:cNvSpPr txBox="1">
            <a:spLocks/>
          </p:cNvSpPr>
          <p:nvPr/>
        </p:nvSpPr>
        <p:spPr>
          <a:xfrm>
            <a:off x="167964" y="116680"/>
            <a:ext cx="5558134" cy="4958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 Light"/>
              </a:rPr>
              <a:t>Plans for the next six months</a:t>
            </a:r>
          </a:p>
        </p:txBody>
      </p:sp>
    </p:spTree>
    <p:extLst>
      <p:ext uri="{BB962C8B-B14F-4D97-AF65-F5344CB8AC3E}">
        <p14:creationId xmlns:p14="http://schemas.microsoft.com/office/powerpoint/2010/main" val="218789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381</Words>
  <Application>Microsoft Office PowerPoint</Application>
  <PresentationFormat>Widescreen</PresentationFormat>
  <Paragraphs>87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Courier New,monospace</vt:lpstr>
      <vt:lpstr>等线</vt:lpstr>
      <vt:lpstr>MS PMincho</vt:lpstr>
      <vt:lpstr>新細明體</vt:lpstr>
      <vt:lpstr>宋体</vt:lpstr>
      <vt:lpstr>Arial</vt:lpstr>
      <vt:lpstr>Calibri</vt:lpstr>
      <vt:lpstr>Calibri Light</vt:lpstr>
      <vt:lpstr>Courier New</vt:lpstr>
      <vt:lpstr>Symbol</vt:lpstr>
      <vt:lpstr>Wingdings</vt:lpstr>
      <vt:lpstr>office theme</vt:lpstr>
      <vt:lpstr>MXCuBE site report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laichin</dc:creator>
  <cp:lastModifiedBy>laichin</cp:lastModifiedBy>
  <cp:revision>76</cp:revision>
  <dcterms:created xsi:type="dcterms:W3CDTF">2024-03-02T15:53:39Z</dcterms:created>
  <dcterms:modified xsi:type="dcterms:W3CDTF">2024-05-29T07:08:06Z</dcterms:modified>
</cp:coreProperties>
</file>