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13" r:id="rId5"/>
    <p:sldMasterId id="2147483739" r:id="rId6"/>
  </p:sldMasterIdLst>
  <p:sldIdLst>
    <p:sldId id="256" r:id="rId7"/>
    <p:sldId id="278" r:id="rId8"/>
    <p:sldId id="282" r:id="rId9"/>
    <p:sldId id="260" r:id="rId10"/>
    <p:sldId id="283" r:id="rId11"/>
    <p:sldId id="284" r:id="rId12"/>
    <p:sldId id="295" r:id="rId13"/>
    <p:sldId id="267" r:id="rId14"/>
    <p:sldId id="268" r:id="rId15"/>
    <p:sldId id="269" r:id="rId16"/>
    <p:sldId id="271" r:id="rId17"/>
    <p:sldId id="270" r:id="rId18"/>
    <p:sldId id="286" r:id="rId19"/>
    <p:sldId id="261" r:id="rId20"/>
    <p:sldId id="272" r:id="rId21"/>
    <p:sldId id="296" r:id="rId22"/>
    <p:sldId id="281" r:id="rId23"/>
    <p:sldId id="285" r:id="rId24"/>
    <p:sldId id="287" r:id="rId25"/>
    <p:sldId id="288" r:id="rId26"/>
    <p:sldId id="289" r:id="rId27"/>
    <p:sldId id="290" r:id="rId28"/>
    <p:sldId id="277" r:id="rId29"/>
    <p:sldId id="297" r:id="rId30"/>
    <p:sldId id="291" r:id="rId31"/>
    <p:sldId id="292" r:id="rId32"/>
    <p:sldId id="293" r:id="rId33"/>
    <p:sldId id="294" r:id="rId34"/>
  </p:sldIdLst>
  <p:sldSz cx="9144000" cy="6858000" type="screen4x3"/>
  <p:notesSz cx="7556500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379224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85800" y="3839400"/>
            <a:ext cx="379224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85800" y="38394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629080" y="38394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968120" y="13716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250080" y="13716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85800" y="38394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1968120" y="38394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3250080" y="38394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85800" y="1371600"/>
            <a:ext cx="3792240" cy="4723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379224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828800" y="380880"/>
            <a:ext cx="6629040" cy="2472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5800" y="38394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5800" y="1371600"/>
            <a:ext cx="3792240" cy="4723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2629080" y="38394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85800" y="3839400"/>
            <a:ext cx="379224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379224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85800" y="3839400"/>
            <a:ext cx="379224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85800" y="38394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2629080" y="38394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968120" y="13716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3250080" y="13716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85800" y="38394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1968120" y="38394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3250080" y="38394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85800" y="1371600"/>
            <a:ext cx="3792240" cy="4723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379224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379224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1828800" y="380880"/>
            <a:ext cx="6629040" cy="2472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85800" y="38394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2629080" y="38394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85800" y="3839400"/>
            <a:ext cx="379224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379224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85800" y="3839400"/>
            <a:ext cx="379224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85800" y="38394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2629080" y="38394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1968120" y="13716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250080" y="13716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85800" y="38394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1968120" y="38394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3250080" y="38394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85800" y="1371600"/>
            <a:ext cx="3792240" cy="4723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379224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1828800" y="380880"/>
            <a:ext cx="6629040" cy="2472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85800" y="38394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2629080" y="38394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85800" y="3839400"/>
            <a:ext cx="379224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379224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85800" y="3839400"/>
            <a:ext cx="379224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85800" y="38394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2629080" y="38394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1968120" y="13716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3250080" y="13716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85800" y="38394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1968120" y="38394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3250080" y="38394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685800" y="1371600"/>
            <a:ext cx="3792240" cy="4723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379224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1828800" y="380880"/>
            <a:ext cx="6629040" cy="2472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85800" y="38394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2629080" y="38394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85800" y="3839400"/>
            <a:ext cx="379224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379224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85800" y="3839400"/>
            <a:ext cx="379224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85800" y="38394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2629080" y="38394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828800" y="380880"/>
            <a:ext cx="6629040" cy="2472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1968120" y="13716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3250080" y="13716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685800" y="38394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 type="body"/>
          </p:nvPr>
        </p:nvSpPr>
        <p:spPr>
          <a:xfrm>
            <a:off x="1968120" y="38394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 type="body"/>
          </p:nvPr>
        </p:nvSpPr>
        <p:spPr>
          <a:xfrm>
            <a:off x="3250080" y="38394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ubTitle"/>
          </p:nvPr>
        </p:nvSpPr>
        <p:spPr>
          <a:xfrm>
            <a:off x="685800" y="1371600"/>
            <a:ext cx="3792240" cy="4723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379224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ubTitle"/>
          </p:nvPr>
        </p:nvSpPr>
        <p:spPr>
          <a:xfrm>
            <a:off x="1828800" y="380880"/>
            <a:ext cx="6629040" cy="2472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85800" y="38394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2629080" y="38394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685800" y="3839400"/>
            <a:ext cx="379224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85800" y="38394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379224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685800" y="3839400"/>
            <a:ext cx="379224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685800" y="38394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 type="body"/>
          </p:nvPr>
        </p:nvSpPr>
        <p:spPr>
          <a:xfrm>
            <a:off x="2629080" y="38394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1968120" y="13716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3250080" y="13716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body"/>
          </p:nvPr>
        </p:nvSpPr>
        <p:spPr>
          <a:xfrm>
            <a:off x="685800" y="38394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6"/>
          <p:cNvSpPr>
            <a:spLocks noGrp="1"/>
          </p:cNvSpPr>
          <p:nvPr>
            <p:ph type="body"/>
          </p:nvPr>
        </p:nvSpPr>
        <p:spPr>
          <a:xfrm>
            <a:off x="1968120" y="38394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7"/>
          <p:cNvSpPr>
            <a:spLocks noGrp="1"/>
          </p:cNvSpPr>
          <p:nvPr>
            <p:ph type="body"/>
          </p:nvPr>
        </p:nvSpPr>
        <p:spPr>
          <a:xfrm>
            <a:off x="3250080" y="3839400"/>
            <a:ext cx="122076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4723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629080" y="38394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629080" y="1371600"/>
            <a:ext cx="185040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85800" y="3839400"/>
            <a:ext cx="3792240" cy="225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/>
          <p:nvPr/>
        </p:nvSpPr>
        <p:spPr>
          <a:xfrm>
            <a:off x="685800" y="1066680"/>
            <a:ext cx="7772400" cy="0"/>
          </a:xfrm>
          <a:prstGeom prst="line">
            <a:avLst/>
          </a:prstGeom>
          <a:ln w="38160">
            <a:solidFill>
              <a:srgbClr val="0033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Line 4"/>
          <p:cNvSpPr/>
          <p:nvPr/>
        </p:nvSpPr>
        <p:spPr>
          <a:xfrm>
            <a:off x="685800" y="6248520"/>
            <a:ext cx="7772400" cy="0"/>
          </a:xfrm>
          <a:prstGeom prst="line">
            <a:avLst/>
          </a:prstGeom>
          <a:ln w="28440">
            <a:solidFill>
              <a:srgbClr val="0000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5"/>
          <p:cNvSpPr/>
          <p:nvPr/>
        </p:nvSpPr>
        <p:spPr>
          <a:xfrm>
            <a:off x="2057400" y="1143000"/>
            <a:ext cx="6400800" cy="0"/>
          </a:xfrm>
          <a:prstGeom prst="line">
            <a:avLst/>
          </a:prstGeom>
          <a:ln w="19080">
            <a:solidFill>
              <a:srgbClr val="0033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6"/>
          <p:cNvSpPr/>
          <p:nvPr/>
        </p:nvSpPr>
        <p:spPr>
          <a:xfrm>
            <a:off x="685800" y="6172200"/>
            <a:ext cx="6324480" cy="0"/>
          </a:xfrm>
          <a:prstGeom prst="line">
            <a:avLst/>
          </a:prstGeom>
          <a:ln w="9360">
            <a:solidFill>
              <a:srgbClr val="0000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5"/>
          <p:cNvPicPr/>
          <p:nvPr/>
        </p:nvPicPr>
        <p:blipFill>
          <a:blip r:embed="rId14"/>
          <a:srcRect l="6311" t="10150" r="7760"/>
          <a:stretch/>
        </p:blipFill>
        <p:spPr>
          <a:xfrm>
            <a:off x="55800" y="74880"/>
            <a:ext cx="1645200" cy="8082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3"/>
          <p:cNvSpPr/>
          <p:nvPr/>
        </p:nvSpPr>
        <p:spPr>
          <a:xfrm>
            <a:off x="685800" y="1066680"/>
            <a:ext cx="7772400" cy="0"/>
          </a:xfrm>
          <a:prstGeom prst="line">
            <a:avLst/>
          </a:prstGeom>
          <a:ln w="38160">
            <a:solidFill>
              <a:srgbClr val="0033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Line 4"/>
          <p:cNvSpPr/>
          <p:nvPr/>
        </p:nvSpPr>
        <p:spPr>
          <a:xfrm>
            <a:off x="685800" y="6248520"/>
            <a:ext cx="7772400" cy="0"/>
          </a:xfrm>
          <a:prstGeom prst="line">
            <a:avLst/>
          </a:prstGeom>
          <a:ln w="28440">
            <a:solidFill>
              <a:srgbClr val="0000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5"/>
          <p:cNvSpPr/>
          <p:nvPr/>
        </p:nvSpPr>
        <p:spPr>
          <a:xfrm>
            <a:off x="2057400" y="1143000"/>
            <a:ext cx="6400800" cy="0"/>
          </a:xfrm>
          <a:prstGeom prst="line">
            <a:avLst/>
          </a:prstGeom>
          <a:ln w="19080">
            <a:solidFill>
              <a:srgbClr val="0033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6"/>
          <p:cNvSpPr/>
          <p:nvPr/>
        </p:nvSpPr>
        <p:spPr>
          <a:xfrm>
            <a:off x="685800" y="6172200"/>
            <a:ext cx="6324480" cy="0"/>
          </a:xfrm>
          <a:prstGeom prst="line">
            <a:avLst/>
          </a:prstGeom>
          <a:ln w="9360">
            <a:solidFill>
              <a:srgbClr val="0000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7"/>
          <p:cNvSpPr/>
          <p:nvPr/>
        </p:nvSpPr>
        <p:spPr>
          <a:xfrm>
            <a:off x="2700000" y="6320160"/>
            <a:ext cx="3779640" cy="47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200" b="0" strike="noStrike" spc="-1">
                <a:solidFill>
                  <a:srgbClr val="CCCCCC"/>
                </a:solidFill>
                <a:latin typeface="Arial"/>
                <a:ea typeface="DejaVu Sans"/>
              </a:rPr>
              <a:t>Global Phasing Ltd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200" b="0" strike="noStrike" spc="-1">
                <a:solidFill>
                  <a:srgbClr val="CCCCCC"/>
                </a:solidFill>
                <a:latin typeface="Arial"/>
                <a:ea typeface="DejaVu Sans"/>
              </a:rPr>
              <a:t>2021</a:t>
            </a:r>
            <a:endParaRPr lang="en-GB" sz="1200" b="0" strike="noStrike" spc="-1">
              <a:latin typeface="Arial"/>
            </a:endParaRPr>
          </a:p>
        </p:txBody>
      </p:sp>
      <p:pic>
        <p:nvPicPr>
          <p:cNvPr id="48" name="Picture 47"/>
          <p:cNvPicPr/>
          <p:nvPr/>
        </p:nvPicPr>
        <p:blipFill>
          <a:blip r:embed="rId14"/>
          <a:srcRect l="6311" t="10150" r="7760"/>
          <a:stretch/>
        </p:blipFill>
        <p:spPr>
          <a:xfrm>
            <a:off x="55440" y="74880"/>
            <a:ext cx="1645200" cy="80820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2F6AED1C-BB63-452C-897C-38AF88A8A30A}" type="datetime"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5/17/2021</a:t>
            </a:fld>
            <a:endParaRPr lang="en-GB" sz="1800" b="0" strike="noStrike" spc="-1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640DFCF8-0834-413B-85D9-F627DF49003E}" type="slidenum"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 3"/>
          <p:cNvSpPr/>
          <p:nvPr/>
        </p:nvSpPr>
        <p:spPr>
          <a:xfrm>
            <a:off x="685800" y="1066680"/>
            <a:ext cx="7772400" cy="0"/>
          </a:xfrm>
          <a:prstGeom prst="line">
            <a:avLst/>
          </a:prstGeom>
          <a:ln w="38160">
            <a:solidFill>
              <a:srgbClr val="0033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Line 4"/>
          <p:cNvSpPr/>
          <p:nvPr/>
        </p:nvSpPr>
        <p:spPr>
          <a:xfrm>
            <a:off x="685800" y="6248520"/>
            <a:ext cx="7772400" cy="0"/>
          </a:xfrm>
          <a:prstGeom prst="line">
            <a:avLst/>
          </a:prstGeom>
          <a:ln w="28440">
            <a:solidFill>
              <a:srgbClr val="0000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5"/>
          <p:cNvSpPr/>
          <p:nvPr/>
        </p:nvSpPr>
        <p:spPr>
          <a:xfrm>
            <a:off x="2057400" y="1143000"/>
            <a:ext cx="6400800" cy="0"/>
          </a:xfrm>
          <a:prstGeom prst="line">
            <a:avLst/>
          </a:prstGeom>
          <a:ln w="19080">
            <a:solidFill>
              <a:srgbClr val="0033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6"/>
          <p:cNvSpPr/>
          <p:nvPr/>
        </p:nvSpPr>
        <p:spPr>
          <a:xfrm>
            <a:off x="685800" y="6172200"/>
            <a:ext cx="6324480" cy="0"/>
          </a:xfrm>
          <a:prstGeom prst="line">
            <a:avLst/>
          </a:prstGeom>
          <a:ln w="9360">
            <a:solidFill>
              <a:srgbClr val="0000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TextShape 7"/>
          <p:cNvSpPr/>
          <p:nvPr/>
        </p:nvSpPr>
        <p:spPr>
          <a:xfrm>
            <a:off x="2700000" y="6320160"/>
            <a:ext cx="3779640" cy="47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200" b="0" strike="noStrike" spc="-1">
                <a:solidFill>
                  <a:srgbClr val="CCCCCC"/>
                </a:solidFill>
                <a:latin typeface="Arial"/>
                <a:ea typeface="DejaVu Sans"/>
              </a:rPr>
              <a:t>Global Phasing Ltd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200" b="0" strike="noStrike" spc="-1">
                <a:solidFill>
                  <a:srgbClr val="CCCCCC"/>
                </a:solidFill>
                <a:latin typeface="Arial"/>
                <a:ea typeface="DejaVu Sans"/>
              </a:rPr>
              <a:t>2021</a:t>
            </a:r>
            <a:endParaRPr lang="en-GB" sz="1200" b="0" strike="noStrike" spc="-1">
              <a:latin typeface="Arial"/>
            </a:endParaRPr>
          </a:p>
        </p:txBody>
      </p:sp>
      <p:pic>
        <p:nvPicPr>
          <p:cNvPr id="95" name="Picture 47"/>
          <p:cNvPicPr/>
          <p:nvPr/>
        </p:nvPicPr>
        <p:blipFill>
          <a:blip r:embed="rId14"/>
          <a:srcRect l="6311" t="10150" r="7760"/>
          <a:stretch/>
        </p:blipFill>
        <p:spPr>
          <a:xfrm>
            <a:off x="55440" y="74880"/>
            <a:ext cx="1645200" cy="80820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3792240" cy="4723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68480" y="1371600"/>
            <a:ext cx="3792240" cy="4723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 3"/>
          <p:cNvSpPr/>
          <p:nvPr/>
        </p:nvSpPr>
        <p:spPr>
          <a:xfrm>
            <a:off x="685800" y="1066680"/>
            <a:ext cx="7772400" cy="0"/>
          </a:xfrm>
          <a:prstGeom prst="line">
            <a:avLst/>
          </a:prstGeom>
          <a:ln w="38160">
            <a:solidFill>
              <a:srgbClr val="0033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Line 4"/>
          <p:cNvSpPr/>
          <p:nvPr/>
        </p:nvSpPr>
        <p:spPr>
          <a:xfrm>
            <a:off x="685800" y="6248520"/>
            <a:ext cx="7772400" cy="0"/>
          </a:xfrm>
          <a:prstGeom prst="line">
            <a:avLst/>
          </a:prstGeom>
          <a:ln w="28440">
            <a:solidFill>
              <a:srgbClr val="0000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Line 5"/>
          <p:cNvSpPr/>
          <p:nvPr/>
        </p:nvSpPr>
        <p:spPr>
          <a:xfrm>
            <a:off x="2057400" y="1143000"/>
            <a:ext cx="6400800" cy="0"/>
          </a:xfrm>
          <a:prstGeom prst="line">
            <a:avLst/>
          </a:prstGeom>
          <a:ln w="19080">
            <a:solidFill>
              <a:srgbClr val="0033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Line 6"/>
          <p:cNvSpPr/>
          <p:nvPr/>
        </p:nvSpPr>
        <p:spPr>
          <a:xfrm>
            <a:off x="685800" y="6172200"/>
            <a:ext cx="6324480" cy="0"/>
          </a:xfrm>
          <a:prstGeom prst="line">
            <a:avLst/>
          </a:prstGeom>
          <a:ln w="9360">
            <a:solidFill>
              <a:srgbClr val="0000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TextShape 7"/>
          <p:cNvSpPr/>
          <p:nvPr/>
        </p:nvSpPr>
        <p:spPr>
          <a:xfrm>
            <a:off x="2700000" y="6320160"/>
            <a:ext cx="3779640" cy="47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200" b="0" strike="noStrike" spc="-1">
                <a:solidFill>
                  <a:srgbClr val="CCCCCC"/>
                </a:solidFill>
                <a:latin typeface="Arial"/>
                <a:ea typeface="DejaVu Sans"/>
              </a:rPr>
              <a:t>Global Phasing Ltd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200" b="0" strike="noStrike" spc="-1">
                <a:solidFill>
                  <a:srgbClr val="CCCCCC"/>
                </a:solidFill>
                <a:latin typeface="Arial"/>
                <a:ea typeface="DejaVu Sans"/>
              </a:rPr>
              <a:t>2021</a:t>
            </a:r>
            <a:endParaRPr lang="en-GB" sz="1200" b="0" strike="noStrike" spc="-1">
              <a:latin typeface="Arial"/>
            </a:endParaRPr>
          </a:p>
        </p:txBody>
      </p:sp>
      <p:pic>
        <p:nvPicPr>
          <p:cNvPr id="140" name="Picture 47"/>
          <p:cNvPicPr/>
          <p:nvPr/>
        </p:nvPicPr>
        <p:blipFill>
          <a:blip r:embed="rId14"/>
          <a:srcRect l="6311" t="10150" r="7760"/>
          <a:stretch/>
        </p:blipFill>
        <p:spPr>
          <a:xfrm>
            <a:off x="55440" y="74880"/>
            <a:ext cx="1645200" cy="808200"/>
          </a:xfrm>
          <a:prstGeom prst="rect">
            <a:avLst/>
          </a:prstGeom>
          <a:ln w="0">
            <a:noFill/>
          </a:ln>
        </p:spPr>
      </p:pic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Line 3"/>
          <p:cNvSpPr/>
          <p:nvPr/>
        </p:nvSpPr>
        <p:spPr>
          <a:xfrm>
            <a:off x="685800" y="1066680"/>
            <a:ext cx="7772400" cy="0"/>
          </a:xfrm>
          <a:prstGeom prst="line">
            <a:avLst/>
          </a:prstGeom>
          <a:ln w="38160">
            <a:solidFill>
              <a:srgbClr val="0033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Line 4"/>
          <p:cNvSpPr/>
          <p:nvPr/>
        </p:nvSpPr>
        <p:spPr>
          <a:xfrm>
            <a:off x="685800" y="6248520"/>
            <a:ext cx="7772400" cy="0"/>
          </a:xfrm>
          <a:prstGeom prst="line">
            <a:avLst/>
          </a:prstGeom>
          <a:ln w="28440">
            <a:solidFill>
              <a:srgbClr val="0000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Line 5"/>
          <p:cNvSpPr/>
          <p:nvPr/>
        </p:nvSpPr>
        <p:spPr>
          <a:xfrm>
            <a:off x="2057400" y="1143000"/>
            <a:ext cx="6400800" cy="0"/>
          </a:xfrm>
          <a:prstGeom prst="line">
            <a:avLst/>
          </a:prstGeom>
          <a:ln w="19080">
            <a:solidFill>
              <a:srgbClr val="0033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Line 6"/>
          <p:cNvSpPr/>
          <p:nvPr/>
        </p:nvSpPr>
        <p:spPr>
          <a:xfrm>
            <a:off x="685800" y="6172200"/>
            <a:ext cx="6324480" cy="0"/>
          </a:xfrm>
          <a:prstGeom prst="line">
            <a:avLst/>
          </a:prstGeom>
          <a:ln w="9360">
            <a:solidFill>
              <a:srgbClr val="0000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0" name="Picture 5"/>
          <p:cNvPicPr/>
          <p:nvPr/>
        </p:nvPicPr>
        <p:blipFill>
          <a:blip r:embed="rId14"/>
          <a:srcRect l="6311" t="10150" r="7760"/>
          <a:stretch/>
        </p:blipFill>
        <p:spPr>
          <a:xfrm>
            <a:off x="55800" y="74880"/>
            <a:ext cx="1645200" cy="808200"/>
          </a:xfrm>
          <a:prstGeom prst="rect">
            <a:avLst/>
          </a:prstGeom>
          <a:ln w="0">
            <a:noFill/>
          </a:ln>
        </p:spPr>
      </p:pic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3792240" cy="4723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68480" y="1371600"/>
            <a:ext cx="3792240" cy="4723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Line 3"/>
          <p:cNvSpPr/>
          <p:nvPr/>
        </p:nvSpPr>
        <p:spPr>
          <a:xfrm>
            <a:off x="685800" y="1066680"/>
            <a:ext cx="7772400" cy="0"/>
          </a:xfrm>
          <a:prstGeom prst="line">
            <a:avLst/>
          </a:prstGeom>
          <a:ln w="38160">
            <a:solidFill>
              <a:srgbClr val="0033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Line 4"/>
          <p:cNvSpPr/>
          <p:nvPr/>
        </p:nvSpPr>
        <p:spPr>
          <a:xfrm>
            <a:off x="685800" y="6248520"/>
            <a:ext cx="7772400" cy="0"/>
          </a:xfrm>
          <a:prstGeom prst="line">
            <a:avLst/>
          </a:prstGeom>
          <a:ln w="28440">
            <a:solidFill>
              <a:srgbClr val="0000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Line 5"/>
          <p:cNvSpPr/>
          <p:nvPr/>
        </p:nvSpPr>
        <p:spPr>
          <a:xfrm>
            <a:off x="2057400" y="1143000"/>
            <a:ext cx="6400800" cy="0"/>
          </a:xfrm>
          <a:prstGeom prst="line">
            <a:avLst/>
          </a:prstGeom>
          <a:ln w="19080">
            <a:solidFill>
              <a:srgbClr val="0033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Line 6"/>
          <p:cNvSpPr/>
          <p:nvPr/>
        </p:nvSpPr>
        <p:spPr>
          <a:xfrm>
            <a:off x="685800" y="6172200"/>
            <a:ext cx="6324480" cy="0"/>
          </a:xfrm>
          <a:prstGeom prst="line">
            <a:avLst/>
          </a:prstGeom>
          <a:ln w="9360">
            <a:solidFill>
              <a:srgbClr val="0000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TextShape 7"/>
          <p:cNvSpPr/>
          <p:nvPr/>
        </p:nvSpPr>
        <p:spPr>
          <a:xfrm>
            <a:off x="2700000" y="6320160"/>
            <a:ext cx="3779640" cy="47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200" b="0" strike="noStrike" spc="-1">
                <a:solidFill>
                  <a:srgbClr val="CCCCCC"/>
                </a:solidFill>
                <a:latin typeface="Arial"/>
                <a:ea typeface="DejaVu Sans"/>
              </a:rPr>
              <a:t>Global Phasing Ltd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200" b="0" strike="noStrike" spc="-1">
                <a:solidFill>
                  <a:srgbClr val="CCCCCC"/>
                </a:solidFill>
                <a:latin typeface="Arial"/>
                <a:ea typeface="DejaVu Sans"/>
              </a:rPr>
              <a:t>2021</a:t>
            </a:r>
            <a:endParaRPr lang="en-GB" sz="1200" b="0" strike="noStrike" spc="-1">
              <a:latin typeface="Arial"/>
            </a:endParaRPr>
          </a:p>
        </p:txBody>
      </p:sp>
      <p:pic>
        <p:nvPicPr>
          <p:cNvPr id="319" name="Picture 47"/>
          <p:cNvPicPr/>
          <p:nvPr/>
        </p:nvPicPr>
        <p:blipFill>
          <a:blip r:embed="rId14"/>
          <a:srcRect l="6311" t="10150" r="7760"/>
          <a:stretch/>
        </p:blipFill>
        <p:spPr>
          <a:xfrm>
            <a:off x="55440" y="74880"/>
            <a:ext cx="1645200" cy="808200"/>
          </a:xfrm>
          <a:prstGeom prst="rect">
            <a:avLst/>
          </a:prstGeom>
          <a:ln w="0">
            <a:noFill/>
          </a:ln>
        </p:spPr>
      </p:pic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828800" y="380880"/>
            <a:ext cx="6629040" cy="533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/>
          <p:nvPr/>
        </p:nvSpPr>
        <p:spPr>
          <a:xfrm>
            <a:off x="685800" y="1439280"/>
            <a:ext cx="7772040" cy="468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2800" b="1" strike="noStrike" spc="-1" dirty="0">
                <a:solidFill>
                  <a:srgbClr val="000066"/>
                </a:solidFill>
                <a:latin typeface="Arial"/>
                <a:ea typeface="DejaVu Sans"/>
              </a:rPr>
              <a:t>Integration and deployment of </a:t>
            </a:r>
            <a:br>
              <a:rPr lang="en-GB" sz="2800" b="1" strike="noStrike" spc="-1" dirty="0">
                <a:solidFill>
                  <a:srgbClr val="000066"/>
                </a:solidFill>
                <a:latin typeface="Arial"/>
                <a:ea typeface="DejaVu Sans"/>
              </a:rPr>
            </a:br>
            <a:r>
              <a:rPr lang="en-GB" sz="2800" b="1" strike="noStrike" spc="-1" dirty="0">
                <a:solidFill>
                  <a:srgbClr val="000066"/>
                </a:solidFill>
                <a:latin typeface="Arial"/>
                <a:ea typeface="DejaVu Sans"/>
              </a:rPr>
              <a:t>G</a:t>
            </a:r>
            <a:r>
              <a:rPr lang="el-GR" sz="2800" b="1" strike="noStrike" spc="-1" dirty="0">
                <a:solidFill>
                  <a:srgbClr val="000066"/>
                </a:solidFill>
                <a:latin typeface="Arial"/>
                <a:ea typeface="DejaVu Sans"/>
              </a:rPr>
              <a:t>Φ</a:t>
            </a:r>
            <a:r>
              <a:rPr lang="en-GB" sz="2800" b="1" strike="noStrike" spc="-1" dirty="0">
                <a:solidFill>
                  <a:srgbClr val="000066"/>
                </a:solidFill>
                <a:latin typeface="Arial"/>
                <a:ea typeface="DejaVu Sans"/>
              </a:rPr>
              <a:t>L workflows in </a:t>
            </a:r>
            <a:r>
              <a:rPr lang="en-GB" sz="2800" b="1" strike="noStrike" spc="-1" dirty="0" err="1">
                <a:solidFill>
                  <a:srgbClr val="000066"/>
                </a:solidFill>
                <a:latin typeface="Arial"/>
                <a:ea typeface="DejaVu Sans"/>
              </a:rPr>
              <a:t>MXCuBE</a:t>
            </a:r>
            <a:endParaRPr lang="en-GB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Rasmus </a:t>
            </a:r>
            <a:r>
              <a:rPr lang="en-GB" sz="2400" b="0" strike="noStrike" spc="-1" dirty="0" err="1">
                <a:solidFill>
                  <a:srgbClr val="002060"/>
                </a:solidFill>
                <a:latin typeface="Arial"/>
                <a:ea typeface="DejaVu Sans"/>
              </a:rPr>
              <a:t>Fogh</a:t>
            </a:r>
            <a:br>
              <a:rPr dirty="0"/>
            </a:br>
            <a:r>
              <a:rPr lang="en-GB" sz="24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Global Phasing Ltd, Cambridge, UK</a:t>
            </a:r>
            <a:br>
              <a:rPr lang="en-GB" sz="2400" b="0" strike="noStrike" spc="-1" dirty="0">
                <a:solidFill>
                  <a:srgbClr val="002060"/>
                </a:solidFill>
                <a:latin typeface="Arial"/>
                <a:ea typeface="DejaVu Sans"/>
              </a:rPr>
            </a:br>
            <a:endParaRPr lang="en-GB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400" b="0" strike="noStrike" spc="-1" dirty="0" err="1">
                <a:solidFill>
                  <a:srgbClr val="002060"/>
                </a:solidFill>
                <a:latin typeface="Arial"/>
                <a:ea typeface="DejaVu Sans"/>
              </a:rPr>
              <a:t>Gleb</a:t>
            </a:r>
            <a:r>
              <a:rPr lang="en-GB" sz="24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 </a:t>
            </a:r>
            <a:r>
              <a:rPr lang="en-GB" sz="2400" b="0" strike="noStrike" spc="-1" dirty="0" err="1">
                <a:solidFill>
                  <a:srgbClr val="002060"/>
                </a:solidFill>
                <a:latin typeface="Arial"/>
                <a:ea typeface="DejaVu Sans"/>
              </a:rPr>
              <a:t>Bourenkov</a:t>
            </a:r>
            <a:br>
              <a:rPr lang="en-GB" sz="2400" b="0" strike="noStrike" spc="-1" dirty="0">
                <a:solidFill>
                  <a:srgbClr val="002060"/>
                </a:solidFill>
                <a:latin typeface="Arial"/>
                <a:ea typeface="DejaVu Sans"/>
              </a:rPr>
            </a:br>
            <a:r>
              <a:rPr lang="en-GB" sz="24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EMBL Hamburg, DE</a:t>
            </a:r>
            <a:br>
              <a:rPr lang="en-GB" sz="2400" b="0" strike="noStrike" spc="-1" dirty="0">
                <a:solidFill>
                  <a:srgbClr val="002060"/>
                </a:solidFill>
                <a:latin typeface="Arial"/>
                <a:ea typeface="DejaVu Sans"/>
              </a:rPr>
            </a:br>
            <a:endParaRPr lang="en-GB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000" b="0" strike="noStrike" spc="-1" dirty="0" err="1">
                <a:solidFill>
                  <a:srgbClr val="002060"/>
                </a:solidFill>
                <a:latin typeface="Arial"/>
                <a:ea typeface="DejaVu Sans"/>
              </a:rPr>
              <a:t>MXCuBE</a:t>
            </a:r>
            <a:r>
              <a:rPr lang="en-GB" sz="20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 meeting, virtual </a:t>
            </a:r>
            <a:r>
              <a:rPr lang="en-GB" sz="2000" spc="-1" dirty="0">
                <a:solidFill>
                  <a:srgbClr val="002060"/>
                </a:solidFill>
                <a:latin typeface="Arial"/>
                <a:ea typeface="DejaVu Sans"/>
              </a:rPr>
              <a:t>Hamburg</a:t>
            </a:r>
            <a:br>
              <a:rPr lang="en-GB" sz="2000" spc="-1" dirty="0">
                <a:solidFill>
                  <a:srgbClr val="002060"/>
                </a:solidFill>
                <a:latin typeface="Arial"/>
                <a:ea typeface="DejaVu Sans"/>
              </a:rPr>
            </a:br>
            <a:r>
              <a:rPr lang="en-GB" sz="20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May 2021</a:t>
            </a: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itle 1"/>
          <p:cNvSpPr txBox="1"/>
          <p:nvPr/>
        </p:nvSpPr>
        <p:spPr>
          <a:xfrm>
            <a:off x="76320" y="0"/>
            <a:ext cx="906732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4000" b="0" strike="noStrike" spc="-1">
                <a:solidFill>
                  <a:srgbClr val="1F497D"/>
                </a:solidFill>
                <a:latin typeface="Arial"/>
                <a:ea typeface="DejaVu Sans"/>
              </a:rPr>
              <a:t>Strategy types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Content Placeholder 2"/>
          <p:cNvSpPr txBox="1"/>
          <p:nvPr/>
        </p:nvSpPr>
        <p:spPr>
          <a:xfrm>
            <a:off x="342900" y="653940"/>
            <a:ext cx="8534160" cy="555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6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Native, full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Optimised for even distribution of redundancy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360-960°, 2-4 orientations, depending on symmetry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6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Native, quick or minimal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Optimised for speed and completeness (avoiding cusps)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180-360°, 1-2 orientations, includes characterisation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6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Phasing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Alignment of an even-order symmetry axis, or use of inverse beam, for clean </a:t>
            </a:r>
            <a:r>
              <a:rPr lang="en-GB" sz="2200" b="0" strike="noStrike" spc="-1" dirty="0" err="1">
                <a:solidFill>
                  <a:srgbClr val="1F497D"/>
                </a:solidFill>
                <a:latin typeface="Arial"/>
                <a:ea typeface="DejaVu Sans"/>
              </a:rPr>
              <a:t>Bijvoet</a:t>
            </a:r>
            <a:r>
              <a:rPr lang="en-GB" sz="22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 pairs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SAD, 360-540°, up to 4 orientations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MAD, 180-360°, up to 3 orientations, wavelength interleaving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Rectangle 11"/>
          <p:cNvSpPr/>
          <p:nvPr/>
        </p:nvSpPr>
        <p:spPr>
          <a:xfrm>
            <a:off x="0" y="1212480"/>
            <a:ext cx="9143640" cy="4508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itle 1"/>
          <p:cNvSpPr txBox="1"/>
          <p:nvPr/>
        </p:nvSpPr>
        <p:spPr>
          <a:xfrm>
            <a:off x="1828800" y="380880"/>
            <a:ext cx="66290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3600" b="0" strike="noStrike" spc="-1">
                <a:solidFill>
                  <a:srgbClr val="1F497D"/>
                </a:solidFill>
                <a:latin typeface="Arial"/>
                <a:ea typeface="DejaVu Sans"/>
              </a:rPr>
              <a:t>Monoclinic native - redundancy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4" name="Group 2"/>
          <p:cNvGrpSpPr/>
          <p:nvPr/>
        </p:nvGrpSpPr>
        <p:grpSpPr>
          <a:xfrm>
            <a:off x="840960" y="1212480"/>
            <a:ext cx="7462080" cy="4508280"/>
            <a:chOff x="840960" y="1212480"/>
            <a:chExt cx="7462080" cy="4508280"/>
          </a:xfrm>
        </p:grpSpPr>
        <p:pic>
          <p:nvPicPr>
            <p:cNvPr id="435" name="Picture 6"/>
            <p:cNvPicPr/>
            <p:nvPr/>
          </p:nvPicPr>
          <p:blipFill>
            <a:blip r:embed="rId2"/>
            <a:stretch/>
          </p:blipFill>
          <p:spPr>
            <a:xfrm>
              <a:off x="840960" y="1212480"/>
              <a:ext cx="3379680" cy="2436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6" name="Picture 7"/>
            <p:cNvPicPr/>
            <p:nvPr/>
          </p:nvPicPr>
          <p:blipFill>
            <a:blip r:embed="rId3"/>
            <a:stretch/>
          </p:blipFill>
          <p:spPr>
            <a:xfrm>
              <a:off x="988560" y="3665880"/>
              <a:ext cx="3084480" cy="2054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7" name="Picture 8"/>
            <p:cNvPicPr/>
            <p:nvPr/>
          </p:nvPicPr>
          <p:blipFill>
            <a:blip r:embed="rId4"/>
            <a:stretch/>
          </p:blipFill>
          <p:spPr>
            <a:xfrm>
              <a:off x="5092560" y="1275480"/>
              <a:ext cx="3210480" cy="231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8" name="Picture 9"/>
            <p:cNvPicPr/>
            <p:nvPr/>
          </p:nvPicPr>
          <p:blipFill>
            <a:blip r:embed="rId5"/>
            <a:stretch/>
          </p:blipFill>
          <p:spPr>
            <a:xfrm>
              <a:off x="5184360" y="3739680"/>
              <a:ext cx="3026880" cy="1907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39" name="CustomShape 8"/>
          <p:cNvSpPr/>
          <p:nvPr/>
        </p:nvSpPr>
        <p:spPr>
          <a:xfrm>
            <a:off x="55800" y="3072240"/>
            <a:ext cx="1351440" cy="1170360"/>
          </a:xfrm>
          <a:prstGeom prst="rect">
            <a:avLst/>
          </a:prstGeom>
          <a:noFill/>
          <a:ln w="0">
            <a:solidFill>
              <a:srgbClr val="FFFFFF"/>
            </a:solidFill>
            <a:custDash>
              <a:ds d="600000" sp="3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600" b="0" u="dash" strike="noStrike" spc="-1">
                <a:solidFill>
                  <a:srgbClr val="FFFFFF"/>
                </a:solidFill>
                <a:uFillTx/>
                <a:latin typeface="Arial"/>
                <a:ea typeface="DejaVu Sans"/>
              </a:rPr>
              <a:t>Redundancy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Red	2</a:t>
            </a:r>
            <a:br/>
            <a:r>
              <a:rPr lang="en-GB" sz="3200" b="0" strike="noStrike" spc="-1" baseline="30000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r>
              <a:rPr lang="en-GB" sz="3200" b="0" strike="noStrike" spc="-1" baseline="14000000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r>
              <a:rPr lang="en-GB" sz="1600" b="0" strike="noStrike" spc="-1" baseline="14000000">
                <a:solidFill>
                  <a:srgbClr val="FFFFFF"/>
                </a:solidFill>
                <a:latin typeface="Arial"/>
                <a:ea typeface="DejaVu Sans"/>
              </a:rPr>
              <a:t>  aa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Purple	8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440" name="CustomShape 8"/>
          <p:cNvSpPr/>
          <p:nvPr/>
        </p:nvSpPr>
        <p:spPr>
          <a:xfrm>
            <a:off x="4247280" y="3000960"/>
            <a:ext cx="1351440" cy="1170360"/>
          </a:xfrm>
          <a:prstGeom prst="rect">
            <a:avLst/>
          </a:prstGeom>
          <a:noFill/>
          <a:ln w="0">
            <a:solidFill>
              <a:srgbClr val="FFFFFF"/>
            </a:solidFill>
            <a:custDash>
              <a:ds d="600000" sp="3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600" b="0" u="dash" strike="noStrike" spc="-1">
                <a:solidFill>
                  <a:srgbClr val="FFFFFF"/>
                </a:solidFill>
                <a:uFillTx/>
                <a:latin typeface="Arial"/>
                <a:ea typeface="DejaVu Sans"/>
              </a:rPr>
              <a:t>Redundancy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Red	13</a:t>
            </a:r>
            <a:br/>
            <a:r>
              <a:rPr lang="en-GB" sz="3200" b="0" strike="noStrike" spc="-1" baseline="30000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r>
              <a:rPr lang="en-GB" sz="3200" b="0" strike="noStrike" spc="-1" baseline="14000000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r>
              <a:rPr lang="en-GB" sz="1600" b="0" strike="noStrike" spc="-1" baseline="14000000">
                <a:solidFill>
                  <a:srgbClr val="FFFFFF"/>
                </a:solidFill>
                <a:latin typeface="Arial"/>
                <a:ea typeface="DejaVu Sans"/>
              </a:rPr>
              <a:t>  aa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White	19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441" name="TextBox 14"/>
          <p:cNvSpPr/>
          <p:nvPr/>
        </p:nvSpPr>
        <p:spPr>
          <a:xfrm>
            <a:off x="844920" y="5758920"/>
            <a:ext cx="680478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Reflections for 1 * 360° strategy (left)  </a:t>
            </a:r>
            <a:r>
              <a:rPr lang="en-GB" sz="1800" b="0" i="1" strike="noStrike" spc="-1" dirty="0">
                <a:solidFill>
                  <a:srgbClr val="1F497D"/>
                </a:solidFill>
                <a:latin typeface="Arial"/>
                <a:ea typeface="DejaVu Sans"/>
              </a:rPr>
              <a:t>v.</a:t>
            </a:r>
            <a:r>
              <a:rPr lang="en-GB" sz="18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 4 * 220° strategy (right)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itle 1"/>
          <p:cNvSpPr txBox="1"/>
          <p:nvPr/>
        </p:nvSpPr>
        <p:spPr>
          <a:xfrm>
            <a:off x="1828800" y="380880"/>
            <a:ext cx="66290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3600" b="0" strike="noStrike" spc="-1">
                <a:solidFill>
                  <a:srgbClr val="1F497D"/>
                </a:solidFill>
                <a:latin typeface="Arial"/>
                <a:ea typeface="DejaVu Sans"/>
              </a:rPr>
              <a:t>Orthorhombic phasing strategy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0" name="Picture 3"/>
          <p:cNvPicPr/>
          <p:nvPr/>
        </p:nvPicPr>
        <p:blipFill>
          <a:blip r:embed="rId2"/>
          <a:stretch/>
        </p:blipFill>
        <p:spPr>
          <a:xfrm>
            <a:off x="0" y="1234440"/>
            <a:ext cx="9143640" cy="4442400"/>
          </a:xfrm>
          <a:prstGeom prst="rect">
            <a:avLst/>
          </a:prstGeom>
          <a:ln w="0">
            <a:noFill/>
          </a:ln>
        </p:spPr>
      </p:pic>
      <p:sp>
        <p:nvSpPr>
          <p:cNvPr id="431" name="TextBox 4"/>
          <p:cNvSpPr/>
          <p:nvPr/>
        </p:nvSpPr>
        <p:spPr>
          <a:xfrm>
            <a:off x="842760" y="5758920"/>
            <a:ext cx="7228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1F497D"/>
                </a:solidFill>
                <a:latin typeface="Arial"/>
                <a:ea typeface="DejaVu Sans"/>
              </a:rPr>
              <a:t>90° and 180 ° sweeps, aligned on different axes for mutual cusp-filling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itle 1"/>
          <p:cNvSpPr txBox="1"/>
          <p:nvPr/>
        </p:nvSpPr>
        <p:spPr>
          <a:xfrm>
            <a:off x="1828800" y="380880"/>
            <a:ext cx="66290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3600" b="0" strike="noStrike" spc="-1">
                <a:solidFill>
                  <a:srgbClr val="1F497D"/>
                </a:solidFill>
                <a:latin typeface="Arial"/>
                <a:ea typeface="DejaVu Sans"/>
              </a:rPr>
              <a:t>Orthorhombic phasing strategy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0" name="Picture 3"/>
          <p:cNvPicPr/>
          <p:nvPr/>
        </p:nvPicPr>
        <p:blipFill>
          <a:blip r:embed="rId2"/>
          <a:stretch/>
        </p:blipFill>
        <p:spPr>
          <a:xfrm>
            <a:off x="0" y="1234440"/>
            <a:ext cx="9143640" cy="4442400"/>
          </a:xfrm>
          <a:prstGeom prst="rect">
            <a:avLst/>
          </a:prstGeom>
          <a:ln w="0">
            <a:noFill/>
          </a:ln>
        </p:spPr>
      </p:pic>
      <p:sp>
        <p:nvSpPr>
          <p:cNvPr id="431" name="TextBox 4"/>
          <p:cNvSpPr/>
          <p:nvPr/>
        </p:nvSpPr>
        <p:spPr>
          <a:xfrm>
            <a:off x="842760" y="5758920"/>
            <a:ext cx="7228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1F497D"/>
                </a:solidFill>
                <a:latin typeface="Arial"/>
                <a:ea typeface="DejaVu Sans"/>
              </a:rPr>
              <a:t>90° and 180 ° sweeps, aligned on different axes for mutual cusp-filling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07F917-4672-42F8-AE12-C1A7D8E8FD07}"/>
              </a:ext>
            </a:extLst>
          </p:cNvPr>
          <p:cNvSpPr txBox="1"/>
          <p:nvPr/>
        </p:nvSpPr>
        <p:spPr>
          <a:xfrm>
            <a:off x="2900516" y="461132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>
                <a:solidFill>
                  <a:schemeClr val="bg1"/>
                </a:solidFill>
              </a:rPr>
              <a:t>Goniostat</a:t>
            </a:r>
            <a:r>
              <a:rPr lang="en-GB" i="1" dirty="0">
                <a:solidFill>
                  <a:schemeClr val="bg1"/>
                </a:solidFill>
              </a:rPr>
              <a:t> shadow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6E3FD18-F58E-40C9-99CA-58FB6CF8E900}"/>
              </a:ext>
            </a:extLst>
          </p:cNvPr>
          <p:cNvCxnSpPr>
            <a:cxnSpLocks/>
          </p:cNvCxnSpPr>
          <p:nvPr/>
        </p:nvCxnSpPr>
        <p:spPr>
          <a:xfrm flipV="1">
            <a:off x="4878288" y="3496219"/>
            <a:ext cx="795363" cy="1299776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itle 3"/>
          <p:cNvSpPr txBox="1"/>
          <p:nvPr/>
        </p:nvSpPr>
        <p:spPr>
          <a:xfrm>
            <a:off x="1922478" y="247680"/>
            <a:ext cx="66290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3200" b="0" strike="noStrike" spc="-1" dirty="0">
                <a:solidFill>
                  <a:schemeClr val="tx2"/>
                </a:solidFill>
                <a:latin typeface="Arial"/>
                <a:ea typeface="DejaVu Sans"/>
              </a:rPr>
              <a:t>Workflow integration with </a:t>
            </a:r>
            <a:r>
              <a:rPr lang="en-GB" sz="3200" b="0" strike="noStrike" spc="-1" dirty="0" err="1">
                <a:solidFill>
                  <a:schemeClr val="tx2"/>
                </a:solidFill>
                <a:latin typeface="Arial"/>
                <a:ea typeface="DejaVu Sans"/>
              </a:rPr>
              <a:t>MXCuBE</a:t>
            </a:r>
            <a:endParaRPr lang="en-US" sz="3200" b="0" strike="noStrike" spc="-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71" name="Content Placeholder 4"/>
          <p:cNvSpPr txBox="1"/>
          <p:nvPr/>
        </p:nvSpPr>
        <p:spPr>
          <a:xfrm>
            <a:off x="158400" y="961560"/>
            <a:ext cx="8904918" cy="573940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lIns="0" tIns="0" rIns="0" bIns="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Rectangle 5"/>
          <p:cNvSpPr/>
          <p:nvPr/>
        </p:nvSpPr>
        <p:spPr>
          <a:xfrm>
            <a:off x="323640" y="961560"/>
            <a:ext cx="5870972" cy="5500440"/>
          </a:xfrm>
          <a:prstGeom prst="rect">
            <a:avLst/>
          </a:prstGeom>
          <a:solidFill>
            <a:srgbClr val="FFFFCC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MX</a:t>
            </a:r>
            <a:endParaRPr lang="en-GB" sz="1800" b="0" strike="noStrike" spc="-1">
              <a:latin typeface="Arial"/>
            </a:endParaRPr>
          </a:p>
        </p:txBody>
      </p:sp>
      <p:grpSp>
        <p:nvGrpSpPr>
          <p:cNvPr id="373" name="Group 6"/>
          <p:cNvGrpSpPr/>
          <p:nvPr/>
        </p:nvGrpSpPr>
        <p:grpSpPr>
          <a:xfrm>
            <a:off x="581400" y="1484640"/>
            <a:ext cx="5214600" cy="3414866"/>
            <a:chOff x="581400" y="1484640"/>
            <a:chExt cx="5214600" cy="3414866"/>
          </a:xfrm>
        </p:grpSpPr>
        <p:sp>
          <p:nvSpPr>
            <p:cNvPr id="374" name="TextBox 7"/>
            <p:cNvSpPr/>
            <p:nvPr/>
          </p:nvSpPr>
          <p:spPr>
            <a:xfrm>
              <a:off x="581400" y="1484640"/>
              <a:ext cx="5214600" cy="34148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400" b="0" strike="noStrike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          </a:t>
              </a:r>
              <a:r>
                <a:rPr lang="en-GB" sz="2400" b="0" u="sng" strike="noStrike" spc="-1" dirty="0">
                  <a:solidFill>
                    <a:srgbClr val="000000"/>
                  </a:solidFill>
                  <a:uFillTx/>
                  <a:latin typeface="Trebuchet MS"/>
                  <a:ea typeface="DejaVu Sans"/>
                </a:rPr>
                <a:t>G</a:t>
              </a:r>
              <a:r>
                <a:rPr lang="el-GR" sz="2400" b="0" u="sng" strike="noStrike" spc="-1" dirty="0">
                  <a:solidFill>
                    <a:srgbClr val="000000"/>
                  </a:solidFill>
                  <a:uFillTx/>
                  <a:latin typeface="Trebuchet MS"/>
                  <a:ea typeface="DejaVu Sans"/>
                </a:rPr>
                <a:t>Φ</a:t>
              </a:r>
              <a:r>
                <a:rPr lang="en-GB" sz="2400" b="0" u="sng" strike="noStrike" spc="-1" dirty="0">
                  <a:solidFill>
                    <a:srgbClr val="000000"/>
                  </a:solidFill>
                  <a:uFillTx/>
                  <a:latin typeface="Trebuchet MS"/>
                  <a:ea typeface="DejaVu Sans"/>
                </a:rPr>
                <a:t>L </a:t>
              </a:r>
              <a:r>
                <a:rPr lang="en-GB" sz="2400" b="0" u="sng" strike="noStrike" spc="-1" dirty="0" err="1">
                  <a:solidFill>
                    <a:srgbClr val="000000"/>
                  </a:solidFill>
                  <a:uFillTx/>
                  <a:latin typeface="Trebuchet MS"/>
                  <a:ea typeface="DejaVu Sans"/>
                </a:rPr>
                <a:t>HardwareObjects</a:t>
              </a:r>
              <a:endParaRPr lang="en-GB" sz="2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GB" sz="2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GB" sz="2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GB" sz="2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GB" sz="2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GB" sz="2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GB" sz="2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GB" sz="2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GB" sz="2400" b="0" strike="noStrike" spc="-1" dirty="0">
                <a:latin typeface="Arial"/>
              </a:endParaRPr>
            </a:p>
          </p:txBody>
        </p:sp>
        <p:grpSp>
          <p:nvGrpSpPr>
            <p:cNvPr id="375" name="Group 8"/>
            <p:cNvGrpSpPr/>
            <p:nvPr/>
          </p:nvGrpSpPr>
          <p:grpSpPr>
            <a:xfrm>
              <a:off x="3841200" y="1951200"/>
              <a:ext cx="1803240" cy="2429981"/>
              <a:chOff x="3841200" y="1951200"/>
              <a:chExt cx="1803240" cy="2429981"/>
            </a:xfrm>
          </p:grpSpPr>
          <p:sp>
            <p:nvSpPr>
              <p:cNvPr id="376" name="TextBox 14"/>
              <p:cNvSpPr/>
              <p:nvPr/>
            </p:nvSpPr>
            <p:spPr>
              <a:xfrm>
                <a:off x="3841560" y="1951200"/>
                <a:ext cx="1802880" cy="24299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0">
                <a:solidFill>
                  <a:srgbClr val="000000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GB" sz="2400" b="0" u="sng" strike="noStrike" spc="-1" dirty="0">
                    <a:solidFill>
                      <a:srgbClr val="000000"/>
                    </a:solidFill>
                    <a:uFillTx/>
                    <a:latin typeface="Trebuchet MS"/>
                    <a:ea typeface="DejaVu Sans"/>
                  </a:rPr>
                  <a:t>G</a:t>
                </a:r>
                <a:r>
                  <a:rPr lang="el-GR" sz="2400" b="0" u="sng" strike="noStrike" spc="-1" dirty="0">
                    <a:solidFill>
                      <a:srgbClr val="000000"/>
                    </a:solidFill>
                    <a:uFillTx/>
                    <a:latin typeface="Trebuchet MS"/>
                    <a:ea typeface="DejaVu Sans"/>
                  </a:rPr>
                  <a:t>Φ</a:t>
                </a:r>
                <a:r>
                  <a:rPr lang="en-GB" sz="2400" b="0" u="sng" strike="noStrike" spc="-1" dirty="0">
                    <a:solidFill>
                      <a:srgbClr val="000000"/>
                    </a:solidFill>
                    <a:uFillTx/>
                    <a:latin typeface="Trebuchet MS"/>
                    <a:ea typeface="DejaVu Sans"/>
                  </a:rPr>
                  <a:t>L </a:t>
                </a:r>
                <a:br>
                  <a:rPr dirty="0"/>
                </a:br>
                <a:r>
                  <a:rPr lang="en-GB" sz="2400" b="0" u="sng" strike="noStrike" spc="-1" dirty="0">
                    <a:solidFill>
                      <a:srgbClr val="000000"/>
                    </a:solidFill>
                    <a:uFillTx/>
                    <a:latin typeface="Trebuchet MS"/>
                    <a:ea typeface="DejaVu Sans"/>
                  </a:rPr>
                  <a:t>Connection</a:t>
                </a:r>
                <a:endParaRPr lang="en-GB" sz="2400" b="0" strike="noStrike" spc="-1" dirty="0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lang="en-GB" sz="800" b="0" strike="noStrike" spc="-1" dirty="0">
                  <a:solidFill>
                    <a:srgbClr val="000000"/>
                  </a:solidFill>
                  <a:latin typeface="Trebuchet MS"/>
                  <a:ea typeface="DejaVu Sans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GB" sz="2400" b="0" strike="noStrike" spc="-1" dirty="0">
                    <a:solidFill>
                      <a:srgbClr val="000000"/>
                    </a:solidFill>
                    <a:latin typeface="Trebuchet MS"/>
                    <a:ea typeface="DejaVu Sans"/>
                  </a:rPr>
                  <a:t>Java</a:t>
                </a:r>
              </a:p>
              <a:p>
                <a:pPr algn="ctr">
                  <a:lnSpc>
                    <a:spcPct val="100000"/>
                  </a:lnSpc>
                </a:pPr>
                <a:endParaRPr lang="en-GB" sz="2400" b="0" strike="noStrike" spc="-1" dirty="0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lang="en-GB" sz="2400" b="0" strike="noStrike" spc="-1" dirty="0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GB" sz="2400" b="0" strike="noStrike" spc="-1" dirty="0">
                    <a:solidFill>
                      <a:srgbClr val="000000"/>
                    </a:solidFill>
                    <a:latin typeface="Trebuchet MS"/>
                    <a:ea typeface="DejaVu Sans"/>
                  </a:rPr>
                  <a:t>Python</a:t>
                </a:r>
                <a:endParaRPr lang="en-GB" sz="2400" b="0" strike="noStrike" spc="-1" dirty="0">
                  <a:latin typeface="Arial"/>
                </a:endParaRPr>
              </a:p>
            </p:txBody>
          </p:sp>
          <p:sp>
            <p:nvSpPr>
              <p:cNvPr id="377" name="TextBox 15"/>
              <p:cNvSpPr/>
              <p:nvPr/>
            </p:nvSpPr>
            <p:spPr>
              <a:xfrm>
                <a:off x="3841200" y="3387960"/>
                <a:ext cx="1802520" cy="39528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GB" sz="2000" b="0" strike="noStrike" spc="-1" dirty="0">
                    <a:solidFill>
                      <a:srgbClr val="000000"/>
                    </a:solidFill>
                    <a:latin typeface="Trebuchet MS"/>
                    <a:ea typeface="DejaVu Sans"/>
                  </a:rPr>
                  <a:t>Transcription</a:t>
                </a:r>
                <a:endParaRPr lang="en-GB" sz="2000" b="0" strike="noStrike" spc="-1" dirty="0">
                  <a:latin typeface="Arial"/>
                </a:endParaRPr>
              </a:p>
            </p:txBody>
          </p:sp>
        </p:grpSp>
        <p:sp>
          <p:nvSpPr>
            <p:cNvPr id="378" name="Connector: Elbow 9"/>
            <p:cNvSpPr/>
            <p:nvPr/>
          </p:nvSpPr>
          <p:spPr>
            <a:xfrm rot="5400000" flipH="1">
              <a:off x="2975389" y="2581571"/>
              <a:ext cx="1180800" cy="2347538"/>
            </a:xfrm>
            <a:prstGeom prst="bentConnector4">
              <a:avLst>
                <a:gd name="adj1" fmla="val -24334"/>
                <a:gd name="adj2" fmla="val 72612"/>
              </a:avLst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79" name="Group 10"/>
            <p:cNvGrpSpPr/>
            <p:nvPr/>
          </p:nvGrpSpPr>
          <p:grpSpPr>
            <a:xfrm>
              <a:off x="766440" y="1964520"/>
              <a:ext cx="1625400" cy="2429981"/>
              <a:chOff x="766440" y="1964520"/>
              <a:chExt cx="1625400" cy="2429981"/>
            </a:xfrm>
          </p:grpSpPr>
          <p:sp>
            <p:nvSpPr>
              <p:cNvPr id="380" name="TextBox 12"/>
              <p:cNvSpPr/>
              <p:nvPr/>
            </p:nvSpPr>
            <p:spPr>
              <a:xfrm>
                <a:off x="766800" y="1964520"/>
                <a:ext cx="1625040" cy="242998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0">
                <a:solidFill>
                  <a:srgbClr val="000000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GB" sz="2400" b="0" u="sng" strike="noStrike" spc="-1" dirty="0">
                    <a:solidFill>
                      <a:srgbClr val="000000"/>
                    </a:solidFill>
                    <a:uFillTx/>
                    <a:latin typeface="Trebuchet MS"/>
                    <a:ea typeface="DejaVu Sans"/>
                  </a:rPr>
                  <a:t>G</a:t>
                </a:r>
                <a:r>
                  <a:rPr lang="el-GR" sz="2400" b="0" u="sng" strike="noStrike" spc="-1" dirty="0">
                    <a:solidFill>
                      <a:srgbClr val="000000"/>
                    </a:solidFill>
                    <a:uFillTx/>
                    <a:latin typeface="Trebuchet MS"/>
                    <a:ea typeface="DejaVu Sans"/>
                  </a:rPr>
                  <a:t>Φ</a:t>
                </a:r>
                <a:r>
                  <a:rPr lang="en-GB" sz="2400" b="0" u="sng" strike="noStrike" spc="-1" dirty="0">
                    <a:solidFill>
                      <a:srgbClr val="000000"/>
                    </a:solidFill>
                    <a:uFillTx/>
                    <a:latin typeface="Trebuchet MS"/>
                    <a:ea typeface="DejaVu Sans"/>
                  </a:rPr>
                  <a:t>L </a:t>
                </a:r>
                <a:br>
                  <a:rPr dirty="0"/>
                </a:br>
                <a:r>
                  <a:rPr lang="en-GB" sz="2400" b="0" u="sng" strike="noStrike" spc="-1" dirty="0">
                    <a:solidFill>
                      <a:srgbClr val="000000"/>
                    </a:solidFill>
                    <a:uFillTx/>
                    <a:latin typeface="Trebuchet MS"/>
                    <a:ea typeface="DejaVu Sans"/>
                  </a:rPr>
                  <a:t>Controller</a:t>
                </a:r>
                <a:endParaRPr lang="en-GB" sz="2400" b="0" strike="noStrike" spc="-1" dirty="0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lang="en-GB" sz="800" b="0" strike="noStrike" spc="-1" dirty="0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GB" sz="2400" b="0" strike="noStrike" spc="-1" dirty="0">
                    <a:solidFill>
                      <a:srgbClr val="000000"/>
                    </a:solidFill>
                    <a:latin typeface="Trebuchet MS"/>
                    <a:ea typeface="DejaVu Sans"/>
                  </a:rPr>
                  <a:t>Message handling</a:t>
                </a:r>
                <a:endParaRPr lang="en-GB" sz="2400" b="0" strike="noStrike" spc="-1" dirty="0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lang="en-GB" sz="2400" b="0" strike="noStrike" spc="-1" dirty="0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GB" sz="2400" b="0" strike="noStrike" spc="-1" dirty="0">
                    <a:solidFill>
                      <a:srgbClr val="000000"/>
                    </a:solidFill>
                    <a:latin typeface="Trebuchet MS"/>
                    <a:ea typeface="DejaVu Sans"/>
                  </a:rPr>
                  <a:t>Execution</a:t>
                </a:r>
                <a:endParaRPr lang="en-GB" sz="2400" b="0" strike="noStrike" spc="-1" dirty="0">
                  <a:latin typeface="Arial"/>
                </a:endParaRPr>
              </a:p>
            </p:txBody>
          </p:sp>
          <p:sp>
            <p:nvSpPr>
              <p:cNvPr id="381" name="Straight Connector 13"/>
              <p:cNvSpPr/>
              <p:nvPr/>
            </p:nvSpPr>
            <p:spPr>
              <a:xfrm>
                <a:off x="766440" y="3811320"/>
                <a:ext cx="1621800" cy="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82" name="TextBox 11"/>
            <p:cNvSpPr/>
            <p:nvPr/>
          </p:nvSpPr>
          <p:spPr>
            <a:xfrm>
              <a:off x="2334167" y="2790215"/>
              <a:ext cx="1590605" cy="73721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Function calls</a:t>
              </a:r>
              <a:endParaRPr lang="en-GB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GB" sz="800" b="0" i="1" strike="noStrike" spc="-1" dirty="0">
                <a:solidFill>
                  <a:srgbClr val="000000"/>
                </a:solidFill>
                <a:latin typeface="Arial"/>
                <a:ea typeface="DejaVu Sans"/>
              </a:endParaRPr>
            </a:p>
            <a:p>
              <a:pPr>
                <a:lnSpc>
                  <a:spcPct val="100000"/>
                </a:lnSpc>
              </a:pPr>
              <a:r>
                <a:rPr lang="en-GB" sz="1600" b="0" i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   ABI  objects</a:t>
              </a:r>
              <a:endParaRPr lang="en-GB" sz="1600" b="0" strike="noStrike" spc="-1" dirty="0">
                <a:latin typeface="Arial"/>
              </a:endParaRPr>
            </a:p>
          </p:txBody>
        </p:sp>
      </p:grpSp>
      <p:grpSp>
        <p:nvGrpSpPr>
          <p:cNvPr id="383" name="Group 17"/>
          <p:cNvGrpSpPr/>
          <p:nvPr/>
        </p:nvGrpSpPr>
        <p:grpSpPr>
          <a:xfrm>
            <a:off x="6926040" y="1628640"/>
            <a:ext cx="1738440" cy="2395440"/>
            <a:chOff x="6926040" y="1628640"/>
            <a:chExt cx="1738440" cy="2395440"/>
          </a:xfrm>
        </p:grpSpPr>
        <p:sp>
          <p:nvSpPr>
            <p:cNvPr id="384" name="TextBox 18"/>
            <p:cNvSpPr/>
            <p:nvPr/>
          </p:nvSpPr>
          <p:spPr>
            <a:xfrm>
              <a:off x="6926040" y="2104920"/>
              <a:ext cx="1738440" cy="1919160"/>
            </a:xfrm>
            <a:prstGeom prst="rect">
              <a:avLst/>
            </a:prstGeom>
            <a:solidFill>
              <a:srgbClr val="0099CC"/>
            </a:solidFill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400" b="0" u="sng" strike="noStrike" spc="-1">
                  <a:solidFill>
                    <a:srgbClr val="000000"/>
                  </a:solidFill>
                  <a:uFillTx/>
                  <a:latin typeface="Trebuchet MS"/>
                  <a:ea typeface="DejaVu Sans"/>
                </a:rPr>
                <a:t>G</a:t>
              </a:r>
              <a:r>
                <a:rPr lang="el-GR" sz="2400" b="0" u="sng" strike="noStrike" spc="-1">
                  <a:solidFill>
                    <a:srgbClr val="000000"/>
                  </a:solidFill>
                  <a:uFillTx/>
                  <a:latin typeface="Trebuchet MS"/>
                  <a:ea typeface="DejaVu Sans"/>
                </a:rPr>
                <a:t>Φ</a:t>
              </a:r>
              <a:r>
                <a:rPr lang="en-GB" sz="2400" b="0" u="sng" strike="noStrike" spc="-1">
                  <a:solidFill>
                    <a:srgbClr val="000000"/>
                  </a:solidFill>
                  <a:uFillTx/>
                  <a:latin typeface="Trebuchet MS"/>
                  <a:ea typeface="DejaVu Sans"/>
                </a:rPr>
                <a:t>L </a:t>
              </a:r>
              <a:br/>
              <a:r>
                <a:rPr lang="en-GB" sz="2400" b="0" u="sng" strike="noStrike" spc="-1">
                  <a:solidFill>
                    <a:srgbClr val="000000"/>
                  </a:solidFill>
                  <a:uFillTx/>
                  <a:latin typeface="Trebuchet MS"/>
                  <a:ea typeface="DejaVu Sans"/>
                </a:rPr>
                <a:t>Workflow</a:t>
              </a:r>
              <a:br/>
              <a:br/>
              <a:r>
                <a:rPr lang="en-GB" sz="2400" b="0" strike="noStrike" spc="-1">
                  <a:solidFill>
                    <a:srgbClr val="000000"/>
                  </a:solidFill>
                  <a:latin typeface="Trebuchet MS"/>
                  <a:ea typeface="DejaVu Sans"/>
                </a:rPr>
                <a:t>Data</a:t>
              </a:r>
              <a:br/>
              <a:r>
                <a:rPr lang="en-GB" sz="2400" b="0" strike="noStrike" spc="-1">
                  <a:solidFill>
                    <a:srgbClr val="000000"/>
                  </a:solidFill>
                  <a:latin typeface="Trebuchet MS"/>
                  <a:ea typeface="DejaVu Sans"/>
                </a:rPr>
                <a:t>persistence</a:t>
              </a:r>
              <a:endParaRPr lang="en-GB" sz="2400" b="0" strike="noStrike" spc="-1">
                <a:latin typeface="Arial"/>
              </a:endParaRPr>
            </a:p>
          </p:txBody>
        </p:sp>
        <p:sp>
          <p:nvSpPr>
            <p:cNvPr id="385" name="TextBox 19"/>
            <p:cNvSpPr/>
            <p:nvPr/>
          </p:nvSpPr>
          <p:spPr>
            <a:xfrm>
              <a:off x="7336440" y="1628640"/>
              <a:ext cx="795240" cy="4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400" b="0" strike="noStrike" spc="-1">
                  <a:solidFill>
                    <a:srgbClr val="000000"/>
                  </a:solidFill>
                  <a:latin typeface="Trebuchet MS"/>
                  <a:ea typeface="DejaVu Sans"/>
                </a:rPr>
                <a:t>Java</a:t>
              </a:r>
              <a:endParaRPr lang="en-GB" sz="2400" b="0" strike="noStrike" spc="-1">
                <a:latin typeface="Arial"/>
              </a:endParaRPr>
            </a:p>
          </p:txBody>
        </p:sp>
      </p:grpSp>
      <p:sp>
        <p:nvSpPr>
          <p:cNvPr id="386" name="Connector: Elbow 20"/>
          <p:cNvSpPr/>
          <p:nvPr/>
        </p:nvSpPr>
        <p:spPr>
          <a:xfrm flipV="1">
            <a:off x="8443080" y="3073680"/>
            <a:ext cx="232920" cy="2377800"/>
          </a:xfrm>
          <a:prstGeom prst="bentConnector3">
            <a:avLst>
              <a:gd name="adj1" fmla="val 198012"/>
            </a:avLst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onnector: Elbow 21"/>
          <p:cNvSpPr/>
          <p:nvPr/>
        </p:nvSpPr>
        <p:spPr>
          <a:xfrm flipV="1">
            <a:off x="8430120" y="3074400"/>
            <a:ext cx="245880" cy="1974240"/>
          </a:xfrm>
          <a:prstGeom prst="bentConnector3">
            <a:avLst>
              <a:gd name="adj1" fmla="val 192846"/>
            </a:avLst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8" name="Group 22"/>
          <p:cNvGrpSpPr/>
          <p:nvPr/>
        </p:nvGrpSpPr>
        <p:grpSpPr>
          <a:xfrm>
            <a:off x="7155360" y="4181040"/>
            <a:ext cx="1279800" cy="2040120"/>
            <a:chOff x="7155360" y="4181040"/>
            <a:chExt cx="1279800" cy="2040120"/>
          </a:xfrm>
        </p:grpSpPr>
        <p:sp>
          <p:nvSpPr>
            <p:cNvPr id="389" name="TextBox 23"/>
            <p:cNvSpPr/>
            <p:nvPr/>
          </p:nvSpPr>
          <p:spPr>
            <a:xfrm>
              <a:off x="7155360" y="4667760"/>
              <a:ext cx="1279800" cy="1553400"/>
            </a:xfrm>
            <a:prstGeom prst="rect">
              <a:avLst/>
            </a:prstGeom>
            <a:solidFill>
              <a:srgbClr val="92D050"/>
            </a:solidFill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400" b="0" strike="noStrike" spc="-1">
                  <a:solidFill>
                    <a:srgbClr val="000000"/>
                  </a:solidFill>
                  <a:latin typeface="Trebuchet MS"/>
                  <a:ea typeface="DejaVu Sans"/>
                </a:rPr>
                <a:t>XDS</a:t>
              </a:r>
              <a:endParaRPr lang="en-GB" sz="2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GB" sz="2400" b="0" strike="noStrike" spc="-1">
                  <a:solidFill>
                    <a:srgbClr val="000000"/>
                  </a:solidFill>
                  <a:latin typeface="Trebuchet MS"/>
                  <a:ea typeface="DejaVu Sans"/>
                </a:rPr>
                <a:t>SimCal</a:t>
              </a:r>
              <a:endParaRPr lang="en-GB" sz="2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GB" sz="2400" b="0" strike="noStrike" spc="-1">
                  <a:solidFill>
                    <a:srgbClr val="000000"/>
                  </a:solidFill>
                  <a:latin typeface="Trebuchet MS"/>
                  <a:ea typeface="DejaVu Sans"/>
                </a:rPr>
                <a:t>StratCal</a:t>
              </a:r>
              <a:endParaRPr lang="en-GB" sz="2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GB" sz="2400" b="0" strike="noStrike" spc="-1">
                  <a:solidFill>
                    <a:srgbClr val="000000"/>
                  </a:solidFill>
                  <a:latin typeface="Trebuchet MS"/>
                  <a:ea typeface="DejaVu Sans"/>
                </a:rPr>
                <a:t>…</a:t>
              </a:r>
              <a:endParaRPr lang="en-GB" sz="2400" b="0" strike="noStrike" spc="-1">
                <a:latin typeface="Arial"/>
              </a:endParaRPr>
            </a:p>
          </p:txBody>
        </p:sp>
        <p:sp>
          <p:nvSpPr>
            <p:cNvPr id="390" name="TextBox 24"/>
            <p:cNvSpPr/>
            <p:nvPr/>
          </p:nvSpPr>
          <p:spPr>
            <a:xfrm>
              <a:off x="7201080" y="4181040"/>
              <a:ext cx="1188360" cy="4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400" b="0" strike="noStrike" spc="-1">
                  <a:solidFill>
                    <a:srgbClr val="000000"/>
                  </a:solidFill>
                  <a:latin typeface="Trebuchet MS"/>
                  <a:ea typeface="DejaVu Sans"/>
                </a:rPr>
                <a:t>Fortran</a:t>
              </a:r>
              <a:endParaRPr lang="en-GB" sz="2400" b="0" strike="noStrike" spc="-1">
                <a:latin typeface="Arial"/>
              </a:endParaRPr>
            </a:p>
          </p:txBody>
        </p:sp>
        <p:sp>
          <p:nvSpPr>
            <p:cNvPr id="391" name="Rectangle 25"/>
            <p:cNvSpPr/>
            <p:nvPr/>
          </p:nvSpPr>
          <p:spPr>
            <a:xfrm>
              <a:off x="7164360" y="4869000"/>
              <a:ext cx="1265760" cy="359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" name="Rectangle 26"/>
            <p:cNvSpPr/>
            <p:nvPr/>
          </p:nvSpPr>
          <p:spPr>
            <a:xfrm>
              <a:off x="7164360" y="5661360"/>
              <a:ext cx="1265760" cy="359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3" name="Connector: Elbow 27"/>
          <p:cNvSpPr/>
          <p:nvPr/>
        </p:nvSpPr>
        <p:spPr>
          <a:xfrm flipV="1">
            <a:off x="8430120" y="3073680"/>
            <a:ext cx="245880" cy="2766600"/>
          </a:xfrm>
          <a:prstGeom prst="bentConnector3">
            <a:avLst>
              <a:gd name="adj1" fmla="val 192846"/>
            </a:avLst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Straight Arrow Connector 28"/>
          <p:cNvSpPr/>
          <p:nvPr/>
        </p:nvSpPr>
        <p:spPr>
          <a:xfrm flipH="1">
            <a:off x="5644800" y="3074400"/>
            <a:ext cx="1269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TextBox 29"/>
          <p:cNvSpPr/>
          <p:nvPr/>
        </p:nvSpPr>
        <p:spPr>
          <a:xfrm>
            <a:off x="5742764" y="2384014"/>
            <a:ext cx="1232302" cy="10449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Py4J</a:t>
            </a:r>
            <a:br>
              <a:rPr dirty="0"/>
            </a:b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Messages</a:t>
            </a:r>
            <a:b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</a:br>
            <a:br>
              <a:rPr sz="1000" dirty="0"/>
            </a:br>
            <a:r>
              <a:rPr lang="en-GB" sz="16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ABI objects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96" name="TextBox 30"/>
          <p:cNvSpPr/>
          <p:nvPr/>
        </p:nvSpPr>
        <p:spPr>
          <a:xfrm>
            <a:off x="467640" y="5356440"/>
            <a:ext cx="2192760" cy="9439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MXCuBE Queue</a:t>
            </a:r>
            <a:endParaRPr lang="en-GB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Execution </a:t>
            </a:r>
            <a:br/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 interface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97" name="Straight Arrow Connector 31"/>
          <p:cNvSpPr/>
          <p:nvPr/>
        </p:nvSpPr>
        <p:spPr>
          <a:xfrm flipH="1">
            <a:off x="1315800" y="4365000"/>
            <a:ext cx="14760" cy="99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TextBox 32"/>
          <p:cNvSpPr/>
          <p:nvPr/>
        </p:nvSpPr>
        <p:spPr>
          <a:xfrm>
            <a:off x="472680" y="4519440"/>
            <a:ext cx="869760" cy="82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Queue </a:t>
            </a:r>
            <a:br/>
            <a:r>
              <a:rPr lang="en-GB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Model </a:t>
            </a:r>
            <a:br/>
            <a:r>
              <a:rPr lang="en-GB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Objects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399" name="TextBox 33"/>
          <p:cNvSpPr/>
          <p:nvPr/>
        </p:nvSpPr>
        <p:spPr>
          <a:xfrm>
            <a:off x="3348000" y="5356440"/>
            <a:ext cx="2592000" cy="9439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Generic I/O Popups</a:t>
            </a:r>
            <a:endParaRPr lang="en-GB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Parameter queries</a:t>
            </a: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Display and review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0" name="Connector: Elbow 34"/>
          <p:cNvSpPr/>
          <p:nvPr/>
        </p:nvSpPr>
        <p:spPr>
          <a:xfrm rot="16200000" flipH="1">
            <a:off x="2616120" y="3328200"/>
            <a:ext cx="991080" cy="3064320"/>
          </a:xfrm>
          <a:prstGeom prst="bentConnector3">
            <a:avLst>
              <a:gd name="adj1" fmla="val 44048"/>
            </a:avLst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35"/>
          <p:cNvSpPr/>
          <p:nvPr/>
        </p:nvSpPr>
        <p:spPr>
          <a:xfrm>
            <a:off x="2824200" y="4869000"/>
            <a:ext cx="1804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Data, formatting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2" name="TextBox 36"/>
          <p:cNvSpPr/>
          <p:nvPr/>
        </p:nvSpPr>
        <p:spPr>
          <a:xfrm>
            <a:off x="2299320" y="961560"/>
            <a:ext cx="16380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MXCuBE</a:t>
            </a:r>
            <a:endParaRPr lang="en-GB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909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itle 1"/>
          <p:cNvSpPr txBox="1"/>
          <p:nvPr/>
        </p:nvSpPr>
        <p:spPr>
          <a:xfrm>
            <a:off x="76320" y="0"/>
            <a:ext cx="906732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36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Workflow steps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Content Placeholder 2"/>
          <p:cNvSpPr txBox="1"/>
          <p:nvPr/>
        </p:nvSpPr>
        <p:spPr>
          <a:xfrm>
            <a:off x="533520" y="909221"/>
            <a:ext cx="8534160" cy="533426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6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Centre sample at arbitrary initial orientation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6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Characterisation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Acquire 5 * 1.2° wedges with 0.1° image width (configurable)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Short XDS run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200" b="0" strike="noStrike" spc="-1" dirty="0">
                <a:solidFill>
                  <a:schemeClr val="tx2"/>
                </a:solidFill>
                <a:latin typeface="Arial"/>
              </a:rPr>
              <a:t>Select indexing solution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6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Calculate strategy</a:t>
            </a:r>
          </a:p>
          <a:p>
            <a:pPr marL="685800" marR="0" lvl="1" indent="-228240" algn="l" defTabSz="914400" rtl="0" eaLnBrk="1" fontAlgn="auto" latinLnBrk="0" hangingPunct="1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1F497D"/>
              </a:buClr>
              <a:buSzTx/>
              <a:buFont typeface="Arial"/>
              <a:buChar char="•"/>
              <a:tabLst>
                <a:tab pos="0" algn="l"/>
              </a:tabLst>
              <a:defRPr/>
            </a:pPr>
            <a:r>
              <a:rPr lang="en-GB" sz="2200" spc="-1" dirty="0">
                <a:solidFill>
                  <a:srgbClr val="1F497D"/>
                </a:solidFill>
                <a:latin typeface="Arial"/>
                <a:ea typeface="DejaVu Sans"/>
              </a:rPr>
              <a:t>Requires w</a:t>
            </a:r>
            <a:r>
              <a:rPr kumimoji="0" lang="en-GB" sz="2200" b="0" i="0" u="none" strike="noStrike" kern="1200" cap="none" spc="-1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DejaVu Sans"/>
              </a:rPr>
              <a:t>avelength</a:t>
            </a:r>
            <a:r>
              <a:rPr kumimoji="0" lang="en-GB" sz="2200" b="0" i="0" u="none" strike="noStrike" kern="1200" cap="none" spc="-1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DejaVu Sans"/>
              </a:rPr>
              <a:t>, resolution, crystal symmetry and crystal orientation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6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Present strategy to the user and confirm parameters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6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Generate and execute acquisition sequence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(Re)centre sample as needed after each reorientation</a:t>
            </a:r>
          </a:p>
          <a:p>
            <a:pPr marL="228600" marR="0" lvl="0" indent="-22824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SzTx/>
              <a:buFont typeface="Arial"/>
              <a:buChar char="•"/>
              <a:tabLst>
                <a:tab pos="0" algn="l"/>
              </a:tabLst>
              <a:defRPr/>
            </a:pPr>
            <a:r>
              <a:rPr lang="en-GB" sz="2600" spc="-1" dirty="0">
                <a:solidFill>
                  <a:srgbClr val="1F497D"/>
                </a:solidFill>
                <a:latin typeface="Arial"/>
              </a:rPr>
              <a:t>Automatically trigger (typically multi-sweep) data processing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tabLst>
                <a:tab pos="0" algn="l"/>
              </a:tabLst>
            </a:pPr>
            <a:r>
              <a:rPr lang="en-GB" sz="2600" b="1" strike="noStrike" spc="-1" dirty="0">
                <a:solidFill>
                  <a:srgbClr val="1F497D"/>
                </a:solidFill>
                <a:latin typeface="Arial"/>
                <a:ea typeface="DejaVu Sans"/>
              </a:rPr>
              <a:t>Note</a:t>
            </a:r>
            <a:r>
              <a:rPr lang="en-GB" sz="26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: </a:t>
            </a:r>
            <a:r>
              <a:rPr lang="en-GB" sz="2600" spc="-1" dirty="0">
                <a:solidFill>
                  <a:srgbClr val="1F497D"/>
                </a:solidFill>
                <a:latin typeface="Arial"/>
                <a:ea typeface="DejaVu Sans"/>
              </a:rPr>
              <a:t>Designed s</a:t>
            </a:r>
            <a:r>
              <a:rPr lang="en-GB" sz="26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trategies </a:t>
            </a:r>
            <a:r>
              <a:rPr lang="en-GB" sz="2600" b="1" strike="noStrike" spc="-1" dirty="0">
                <a:solidFill>
                  <a:srgbClr val="1F497D"/>
                </a:solidFill>
                <a:latin typeface="Arial"/>
                <a:ea typeface="DejaVu Sans"/>
              </a:rPr>
              <a:t>need</a:t>
            </a:r>
            <a:r>
              <a:rPr lang="en-GB" sz="26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 at least one additional orientation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C2E1-C423-4FBC-81AA-2C31FF40DC9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4520" y="1578924"/>
            <a:ext cx="7772040" cy="3943991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tx2"/>
                </a:solidFill>
              </a:rPr>
              <a:t>Introduction – the problem</a:t>
            </a:r>
          </a:p>
          <a:p>
            <a:endParaRPr lang="en-GB" sz="3200" dirty="0">
              <a:solidFill>
                <a:schemeClr val="tx2"/>
              </a:solidFill>
            </a:endParaRPr>
          </a:p>
          <a:p>
            <a:r>
              <a:rPr lang="en-GB" sz="3200" dirty="0">
                <a:solidFill>
                  <a:schemeClr val="tx2"/>
                </a:solidFill>
              </a:rPr>
              <a:t>The G</a:t>
            </a:r>
            <a:r>
              <a:rPr lang="el-GR" sz="3200" dirty="0">
                <a:solidFill>
                  <a:schemeClr val="tx2"/>
                </a:solidFill>
              </a:rPr>
              <a:t>Φ</a:t>
            </a:r>
            <a:r>
              <a:rPr lang="en-GB" sz="3200" dirty="0">
                <a:solidFill>
                  <a:schemeClr val="tx2"/>
                </a:solidFill>
              </a:rPr>
              <a:t>L Workflow and its capabilities</a:t>
            </a:r>
          </a:p>
          <a:p>
            <a:endParaRPr lang="en-GB" sz="3200" dirty="0">
              <a:solidFill>
                <a:schemeClr val="tx2"/>
              </a:solidFill>
            </a:endParaRPr>
          </a:p>
          <a:p>
            <a:r>
              <a:rPr lang="en-GB" sz="3200" b="1" dirty="0">
                <a:solidFill>
                  <a:schemeClr val="tx2"/>
                </a:solidFill>
              </a:rPr>
              <a:t>Deployment and tests</a:t>
            </a:r>
          </a:p>
          <a:p>
            <a:endParaRPr lang="en-GB" sz="3200" dirty="0">
              <a:solidFill>
                <a:schemeClr val="tx2"/>
              </a:solidFill>
            </a:endParaRPr>
          </a:p>
          <a:p>
            <a:r>
              <a:rPr lang="en-GB" sz="3200" dirty="0">
                <a:solidFill>
                  <a:schemeClr val="tx2"/>
                </a:solidFill>
              </a:rPr>
              <a:t>Workflow at P14 (</a:t>
            </a:r>
            <a:r>
              <a:rPr lang="en-GB" sz="3200" dirty="0" err="1">
                <a:solidFill>
                  <a:schemeClr val="tx2"/>
                </a:solidFill>
              </a:rPr>
              <a:t>Gleb</a:t>
            </a:r>
            <a:r>
              <a:rPr lang="en-GB" sz="3200" dirty="0">
                <a:solidFill>
                  <a:schemeClr val="tx2"/>
                </a:solidFill>
              </a:rPr>
              <a:t> </a:t>
            </a:r>
            <a:r>
              <a:rPr lang="en-GB" sz="3200" dirty="0" err="1">
                <a:solidFill>
                  <a:schemeClr val="tx2"/>
                </a:solidFill>
              </a:rPr>
              <a:t>Bourenkov</a:t>
            </a:r>
            <a:r>
              <a:rPr lang="en-GB" sz="3200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736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itle 1"/>
          <p:cNvSpPr txBox="1"/>
          <p:nvPr/>
        </p:nvSpPr>
        <p:spPr>
          <a:xfrm>
            <a:off x="76320" y="0"/>
            <a:ext cx="906732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32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                Where are we in terms of deployment?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Content Placeholder 2"/>
          <p:cNvSpPr txBox="1"/>
          <p:nvPr/>
        </p:nvSpPr>
        <p:spPr>
          <a:xfrm>
            <a:off x="2281320" y="732240"/>
            <a:ext cx="6595560" cy="555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600" b="0" strike="noStrike" spc="-1" dirty="0">
                <a:solidFill>
                  <a:srgbClr val="1F497D"/>
                </a:solidFill>
                <a:latin typeface="Arial"/>
                <a:ea typeface="Droid Sans Fallback"/>
              </a:rPr>
              <a:t>Workflow installed on P14 at PETRA III </a:t>
            </a:r>
            <a:br>
              <a:rPr lang="en-GB" sz="2600" b="0" strike="noStrike" spc="-1" dirty="0">
                <a:solidFill>
                  <a:srgbClr val="1F497D"/>
                </a:solidFill>
                <a:latin typeface="Arial"/>
                <a:ea typeface="Droid Sans Fallback"/>
              </a:rPr>
            </a:br>
            <a:r>
              <a:rPr lang="en-GB" sz="2600" b="0" strike="noStrike" spc="-1" dirty="0">
                <a:solidFill>
                  <a:srgbClr val="1F497D"/>
                </a:solidFill>
                <a:latin typeface="Arial"/>
                <a:ea typeface="Droid Sans Fallback"/>
              </a:rPr>
              <a:t>and tested live by advanced users</a:t>
            </a:r>
            <a:br>
              <a:rPr lang="en-GB" sz="2600" b="0" strike="noStrike" spc="-1" dirty="0">
                <a:solidFill>
                  <a:srgbClr val="1F497D"/>
                </a:solidFill>
                <a:latin typeface="Arial"/>
                <a:ea typeface="Droid Sans Fallback"/>
              </a:rPr>
            </a:br>
            <a:endParaRPr lang="en-GB" sz="2600" b="0" strike="noStrike" spc="-1" dirty="0">
              <a:solidFill>
                <a:srgbClr val="1F497D"/>
              </a:solidFill>
              <a:latin typeface="Arial"/>
              <a:ea typeface="Droid Sans Fallback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600" b="0" strike="noStrike" spc="-1" dirty="0">
                <a:solidFill>
                  <a:srgbClr val="1F497D"/>
                </a:solidFill>
                <a:latin typeface="Arial"/>
                <a:ea typeface="Droid Sans Fallback"/>
              </a:rPr>
              <a:t>Workflow installed on BL13 at ALBA</a:t>
            </a:r>
            <a:br>
              <a:rPr lang="en-GB" sz="2600" b="0" strike="noStrike" spc="-1" dirty="0">
                <a:solidFill>
                  <a:srgbClr val="1F497D"/>
                </a:solidFill>
                <a:latin typeface="Arial"/>
                <a:ea typeface="Droid Sans Fallback"/>
              </a:rPr>
            </a:br>
            <a:r>
              <a:rPr lang="en-GB" sz="2600" b="0" strike="noStrike" spc="-1" dirty="0">
                <a:solidFill>
                  <a:srgbClr val="1F497D"/>
                </a:solidFill>
                <a:latin typeface="Arial"/>
                <a:ea typeface="Droid Sans Fallback"/>
              </a:rPr>
              <a:t>under testing by beamline scientists</a:t>
            </a:r>
            <a:br>
              <a:rPr lang="en-GB" sz="2600" b="0" strike="noStrike" spc="-1" dirty="0">
                <a:solidFill>
                  <a:srgbClr val="1F497D"/>
                </a:solidFill>
                <a:latin typeface="Arial"/>
                <a:ea typeface="Droid Sans Fallback"/>
              </a:rPr>
            </a:b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6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Preparing for installation at SOLEIL</a:t>
            </a:r>
            <a:br>
              <a:rPr lang="en-GB" sz="2600" b="0" strike="noStrike" spc="-1" dirty="0">
                <a:solidFill>
                  <a:srgbClr val="1F497D"/>
                </a:solidFill>
                <a:latin typeface="Arial"/>
                <a:ea typeface="DejaVu Sans"/>
              </a:rPr>
            </a:br>
            <a:endParaRPr lang="en-GB" sz="2600" b="0" strike="noStrike" spc="-1" dirty="0">
              <a:solidFill>
                <a:srgbClr val="1F497D"/>
              </a:solidFill>
              <a:latin typeface="Arial"/>
              <a:ea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600" spc="-1" dirty="0">
                <a:solidFill>
                  <a:srgbClr val="1F497D"/>
                </a:solidFill>
                <a:latin typeface="Arial"/>
              </a:rPr>
              <a:t>Working with MASSIF 1 on integrating</a:t>
            </a:r>
            <a:br>
              <a:rPr lang="en-GB" sz="2600" spc="-1" dirty="0">
                <a:solidFill>
                  <a:srgbClr val="1F497D"/>
                </a:solidFill>
                <a:latin typeface="Arial"/>
              </a:rPr>
            </a:br>
            <a:r>
              <a:rPr lang="en-GB" sz="2600" spc="-1" dirty="0">
                <a:solidFill>
                  <a:srgbClr val="1F497D"/>
                </a:solidFill>
                <a:latin typeface="Arial"/>
              </a:rPr>
              <a:t>G</a:t>
            </a:r>
            <a:r>
              <a:rPr lang="el-GR" sz="2600" spc="-1" dirty="0">
                <a:solidFill>
                  <a:srgbClr val="1F497D"/>
                </a:solidFill>
                <a:latin typeface="Arial"/>
              </a:rPr>
              <a:t>Φ</a:t>
            </a:r>
            <a:r>
              <a:rPr lang="en-GB" sz="2600" spc="-1" dirty="0">
                <a:solidFill>
                  <a:srgbClr val="1F497D"/>
                </a:solidFill>
                <a:latin typeface="Arial"/>
              </a:rPr>
              <a:t>L experimental workflow with</a:t>
            </a:r>
            <a:br>
              <a:rPr lang="en-GB" sz="2600" spc="-1" dirty="0">
                <a:solidFill>
                  <a:srgbClr val="1F497D"/>
                </a:solidFill>
                <a:latin typeface="Arial"/>
              </a:rPr>
            </a:br>
            <a:r>
              <a:rPr lang="en-GB" sz="2600" spc="-1" dirty="0">
                <a:solidFill>
                  <a:srgbClr val="1F497D"/>
                </a:solidFill>
                <a:latin typeface="Arial"/>
              </a:rPr>
              <a:t>MASSIF 1 EDNA automation workflow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7" name="Picture 8_0"/>
          <p:cNvPicPr/>
          <p:nvPr/>
        </p:nvPicPr>
        <p:blipFill>
          <a:blip r:embed="rId2"/>
          <a:stretch/>
        </p:blipFill>
        <p:spPr>
          <a:xfrm>
            <a:off x="267120" y="2457000"/>
            <a:ext cx="1522080" cy="83700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239_0"/>
          <p:cNvPicPr/>
          <p:nvPr/>
        </p:nvPicPr>
        <p:blipFill>
          <a:blip r:embed="rId3"/>
          <a:stretch/>
        </p:blipFill>
        <p:spPr>
          <a:xfrm>
            <a:off x="107841" y="1189343"/>
            <a:ext cx="1979640" cy="856800"/>
          </a:xfrm>
          <a:prstGeom prst="rect">
            <a:avLst/>
          </a:prstGeom>
          <a:ln w="0">
            <a:noFill/>
          </a:ln>
        </p:spPr>
      </p:pic>
      <p:pic>
        <p:nvPicPr>
          <p:cNvPr id="7" name="Image 50">
            <a:extLst>
              <a:ext uri="{FF2B5EF4-FFF2-40B4-BE49-F238E27FC236}">
                <a16:creationId xmlns:a16="http://schemas.microsoft.com/office/drawing/2014/main" id="{037CB2CA-1662-4EA0-AFA4-56BC7556397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57401" y="3662712"/>
            <a:ext cx="1280520" cy="663120"/>
          </a:xfrm>
          <a:prstGeom prst="rect">
            <a:avLst/>
          </a:prstGeom>
          <a:ln>
            <a:noFill/>
          </a:ln>
        </p:spPr>
      </p:pic>
      <p:pic>
        <p:nvPicPr>
          <p:cNvPr id="11" name="Picture 238">
            <a:extLst>
              <a:ext uri="{FF2B5EF4-FFF2-40B4-BE49-F238E27FC236}">
                <a16:creationId xmlns:a16="http://schemas.microsoft.com/office/drawing/2014/main" id="{0E8D1F4E-F1B2-4D94-B491-530C2D4F1C9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57841" y="4575431"/>
            <a:ext cx="1079640" cy="137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537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itle 1"/>
          <p:cNvSpPr txBox="1"/>
          <p:nvPr/>
        </p:nvSpPr>
        <p:spPr>
          <a:xfrm>
            <a:off x="76320" y="0"/>
            <a:ext cx="906732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3200" spc="-1" dirty="0">
                <a:solidFill>
                  <a:srgbClr val="1F497D"/>
                </a:solidFill>
                <a:latin typeface="Arial"/>
                <a:ea typeface="DejaVu Sans"/>
              </a:rPr>
              <a:t>Result of u</a:t>
            </a:r>
            <a:r>
              <a:rPr lang="en-GB" sz="32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ser feedback – P14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Content Placeholder 2"/>
          <p:cNvSpPr txBox="1"/>
          <p:nvPr/>
        </p:nvSpPr>
        <p:spPr>
          <a:xfrm>
            <a:off x="589442" y="1548645"/>
            <a:ext cx="8010031" cy="449255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Improved usability of G</a:t>
            </a:r>
            <a:r>
              <a:rPr lang="el-GR" sz="24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Φ</a:t>
            </a:r>
            <a:r>
              <a:rPr lang="en-GB" sz="24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L-specific user interface: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spc="-1" dirty="0">
                <a:solidFill>
                  <a:srgbClr val="1F497D"/>
                </a:solidFill>
                <a:latin typeface="Arial"/>
              </a:rPr>
              <a:t>widget layout and behaviour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spc="-1" dirty="0">
                <a:solidFill>
                  <a:schemeClr val="tx2"/>
                </a:solidFill>
                <a:latin typeface="Arial"/>
              </a:rPr>
              <a:t>s</a:t>
            </a:r>
            <a:r>
              <a:rPr lang="en-US" sz="2400" b="0" strike="noStrike" spc="-1" dirty="0">
                <a:solidFill>
                  <a:schemeClr val="tx2"/>
                </a:solidFill>
                <a:latin typeface="Arial"/>
              </a:rPr>
              <a:t>equencing of parameter settings</a:t>
            </a:r>
            <a:endParaRPr lang="en-US" sz="900" b="0" strike="noStrike" spc="-1" dirty="0">
              <a:solidFill>
                <a:schemeClr val="tx2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2400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spc="-1" dirty="0">
                <a:solidFill>
                  <a:schemeClr val="tx2"/>
                </a:solidFill>
                <a:latin typeface="Arial"/>
              </a:rPr>
              <a:t>Multi-trigger characterization on </a:t>
            </a:r>
            <a:r>
              <a:rPr lang="en-US" sz="2400" spc="-1" dirty="0" err="1">
                <a:solidFill>
                  <a:schemeClr val="tx2"/>
                </a:solidFill>
                <a:latin typeface="Arial"/>
              </a:rPr>
              <a:t>Eiger</a:t>
            </a:r>
            <a:r>
              <a:rPr lang="en-US" sz="2400" spc="-1" dirty="0">
                <a:solidFill>
                  <a:schemeClr val="tx2"/>
                </a:solidFill>
                <a:latin typeface="Arial"/>
              </a:rPr>
              <a:t> detectors: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spc="-1" dirty="0">
                <a:solidFill>
                  <a:schemeClr val="tx2"/>
                </a:solidFill>
                <a:latin typeface="Arial"/>
              </a:rPr>
              <a:t>e</a:t>
            </a:r>
            <a:r>
              <a:rPr lang="en-US" sz="2400" b="0" strike="noStrike" spc="-1" dirty="0">
                <a:solidFill>
                  <a:schemeClr val="tx2"/>
                </a:solidFill>
                <a:latin typeface="Arial"/>
              </a:rPr>
              <a:t>ach thin wedge would normally require re-arming the detector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spc="-1" dirty="0">
                <a:solidFill>
                  <a:schemeClr val="tx2"/>
                </a:solidFill>
                <a:latin typeface="Arial"/>
              </a:rPr>
              <a:t>with multi-triggering, multiple wedges are handled in a single operation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spc="-1" dirty="0">
                <a:solidFill>
                  <a:schemeClr val="tx2"/>
                </a:solidFill>
                <a:latin typeface="Arial"/>
              </a:rPr>
              <a:t>we h</a:t>
            </a:r>
            <a:r>
              <a:rPr lang="en-US" sz="2400" b="0" strike="noStrike" spc="-1" dirty="0">
                <a:solidFill>
                  <a:schemeClr val="tx2"/>
                </a:solidFill>
                <a:latin typeface="Arial"/>
              </a:rPr>
              <a:t>ope to extend this to e.g. inverse </a:t>
            </a:r>
            <a:r>
              <a:rPr lang="en-US" sz="2400" spc="-1" dirty="0">
                <a:solidFill>
                  <a:schemeClr val="tx2"/>
                </a:solidFill>
                <a:latin typeface="Arial"/>
              </a:rPr>
              <a:t>beam and </a:t>
            </a:r>
            <a:br>
              <a:rPr lang="en-US" sz="2400" spc="-1" dirty="0">
                <a:solidFill>
                  <a:schemeClr val="tx2"/>
                </a:solidFill>
                <a:latin typeface="Arial"/>
              </a:rPr>
            </a:br>
            <a:r>
              <a:rPr lang="en-US" sz="2400" spc="-1" dirty="0">
                <a:solidFill>
                  <a:schemeClr val="tx2"/>
                </a:solidFill>
                <a:latin typeface="Arial"/>
              </a:rPr>
              <a:t>wavelength-interleaved data collection.</a:t>
            </a:r>
            <a:endParaRPr lang="en-US" sz="2400" b="0" strike="noStrike" spc="-1" dirty="0">
              <a:solidFill>
                <a:schemeClr val="tx2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7684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itle 1"/>
          <p:cNvSpPr txBox="1"/>
          <p:nvPr/>
        </p:nvSpPr>
        <p:spPr>
          <a:xfrm>
            <a:off x="76320" y="0"/>
            <a:ext cx="906732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32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Extended user session on P14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Content Placeholder 2"/>
          <p:cNvSpPr txBox="1"/>
          <p:nvPr/>
        </p:nvSpPr>
        <p:spPr>
          <a:xfrm>
            <a:off x="805196" y="1479488"/>
            <a:ext cx="8171656" cy="412489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25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600" spc="-1" dirty="0">
                <a:solidFill>
                  <a:srgbClr val="1F497D"/>
                </a:solidFill>
                <a:latin typeface="Arial"/>
                <a:ea typeface="DejaVu Sans"/>
              </a:rPr>
              <a:t>28-hour non-stop user session on P14</a:t>
            </a:r>
            <a:br>
              <a:rPr lang="en-GB" sz="2600" spc="-1" dirty="0">
                <a:solidFill>
                  <a:srgbClr val="1F497D"/>
                </a:solidFill>
                <a:latin typeface="Arial"/>
                <a:ea typeface="DejaVu Sans"/>
              </a:rPr>
            </a:br>
            <a:endParaRPr lang="en-GB" sz="1000" spc="-1" dirty="0">
              <a:solidFill>
                <a:srgbClr val="1F497D"/>
              </a:solidFill>
              <a:latin typeface="Arial"/>
              <a:ea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6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Ashwin Chari and co-workers, with </a:t>
            </a:r>
            <a:r>
              <a:rPr lang="en-GB" sz="2600" b="0" strike="noStrike" spc="-1" dirty="0" err="1">
                <a:solidFill>
                  <a:srgbClr val="1F497D"/>
                </a:solidFill>
                <a:latin typeface="Arial"/>
                <a:ea typeface="DejaVu Sans"/>
              </a:rPr>
              <a:t>Gleb</a:t>
            </a:r>
            <a:r>
              <a:rPr lang="en-GB" sz="26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lang="en-GB" sz="2600" b="0" strike="noStrike" spc="-1" dirty="0" err="1">
                <a:solidFill>
                  <a:srgbClr val="1F497D"/>
                </a:solidFill>
                <a:latin typeface="Arial"/>
                <a:ea typeface="DejaVu Sans"/>
              </a:rPr>
              <a:t>Bourenkov</a:t>
            </a:r>
            <a:br>
              <a:rPr lang="en-GB" sz="2600" b="0" strike="noStrike" spc="-1" dirty="0">
                <a:solidFill>
                  <a:srgbClr val="1F497D"/>
                </a:solidFill>
                <a:latin typeface="Arial"/>
                <a:ea typeface="DejaVu Sans"/>
              </a:rPr>
            </a:br>
            <a:endParaRPr lang="en-GB" sz="1000" b="0" strike="noStrike" spc="-1" dirty="0">
              <a:solidFill>
                <a:srgbClr val="1F497D"/>
              </a:solidFill>
              <a:latin typeface="Arial"/>
              <a:ea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600" b="1" strike="noStrike" spc="-1" dirty="0">
                <a:solidFill>
                  <a:srgbClr val="1F497D"/>
                </a:solidFill>
                <a:latin typeface="Arial"/>
                <a:ea typeface="DejaVu Sans"/>
              </a:rPr>
              <a:t>No</a:t>
            </a:r>
            <a:r>
              <a:rPr lang="en-GB" sz="2600" strike="noStrike" spc="-1" dirty="0">
                <a:solidFill>
                  <a:srgbClr val="1F497D"/>
                </a:solidFill>
                <a:latin typeface="Arial"/>
                <a:ea typeface="DejaVu Sans"/>
              </a:rPr>
              <a:t> Global Phasing personnel involved, not even remotely</a:t>
            </a:r>
            <a:br>
              <a:rPr lang="en-GB" sz="2600" strike="noStrike" spc="-1" dirty="0">
                <a:solidFill>
                  <a:srgbClr val="1F497D"/>
                </a:solidFill>
                <a:latin typeface="Arial"/>
                <a:ea typeface="DejaVu Sans"/>
              </a:rPr>
            </a:br>
            <a:endParaRPr lang="en-GB" sz="1000" b="1" strike="noStrike" spc="-1" dirty="0">
              <a:solidFill>
                <a:srgbClr val="1F497D"/>
              </a:solidFill>
              <a:latin typeface="Arial"/>
              <a:ea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600" spc="-1" dirty="0">
                <a:solidFill>
                  <a:srgbClr val="1F497D"/>
                </a:solidFill>
                <a:latin typeface="Arial"/>
                <a:ea typeface="DejaVu Sans"/>
              </a:rPr>
              <a:t>G</a:t>
            </a:r>
            <a:r>
              <a:rPr lang="el-GR" sz="2600" spc="-1" dirty="0">
                <a:solidFill>
                  <a:srgbClr val="1F497D"/>
                </a:solidFill>
                <a:latin typeface="Arial"/>
                <a:ea typeface="DejaVu Sans"/>
              </a:rPr>
              <a:t>Φ</a:t>
            </a:r>
            <a:r>
              <a:rPr lang="en-GB" sz="2600" spc="-1" dirty="0">
                <a:solidFill>
                  <a:srgbClr val="1F497D"/>
                </a:solidFill>
                <a:latin typeface="Arial"/>
                <a:ea typeface="DejaVu Sans"/>
              </a:rPr>
              <a:t>L full native strategies used throughout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spc="-1" dirty="0">
                <a:solidFill>
                  <a:srgbClr val="1F497D"/>
                </a:solidFill>
                <a:latin typeface="Arial"/>
                <a:ea typeface="DejaVu Sans"/>
              </a:rPr>
              <a:t> when WF was not successful, fall back to non-WF single-sweep acquisition </a:t>
            </a:r>
            <a:br>
              <a:rPr lang="en-GB" sz="2000" spc="-1" dirty="0">
                <a:solidFill>
                  <a:srgbClr val="1F497D"/>
                </a:solidFill>
                <a:latin typeface="Arial"/>
                <a:ea typeface="DejaVu Sans"/>
              </a:rPr>
            </a:br>
            <a:endParaRPr lang="en-GB" sz="1000" spc="-1" dirty="0">
              <a:solidFill>
                <a:srgbClr val="1F497D"/>
              </a:solidFill>
              <a:latin typeface="Arial"/>
              <a:ea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6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High resolution crystals, monoclinic, orthorhombic, and tetragonal space groups.</a:t>
            </a: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55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C2E1-C423-4FBC-81AA-2C31FF40DC9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4520" y="1578924"/>
            <a:ext cx="7772040" cy="3943991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Introduction – the problem</a:t>
            </a:r>
          </a:p>
          <a:p>
            <a:endParaRPr lang="en-GB" sz="3200" dirty="0">
              <a:solidFill>
                <a:schemeClr val="tx2"/>
              </a:solidFill>
            </a:endParaRPr>
          </a:p>
          <a:p>
            <a:r>
              <a:rPr lang="en-GB" sz="3200" dirty="0">
                <a:solidFill>
                  <a:schemeClr val="tx2"/>
                </a:solidFill>
              </a:rPr>
              <a:t>The G</a:t>
            </a:r>
            <a:r>
              <a:rPr lang="el-GR" sz="3200" dirty="0">
                <a:solidFill>
                  <a:schemeClr val="tx2"/>
                </a:solidFill>
              </a:rPr>
              <a:t>Φ</a:t>
            </a:r>
            <a:r>
              <a:rPr lang="en-GB" sz="3200" dirty="0">
                <a:solidFill>
                  <a:schemeClr val="tx2"/>
                </a:solidFill>
              </a:rPr>
              <a:t>L Workflow and its capabilities</a:t>
            </a:r>
          </a:p>
          <a:p>
            <a:endParaRPr lang="en-GB" sz="3200" dirty="0">
              <a:solidFill>
                <a:schemeClr val="tx2"/>
              </a:solidFill>
            </a:endParaRPr>
          </a:p>
          <a:p>
            <a:r>
              <a:rPr lang="en-GB" sz="3200" dirty="0">
                <a:solidFill>
                  <a:schemeClr val="tx2"/>
                </a:solidFill>
              </a:rPr>
              <a:t>Deployment and tests</a:t>
            </a:r>
          </a:p>
          <a:p>
            <a:endParaRPr lang="en-GB" sz="3200" dirty="0">
              <a:solidFill>
                <a:schemeClr val="tx2"/>
              </a:solidFill>
            </a:endParaRPr>
          </a:p>
          <a:p>
            <a:r>
              <a:rPr lang="en-GB" sz="3200" dirty="0">
                <a:solidFill>
                  <a:schemeClr val="tx2"/>
                </a:solidFill>
              </a:rPr>
              <a:t>Workflow at P14 (</a:t>
            </a:r>
            <a:r>
              <a:rPr lang="en-GB" sz="3200" dirty="0" err="1">
                <a:solidFill>
                  <a:schemeClr val="tx2"/>
                </a:solidFill>
              </a:rPr>
              <a:t>Gleb</a:t>
            </a:r>
            <a:r>
              <a:rPr lang="en-GB" sz="3200" dirty="0">
                <a:solidFill>
                  <a:schemeClr val="tx2"/>
                </a:solidFill>
              </a:rPr>
              <a:t> </a:t>
            </a:r>
            <a:r>
              <a:rPr lang="en-GB" sz="3200" dirty="0" err="1">
                <a:solidFill>
                  <a:schemeClr val="tx2"/>
                </a:solidFill>
              </a:rPr>
              <a:t>Bourenkov</a:t>
            </a:r>
            <a:r>
              <a:rPr lang="en-GB" sz="3200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7763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DCA1-8494-4B41-8A9C-09E0B2F64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807" y="286287"/>
            <a:ext cx="6629040" cy="533160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Sample success rate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3CDC52-8D84-464A-AC1E-DEE9B31FE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45173"/>
              </p:ext>
            </p:extLst>
          </p:nvPr>
        </p:nvGraphicFramePr>
        <p:xfrm>
          <a:off x="1129864" y="1689158"/>
          <a:ext cx="71522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779">
                  <a:extLst>
                    <a:ext uri="{9D8B030D-6E8A-4147-A177-3AD203B41FA5}">
                      <a16:colId xmlns:a16="http://schemas.microsoft.com/office/drawing/2014/main" val="3533205635"/>
                    </a:ext>
                  </a:extLst>
                </a:gridCol>
                <a:gridCol w="1190949">
                  <a:extLst>
                    <a:ext uri="{9D8B030D-6E8A-4147-A177-3AD203B41FA5}">
                      <a16:colId xmlns:a16="http://schemas.microsoft.com/office/drawing/2014/main" val="1262326739"/>
                    </a:ext>
                  </a:extLst>
                </a:gridCol>
                <a:gridCol w="1462794">
                  <a:extLst>
                    <a:ext uri="{9D8B030D-6E8A-4147-A177-3AD203B41FA5}">
                      <a16:colId xmlns:a16="http://schemas.microsoft.com/office/drawing/2014/main" val="979354843"/>
                    </a:ext>
                  </a:extLst>
                </a:gridCol>
                <a:gridCol w="1355952">
                  <a:extLst>
                    <a:ext uri="{9D8B030D-6E8A-4147-A177-3AD203B41FA5}">
                      <a16:colId xmlns:a16="http://schemas.microsoft.com/office/drawing/2014/main" val="1018592982"/>
                    </a:ext>
                  </a:extLst>
                </a:gridCol>
                <a:gridCol w="1334814">
                  <a:extLst>
                    <a:ext uri="{9D8B030D-6E8A-4147-A177-3AD203B41FA5}">
                      <a16:colId xmlns:a16="http://schemas.microsoft.com/office/drawing/2014/main" val="2314380384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br>
                        <a:rPr lang="en-GB" dirty="0"/>
                      </a:br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Samples 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&lt;duration&gt;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 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 time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7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30640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1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Non-WF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601.0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10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WF 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457.4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19213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4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WF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797.2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66168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587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F4A7C8-9FF1-40E0-BE78-F0B97B098A5C}"/>
              </a:ext>
            </a:extLst>
          </p:cNvPr>
          <p:cNvSpPr txBox="1"/>
          <p:nvPr/>
        </p:nvSpPr>
        <p:spPr>
          <a:xfrm>
            <a:off x="1039571" y="4650658"/>
            <a:ext cx="7391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>
                <a:solidFill>
                  <a:schemeClr val="tx2"/>
                </a:solidFill>
              </a:rPr>
              <a:t>No data</a:t>
            </a:r>
            <a:r>
              <a:rPr lang="en-GB" dirty="0">
                <a:solidFill>
                  <a:schemeClr val="tx2"/>
                </a:solidFill>
              </a:rPr>
              <a:t>: 	Sample did not diffract</a:t>
            </a:r>
          </a:p>
          <a:p>
            <a:r>
              <a:rPr lang="en-GB" u="sng" dirty="0">
                <a:solidFill>
                  <a:schemeClr val="tx2"/>
                </a:solidFill>
              </a:rPr>
              <a:t>Non-WF data</a:t>
            </a:r>
            <a:r>
              <a:rPr lang="en-GB" dirty="0">
                <a:solidFill>
                  <a:schemeClr val="tx2"/>
                </a:solidFill>
              </a:rPr>
              <a:t>: 	Only single-sweep data collected</a:t>
            </a:r>
          </a:p>
          <a:p>
            <a:r>
              <a:rPr lang="en-GB" u="sng" dirty="0">
                <a:solidFill>
                  <a:schemeClr val="tx2"/>
                </a:solidFill>
              </a:rPr>
              <a:t>WF incomplete</a:t>
            </a:r>
            <a:r>
              <a:rPr lang="en-GB" dirty="0">
                <a:solidFill>
                  <a:schemeClr val="tx2"/>
                </a:solidFill>
              </a:rPr>
              <a:t>: 	Resolution too low / no indexing solution / WF failure</a:t>
            </a:r>
          </a:p>
          <a:p>
            <a:r>
              <a:rPr lang="en-GB" u="sng" dirty="0">
                <a:solidFill>
                  <a:schemeClr val="tx2"/>
                </a:solidFill>
              </a:rPr>
              <a:t>WF success</a:t>
            </a:r>
            <a:r>
              <a:rPr lang="en-GB" dirty="0">
                <a:solidFill>
                  <a:schemeClr val="tx2"/>
                </a:solidFill>
              </a:rPr>
              <a:t>:	WF data acquired (possibly after more than one try)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372C8-7C1F-4B10-AB6E-D1A96EBED7D2}"/>
              </a:ext>
            </a:extLst>
          </p:cNvPr>
          <p:cNvSpPr txBox="1"/>
          <p:nvPr/>
        </p:nvSpPr>
        <p:spPr>
          <a:xfrm>
            <a:off x="1039571" y="3914228"/>
            <a:ext cx="280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>
                <a:solidFill>
                  <a:schemeClr val="tx2"/>
                </a:solidFill>
              </a:rPr>
              <a:t>Total sample loads</a:t>
            </a:r>
            <a:r>
              <a:rPr lang="en-GB" dirty="0">
                <a:solidFill>
                  <a:schemeClr val="tx2"/>
                </a:solidFill>
              </a:rPr>
              <a:t>:    317</a:t>
            </a:r>
          </a:p>
        </p:txBody>
      </p:sp>
    </p:spTree>
    <p:extLst>
      <p:ext uri="{BB962C8B-B14F-4D97-AF65-F5344CB8AC3E}">
        <p14:creationId xmlns:p14="http://schemas.microsoft.com/office/powerpoint/2010/main" val="4183728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5784-D1C9-4112-9811-4C15C58E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413" y="262892"/>
            <a:ext cx="6629040" cy="533160"/>
          </a:xfrm>
        </p:spPr>
        <p:txBody>
          <a:bodyPr/>
          <a:lstStyle/>
          <a:p>
            <a:r>
              <a:rPr lang="en-GB" dirty="0"/>
              <a:t>Workflow step timings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EE14BF9-4696-4B61-9A6A-F1BC40C16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671775"/>
              </p:ext>
            </p:extLst>
          </p:nvPr>
        </p:nvGraphicFramePr>
        <p:xfrm>
          <a:off x="1524000" y="1788650"/>
          <a:ext cx="6096000" cy="3332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500948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497439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62234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0" dirty="0"/>
                        <a:t>Load and 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128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7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Characterisation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21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Acquire and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6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UI popups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38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97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Calculations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2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Stratcal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3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Confirmation popup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9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 extra centring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5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 sweep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3195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1FD603-5A7A-4D30-9E14-A8B824CAC8F2}"/>
              </a:ext>
            </a:extLst>
          </p:cNvPr>
          <p:cNvSpPr txBox="1"/>
          <p:nvPr/>
        </p:nvSpPr>
        <p:spPr>
          <a:xfrm>
            <a:off x="1671206" y="1264920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/>
              <a:t>Median time required for individual steps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1BD1EE-97CD-4140-9807-9135280A9D1F}"/>
              </a:ext>
            </a:extLst>
          </p:cNvPr>
          <p:cNvSpPr txBox="1"/>
          <p:nvPr/>
        </p:nvSpPr>
        <p:spPr>
          <a:xfrm>
            <a:off x="1486475" y="5338916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Acquisition time for one sweep will vary with parameter settings</a:t>
            </a:r>
          </a:p>
        </p:txBody>
      </p:sp>
    </p:spTree>
    <p:extLst>
      <p:ext uri="{BB962C8B-B14F-4D97-AF65-F5344CB8AC3E}">
        <p14:creationId xmlns:p14="http://schemas.microsoft.com/office/powerpoint/2010/main" val="3519811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05F0-845B-4061-AC8A-24317F94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606" y="331719"/>
            <a:ext cx="6629040" cy="533160"/>
          </a:xfrm>
        </p:spPr>
        <p:txBody>
          <a:bodyPr/>
          <a:lstStyle/>
          <a:p>
            <a:r>
              <a:rPr lang="en-GB" dirty="0"/>
              <a:t>Estimated strategy timings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2FEBB27-C28E-4BB9-A050-76F630FA6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704989"/>
              </p:ext>
            </p:extLst>
          </p:nvPr>
        </p:nvGraphicFramePr>
        <p:xfrm>
          <a:off x="511277" y="1397000"/>
          <a:ext cx="819236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10">
                  <a:extLst>
                    <a:ext uri="{9D8B030D-6E8A-4147-A177-3AD203B41FA5}">
                      <a16:colId xmlns:a16="http://schemas.microsoft.com/office/drawing/2014/main" val="346600372"/>
                    </a:ext>
                  </a:extLst>
                </a:gridCol>
                <a:gridCol w="1160207">
                  <a:extLst>
                    <a:ext uri="{9D8B030D-6E8A-4147-A177-3AD203B41FA5}">
                      <a16:colId xmlns:a16="http://schemas.microsoft.com/office/drawing/2014/main" val="1831031118"/>
                    </a:ext>
                  </a:extLst>
                </a:gridCol>
                <a:gridCol w="963561">
                  <a:extLst>
                    <a:ext uri="{9D8B030D-6E8A-4147-A177-3AD203B41FA5}">
                      <a16:colId xmlns:a16="http://schemas.microsoft.com/office/drawing/2014/main" val="4098753411"/>
                    </a:ext>
                  </a:extLst>
                </a:gridCol>
                <a:gridCol w="1081548">
                  <a:extLst>
                    <a:ext uri="{9D8B030D-6E8A-4147-A177-3AD203B41FA5}">
                      <a16:colId xmlns:a16="http://schemas.microsoft.com/office/drawing/2014/main" val="834396597"/>
                    </a:ext>
                  </a:extLst>
                </a:gridCol>
                <a:gridCol w="1248697">
                  <a:extLst>
                    <a:ext uri="{9D8B030D-6E8A-4147-A177-3AD203B41FA5}">
                      <a16:colId xmlns:a16="http://schemas.microsoft.com/office/drawing/2014/main" val="2357472128"/>
                    </a:ext>
                  </a:extLst>
                </a:gridCol>
                <a:gridCol w="2607646">
                  <a:extLst>
                    <a:ext uri="{9D8B030D-6E8A-4147-A177-3AD203B41FA5}">
                      <a16:colId xmlns:a16="http://schemas.microsoft.com/office/drawing/2014/main" val="2468340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Centring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Centring 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Sweep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Sweep 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Total </a:t>
                      </a:r>
                      <a:br>
                        <a:rPr lang="en-GB" b="1" dirty="0"/>
                      </a:br>
                      <a:r>
                        <a:rPr lang="en-GB" b="1" dirty="0"/>
                        <a:t>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Symmetries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P1, monoclinic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6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12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 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Trigonal, tetragonal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5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 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 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32, hexagonal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3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 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 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389 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(340)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422, 622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80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 / 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 / 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 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345/392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(any symmetry)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34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 / 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 / 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 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298/345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Minimal (any symmetry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647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DA952E4-B92A-4499-A76A-1629760A71D9}"/>
              </a:ext>
            </a:extLst>
          </p:cNvPr>
          <p:cNvSpPr txBox="1"/>
          <p:nvPr/>
        </p:nvSpPr>
        <p:spPr>
          <a:xfrm>
            <a:off x="511277" y="4722336"/>
            <a:ext cx="8192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Strategy time requirements, based on median duration for individual steps.</a:t>
            </a:r>
          </a:p>
          <a:p>
            <a:r>
              <a:rPr lang="en-GB" dirty="0"/>
              <a:t>The centring count is </a:t>
            </a:r>
            <a:r>
              <a:rPr lang="en-GB" i="1" dirty="0"/>
              <a:t>in addition to</a:t>
            </a:r>
            <a:r>
              <a:rPr lang="en-GB" dirty="0"/>
              <a:t> the initial centring</a:t>
            </a:r>
            <a:endParaRPr lang="en-GB" sz="1000" dirty="0"/>
          </a:p>
          <a:p>
            <a:r>
              <a:rPr lang="en-GB" dirty="0"/>
              <a:t>Quick and minimal strategies use either one or two orientations, depending on the initial crystal orientation</a:t>
            </a: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340s</a:t>
            </a:r>
            <a:r>
              <a:rPr lang="en-GB" dirty="0"/>
              <a:t> for 422 is from later thaumatin tests (</a:t>
            </a:r>
            <a:r>
              <a:rPr lang="en-GB" dirty="0" err="1"/>
              <a:t>Gleb</a:t>
            </a:r>
            <a:r>
              <a:rPr lang="en-GB" dirty="0"/>
              <a:t> </a:t>
            </a:r>
            <a:r>
              <a:rPr lang="en-GB" dirty="0" err="1"/>
              <a:t>Bourenkov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5659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itle 3"/>
          <p:cNvSpPr txBox="1"/>
          <p:nvPr/>
        </p:nvSpPr>
        <p:spPr>
          <a:xfrm>
            <a:off x="1828800" y="380880"/>
            <a:ext cx="66290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3200" b="0" strike="noStrike" spc="-1">
                <a:solidFill>
                  <a:srgbClr val="002060"/>
                </a:solidFill>
                <a:latin typeface="Arial"/>
                <a:ea typeface="DejaVu Sans"/>
              </a:rPr>
              <a:t>Acknowledgements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Text Placeholder 4"/>
          <p:cNvSpPr txBox="1"/>
          <p:nvPr/>
        </p:nvSpPr>
        <p:spPr>
          <a:xfrm>
            <a:off x="593280" y="1310040"/>
            <a:ext cx="3792240" cy="472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Global Phasing colleagues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lang="en-GB" sz="1600" b="1" strike="noStrike" spc="-1" dirty="0">
                <a:solidFill>
                  <a:srgbClr val="002060"/>
                </a:solidFill>
                <a:latin typeface="Arial"/>
                <a:ea typeface="DejaVu Sans"/>
              </a:rPr>
              <a:t>Peter Keller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Rasmus </a:t>
            </a:r>
            <a:r>
              <a:rPr lang="en-GB" sz="1600" b="0" strike="noStrike" spc="-1" dirty="0" err="1">
                <a:solidFill>
                  <a:srgbClr val="002060"/>
                </a:solidFill>
                <a:latin typeface="Arial"/>
                <a:ea typeface="DejaVu Sans"/>
              </a:rPr>
              <a:t>Fogh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lang="en-GB" sz="1600" b="0" strike="noStrike" spc="-1" dirty="0" err="1">
                <a:solidFill>
                  <a:srgbClr val="002060"/>
                </a:solidFill>
                <a:latin typeface="Arial"/>
                <a:ea typeface="DejaVu Sans"/>
              </a:rPr>
              <a:t>Wlodek</a:t>
            </a:r>
            <a:r>
              <a:rPr lang="en-GB" sz="16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 </a:t>
            </a:r>
            <a:r>
              <a:rPr lang="en-GB" sz="1600" b="0" strike="noStrike" spc="-1" dirty="0" err="1">
                <a:solidFill>
                  <a:srgbClr val="002060"/>
                </a:solidFill>
                <a:latin typeface="Arial"/>
                <a:ea typeface="DejaVu Sans"/>
              </a:rPr>
              <a:t>Paciorek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lang="en-GB" sz="1600" b="1" strike="noStrike" spc="-1" dirty="0">
                <a:solidFill>
                  <a:srgbClr val="002060"/>
                </a:solidFill>
                <a:latin typeface="Arial"/>
                <a:ea typeface="DejaVu Sans"/>
              </a:rPr>
              <a:t>Claus Flensburg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Clemens </a:t>
            </a:r>
            <a:r>
              <a:rPr lang="en-GB" sz="1600" b="0" strike="noStrike" spc="-1" dirty="0" err="1">
                <a:solidFill>
                  <a:srgbClr val="002060"/>
                </a:solidFill>
                <a:latin typeface="Arial"/>
                <a:ea typeface="DejaVu Sans"/>
              </a:rPr>
              <a:t>Vonrhein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Andrew </a:t>
            </a:r>
            <a:r>
              <a:rPr lang="en-GB" sz="1600" b="0" strike="noStrike" spc="-1" dirty="0" err="1">
                <a:solidFill>
                  <a:srgbClr val="002060"/>
                </a:solidFill>
                <a:latin typeface="Arial"/>
                <a:ea typeface="DejaVu Sans"/>
              </a:rPr>
              <a:t>Sharff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Ian Tickle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lang="en-GB" sz="1600" spc="-1" dirty="0">
                <a:solidFill>
                  <a:srgbClr val="002060"/>
                </a:solidFill>
                <a:latin typeface="Arial"/>
              </a:rPr>
              <a:t>Gerard </a:t>
            </a:r>
            <a:r>
              <a:rPr lang="en-GB" sz="1600" spc="-1" dirty="0" err="1">
                <a:solidFill>
                  <a:srgbClr val="002060"/>
                </a:solidFill>
                <a:latin typeface="Arial"/>
              </a:rPr>
              <a:t>Bricogne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Diamond Light Source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Funding under Collaboration Agreement COL0044 re. I23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Armin Wagner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Kamel El Omari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Text Placeholder 5"/>
          <p:cNvSpPr txBox="1"/>
          <p:nvPr/>
        </p:nvSpPr>
        <p:spPr>
          <a:xfrm>
            <a:off x="4572000" y="1310040"/>
            <a:ext cx="4136400" cy="480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2060"/>
                </a:solidFill>
                <a:latin typeface="Arial"/>
                <a:ea typeface="DejaVu Sans"/>
              </a:rPr>
              <a:t>EMBL-Hamburg / PETRA III</a:t>
            </a:r>
            <a:endParaRPr lang="en-US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lang="en-GB" sz="1600" b="1" strike="noStrike" spc="-1" dirty="0" err="1">
                <a:solidFill>
                  <a:srgbClr val="002060"/>
                </a:solidFill>
                <a:latin typeface="Arial"/>
                <a:ea typeface="DejaVu Sans"/>
              </a:rPr>
              <a:t>Gleb</a:t>
            </a:r>
            <a:r>
              <a:rPr lang="en-GB" sz="1600" b="1" strike="noStrike" spc="-1" dirty="0">
                <a:solidFill>
                  <a:srgbClr val="002060"/>
                </a:solidFill>
                <a:latin typeface="Arial"/>
                <a:ea typeface="DejaVu Sans"/>
              </a:rPr>
              <a:t> </a:t>
            </a:r>
            <a:r>
              <a:rPr lang="en-GB" sz="1600" b="1" strike="noStrike" spc="-1" dirty="0" err="1">
                <a:solidFill>
                  <a:srgbClr val="002060"/>
                </a:solidFill>
                <a:latin typeface="Arial"/>
                <a:ea typeface="DejaVu Sans"/>
              </a:rPr>
              <a:t>Bourenkov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lang="en-GB" sz="1600" b="1" strike="noStrike" spc="-1" dirty="0" err="1">
                <a:solidFill>
                  <a:srgbClr val="002060"/>
                </a:solidFill>
                <a:latin typeface="Arial"/>
                <a:ea typeface="DejaVu Sans"/>
              </a:rPr>
              <a:t>Ivars</a:t>
            </a:r>
            <a:r>
              <a:rPr lang="en-GB" sz="1600" b="1" strike="noStrike" spc="-1" dirty="0">
                <a:solidFill>
                  <a:srgbClr val="002060"/>
                </a:solidFill>
                <a:latin typeface="Arial"/>
                <a:ea typeface="DejaVu Sans"/>
              </a:rPr>
              <a:t> </a:t>
            </a:r>
            <a:r>
              <a:rPr lang="en-GB" sz="1600" b="1" strike="noStrike" spc="-1" dirty="0" err="1">
                <a:solidFill>
                  <a:srgbClr val="002060"/>
                </a:solidFill>
                <a:latin typeface="Arial"/>
                <a:ea typeface="DejaVu Sans"/>
              </a:rPr>
              <a:t>Karpics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ALBA synchrotron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Roeland Boer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Jordi Andreu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2060"/>
                </a:solidFill>
                <a:latin typeface="Arial"/>
                <a:ea typeface="DejaVu Sans"/>
              </a:rPr>
              <a:t>Max Planck Institute</a:t>
            </a:r>
            <a:r>
              <a:rPr lang="en-GB" sz="2000" b="1" strike="noStrike" spc="-1">
                <a:solidFill>
                  <a:srgbClr val="002060"/>
                </a:solidFill>
                <a:latin typeface="Arial"/>
                <a:ea typeface="DejaVu Sans"/>
              </a:rPr>
              <a:t>, Göttingen</a:t>
            </a:r>
            <a:endParaRPr lang="en-US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lang="en-GB" sz="1600" b="1" strike="noStrike" spc="-1" dirty="0">
                <a:solidFill>
                  <a:srgbClr val="002060"/>
                </a:solidFill>
                <a:latin typeface="Arial"/>
                <a:ea typeface="DejaVu Sans"/>
              </a:rPr>
              <a:t>Ashwin Chari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EMBL-Grenoble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lang="en-GB" sz="1600" b="0" strike="noStrike" spc="-1" dirty="0" err="1">
                <a:solidFill>
                  <a:srgbClr val="002060"/>
                </a:solidFill>
                <a:latin typeface="Arial"/>
                <a:ea typeface="DejaVu Sans"/>
              </a:rPr>
              <a:t>Josan</a:t>
            </a:r>
            <a:r>
              <a:rPr lang="en-GB" sz="16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 Marquez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Irina </a:t>
            </a:r>
            <a:r>
              <a:rPr lang="en-GB" sz="1600" b="0" strike="noStrike" spc="-1" dirty="0" err="1">
                <a:solidFill>
                  <a:srgbClr val="002060"/>
                </a:solidFill>
                <a:latin typeface="Arial"/>
                <a:ea typeface="DejaVu Sans"/>
              </a:rPr>
              <a:t>Cornaciu</a:t>
            </a:r>
            <a:endParaRPr lang="en-US" sz="1600" b="1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The </a:t>
            </a:r>
            <a:r>
              <a:rPr lang="en-GB" sz="2000" b="0" strike="noStrike" spc="-1" dirty="0" err="1">
                <a:solidFill>
                  <a:srgbClr val="002060"/>
                </a:solidFill>
                <a:latin typeface="Arial"/>
                <a:ea typeface="DejaVu Sans"/>
              </a:rPr>
              <a:t>MXCuBE</a:t>
            </a:r>
            <a:r>
              <a:rPr lang="en-GB" sz="20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 Collaboration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206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The Global Phasing Consortium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206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Funding and much more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C2E1-C423-4FBC-81AA-2C31FF40DC9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4520" y="1578924"/>
            <a:ext cx="7772040" cy="3943991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tx2"/>
                </a:solidFill>
              </a:rPr>
              <a:t>Introduction – the problem</a:t>
            </a:r>
          </a:p>
          <a:p>
            <a:endParaRPr lang="en-GB" sz="3200" dirty="0">
              <a:solidFill>
                <a:schemeClr val="tx2"/>
              </a:solidFill>
            </a:endParaRPr>
          </a:p>
          <a:p>
            <a:r>
              <a:rPr lang="en-GB" sz="3200" dirty="0">
                <a:solidFill>
                  <a:schemeClr val="tx2"/>
                </a:solidFill>
              </a:rPr>
              <a:t>The G</a:t>
            </a:r>
            <a:r>
              <a:rPr lang="el-GR" sz="3200" dirty="0">
                <a:solidFill>
                  <a:schemeClr val="tx2"/>
                </a:solidFill>
              </a:rPr>
              <a:t>Φ</a:t>
            </a:r>
            <a:r>
              <a:rPr lang="en-GB" sz="3200" dirty="0">
                <a:solidFill>
                  <a:schemeClr val="tx2"/>
                </a:solidFill>
              </a:rPr>
              <a:t>L Workflow and its capabilities</a:t>
            </a:r>
          </a:p>
          <a:p>
            <a:endParaRPr lang="en-GB" sz="3200" dirty="0">
              <a:solidFill>
                <a:schemeClr val="tx2"/>
              </a:solidFill>
            </a:endParaRPr>
          </a:p>
          <a:p>
            <a:r>
              <a:rPr lang="en-GB" sz="3200" dirty="0">
                <a:solidFill>
                  <a:schemeClr val="tx2"/>
                </a:solidFill>
              </a:rPr>
              <a:t>Deployment and tests</a:t>
            </a:r>
          </a:p>
          <a:p>
            <a:endParaRPr lang="en-GB" sz="3200" dirty="0">
              <a:solidFill>
                <a:schemeClr val="tx2"/>
              </a:solidFill>
            </a:endParaRPr>
          </a:p>
          <a:p>
            <a:r>
              <a:rPr lang="en-GB" sz="3200" b="1" dirty="0">
                <a:solidFill>
                  <a:schemeClr val="tx2"/>
                </a:solidFill>
              </a:rPr>
              <a:t>Workflow at P14 (</a:t>
            </a:r>
            <a:r>
              <a:rPr lang="en-GB" sz="3200" b="1" dirty="0" err="1">
                <a:solidFill>
                  <a:schemeClr val="tx2"/>
                </a:solidFill>
              </a:rPr>
              <a:t>Gleb</a:t>
            </a:r>
            <a:r>
              <a:rPr lang="en-GB" sz="3200" b="1" dirty="0">
                <a:solidFill>
                  <a:schemeClr val="tx2"/>
                </a:solidFill>
              </a:rPr>
              <a:t> </a:t>
            </a:r>
            <a:r>
              <a:rPr lang="en-GB" sz="3200" b="1" dirty="0" err="1">
                <a:solidFill>
                  <a:schemeClr val="tx2"/>
                </a:solidFill>
              </a:rPr>
              <a:t>Bourenkov</a:t>
            </a:r>
            <a:r>
              <a:rPr lang="en-GB" sz="3200" b="1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8764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B1EF-F2D3-4C35-B62B-83ABAD1C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Start G</a:t>
            </a:r>
            <a:r>
              <a:rPr lang="el-GR" dirty="0"/>
              <a:t>Φ</a:t>
            </a:r>
            <a:r>
              <a:rPr lang="en-GB" dirty="0"/>
              <a:t>L Workflow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09129-90CD-47AA-9AC9-3E3217362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1247833"/>
            <a:ext cx="5892800" cy="48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13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5D14-BC5C-4804-B9C7-C13F237B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Confirm Characterisation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D7810-FFB4-4B1C-BBEF-0DDBEA7D7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1559"/>
            <a:ext cx="9144000" cy="409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33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2CE5-7AA3-47DE-B81B-88BE4F50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Indexing solution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D9F97-46EB-47F6-93DA-9679071BA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62742"/>
            <a:ext cx="5426968" cy="501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11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F17C-1B5D-4240-BC30-BA195E8B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Confirm acquisition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D2B2A-ADFD-4626-9CFF-A299DDB3F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1448047"/>
            <a:ext cx="9142857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4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DEB02B-1B50-43BB-A297-55A6636C0951}"/>
              </a:ext>
            </a:extLst>
          </p:cNvPr>
          <p:cNvSpPr/>
          <p:nvPr/>
        </p:nvSpPr>
        <p:spPr>
          <a:xfrm>
            <a:off x="24580" y="948577"/>
            <a:ext cx="9094839" cy="590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2" name="Picture 7"/>
          <p:cNvPicPr/>
          <p:nvPr/>
        </p:nvPicPr>
        <p:blipFill>
          <a:blip r:embed="rId2"/>
          <a:stretch/>
        </p:blipFill>
        <p:spPr>
          <a:xfrm>
            <a:off x="6555600" y="4812840"/>
            <a:ext cx="2095200" cy="1676160"/>
          </a:xfrm>
          <a:prstGeom prst="rect">
            <a:avLst/>
          </a:prstGeom>
          <a:ln>
            <a:noFill/>
          </a:ln>
        </p:spPr>
      </p:pic>
      <p:sp>
        <p:nvSpPr>
          <p:cNvPr id="133" name="TextShape 1"/>
          <p:cNvSpPr txBox="1"/>
          <p:nvPr/>
        </p:nvSpPr>
        <p:spPr>
          <a:xfrm>
            <a:off x="730080" y="-37620"/>
            <a:ext cx="8229240" cy="85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chemeClr val="tx2"/>
                </a:solidFill>
                <a:latin typeface="Arial"/>
                <a:ea typeface="DejaVu Sans"/>
              </a:rPr>
              <a:t>How bad can it get?</a:t>
            </a:r>
            <a:endParaRPr lang="en-US" sz="4400" b="0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134" name="Picture 3"/>
          <p:cNvPicPr/>
          <p:nvPr/>
        </p:nvPicPr>
        <p:blipFill>
          <a:blip r:embed="rId3"/>
          <a:stretch/>
        </p:blipFill>
        <p:spPr>
          <a:xfrm>
            <a:off x="194760" y="1050840"/>
            <a:ext cx="3108960" cy="3903480"/>
          </a:xfrm>
          <a:prstGeom prst="rect">
            <a:avLst/>
          </a:prstGeom>
          <a:ln>
            <a:noFill/>
          </a:ln>
        </p:spPr>
      </p:pic>
      <p:pic>
        <p:nvPicPr>
          <p:cNvPr id="135" name="Picture 4"/>
          <p:cNvPicPr/>
          <p:nvPr/>
        </p:nvPicPr>
        <p:blipFill>
          <a:blip r:embed="rId4"/>
          <a:stretch/>
        </p:blipFill>
        <p:spPr>
          <a:xfrm>
            <a:off x="3757320" y="2661120"/>
            <a:ext cx="2095200" cy="1676160"/>
          </a:xfrm>
          <a:prstGeom prst="rect">
            <a:avLst/>
          </a:prstGeom>
          <a:ln>
            <a:noFill/>
          </a:ln>
        </p:spPr>
      </p:pic>
      <p:pic>
        <p:nvPicPr>
          <p:cNvPr id="136" name="Picture 6"/>
          <p:cNvPicPr/>
          <p:nvPr/>
        </p:nvPicPr>
        <p:blipFill>
          <a:blip r:embed="rId5"/>
          <a:stretch/>
        </p:blipFill>
        <p:spPr>
          <a:xfrm>
            <a:off x="6555600" y="2661120"/>
            <a:ext cx="2095200" cy="167616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145600" y="5136987"/>
            <a:ext cx="6018120" cy="1475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i="1" strike="noStrike" spc="-1" dirty="0">
                <a:solidFill>
                  <a:schemeClr val="tx2"/>
                </a:solidFill>
                <a:latin typeface="Arial"/>
                <a:ea typeface="DejaVu Sans"/>
              </a:rPr>
              <a:t>Covid-related deposition (6W9C, 01/04/2020),  C2, 2.7Å.</a:t>
            </a:r>
            <a:br>
              <a:rPr dirty="0">
                <a:solidFill>
                  <a:schemeClr val="tx2"/>
                </a:solidFill>
              </a:rPr>
            </a:br>
            <a:r>
              <a:rPr lang="en-GB" sz="1800" b="0" i="1" strike="noStrike" spc="-1" dirty="0">
                <a:solidFill>
                  <a:schemeClr val="tx2"/>
                </a:solidFill>
                <a:latin typeface="Arial"/>
                <a:ea typeface="DejaVu Sans"/>
              </a:rPr>
              <a:t>57% complete, 2.5 redundancy, (highest shell : 38%, 1.9)</a:t>
            </a:r>
            <a:br>
              <a:rPr dirty="0">
                <a:solidFill>
                  <a:schemeClr val="tx2"/>
                </a:solidFill>
              </a:rPr>
            </a:br>
            <a:r>
              <a:rPr lang="en-GB" sz="1800" b="0" i="1" strike="noStrike" spc="-1" dirty="0">
                <a:solidFill>
                  <a:schemeClr val="tx2"/>
                </a:solidFill>
                <a:latin typeface="Arial"/>
                <a:ea typeface="DejaVu Sans"/>
              </a:rPr>
              <a:t>2 sweeps, 70˚+ 30˚ (overlapping), 200 images </a:t>
            </a:r>
            <a:br>
              <a:rPr dirty="0">
                <a:solidFill>
                  <a:schemeClr val="tx2"/>
                </a:solidFill>
              </a:rPr>
            </a:br>
            <a:r>
              <a:rPr lang="en-GB" sz="1800" b="0" i="1" strike="noStrike" spc="-1" dirty="0">
                <a:solidFill>
                  <a:schemeClr val="tx2"/>
                </a:solidFill>
                <a:latin typeface="Arial"/>
                <a:ea typeface="DejaVu Sans"/>
              </a:rPr>
              <a:t>0.5˚,0.5s per image; high background, ca. 40 counts.</a:t>
            </a:r>
            <a:br>
              <a:rPr dirty="0">
                <a:solidFill>
                  <a:schemeClr val="tx2"/>
                </a:solidFill>
              </a:rPr>
            </a:br>
            <a:r>
              <a:rPr lang="en-GB" sz="1800" b="0" i="1" strike="noStrike" spc="-1" dirty="0">
                <a:solidFill>
                  <a:schemeClr val="tx2"/>
                </a:solidFill>
                <a:latin typeface="Arial"/>
                <a:ea typeface="DejaVu Sans"/>
              </a:rPr>
              <a:t>100% transmission; strong radiation damage.</a:t>
            </a:r>
            <a:endParaRPr lang="en-GB" sz="1800" b="0" strike="noStrike" spc="-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839760" y="1060560"/>
            <a:ext cx="5243721" cy="1198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chemeClr val="tx2"/>
                </a:solidFill>
                <a:latin typeface="Arial"/>
                <a:ea typeface="DejaVu Sans"/>
              </a:rPr>
              <a:t>Pilatus6 3M detector  - min 0.04s / image.</a:t>
            </a:r>
            <a:endParaRPr lang="en-GB" sz="1800" b="0" strike="noStrike" spc="-1" dirty="0">
              <a:solidFill>
                <a:schemeClr val="tx2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chemeClr val="tx2"/>
                </a:solidFill>
                <a:latin typeface="Arial"/>
                <a:ea typeface="DejaVu Sans"/>
              </a:rPr>
              <a:t>100s acquisition time (one centring took 235s)</a:t>
            </a:r>
            <a:endParaRPr lang="en-GB" sz="1800" b="0" strike="noStrike" spc="-1" dirty="0">
              <a:solidFill>
                <a:schemeClr val="tx2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chemeClr val="tx2"/>
                </a:solidFill>
                <a:latin typeface="Arial"/>
                <a:ea typeface="DejaVu Sans"/>
              </a:rPr>
              <a:t>Alternative strategy, collecting 400</a:t>
            </a:r>
            <a:r>
              <a:rPr lang="en-GB" sz="1800" b="0" i="1" strike="noStrike" spc="-1" dirty="0">
                <a:solidFill>
                  <a:schemeClr val="tx2"/>
                </a:solidFill>
                <a:latin typeface="Arial"/>
                <a:ea typeface="DejaVu Sans"/>
              </a:rPr>
              <a:t>˚ </a:t>
            </a:r>
            <a:r>
              <a:rPr lang="en-GB" sz="1800" b="0" strike="noStrike" spc="-1" dirty="0">
                <a:solidFill>
                  <a:schemeClr val="tx2"/>
                </a:solidFill>
                <a:latin typeface="Arial"/>
                <a:ea typeface="DejaVu Sans"/>
              </a:rPr>
              <a:t>in 4000 </a:t>
            </a:r>
            <a:br>
              <a:rPr lang="en-GB" sz="1800" b="0" strike="noStrike" spc="-1" dirty="0">
                <a:solidFill>
                  <a:schemeClr val="tx2"/>
                </a:solidFill>
                <a:latin typeface="Arial"/>
                <a:ea typeface="DejaVu Sans"/>
              </a:rPr>
            </a:br>
            <a:r>
              <a:rPr lang="en-GB" sz="1800" b="0" strike="noStrike" spc="-1" dirty="0">
                <a:solidFill>
                  <a:schemeClr val="tx2"/>
                </a:solidFill>
                <a:latin typeface="Arial"/>
                <a:ea typeface="DejaVu Sans"/>
              </a:rPr>
              <a:t>images</a:t>
            </a:r>
            <a:r>
              <a:rPr lang="en-GB" spc="-1" dirty="0">
                <a:solidFill>
                  <a:schemeClr val="tx2"/>
                </a:solidFill>
                <a:latin typeface="Arial"/>
                <a:ea typeface="DejaVu Sans"/>
              </a:rPr>
              <a:t>:</a:t>
            </a:r>
            <a:r>
              <a:rPr lang="en-GB" sz="1800" b="0" strike="noStrike" spc="-1" dirty="0">
                <a:solidFill>
                  <a:schemeClr val="tx2"/>
                </a:solidFill>
                <a:latin typeface="Arial"/>
                <a:ea typeface="DejaVu Sans"/>
              </a:rPr>
              <a:t> 200s acquisition at 50% transmission.</a:t>
            </a:r>
            <a:endParaRPr lang="en-GB" sz="1800" b="0" strike="noStrike" spc="-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493936" y="4443840"/>
            <a:ext cx="5465384" cy="367878"/>
          </a:xfrm>
          <a:prstGeom prst="rect">
            <a:avLst/>
          </a:prstGeom>
          <a:noFill/>
          <a:ln cap="rnd">
            <a:solidFill>
              <a:schemeClr val="tx1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Blue = not measured but expected to be observable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itle 1"/>
          <p:cNvSpPr txBox="1"/>
          <p:nvPr/>
        </p:nvSpPr>
        <p:spPr>
          <a:xfrm>
            <a:off x="1818968" y="229320"/>
            <a:ext cx="7089058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2800" b="0" strike="noStrike" spc="-1" dirty="0">
                <a:solidFill>
                  <a:schemeClr val="tx2"/>
                </a:solidFill>
                <a:latin typeface="Arial"/>
                <a:ea typeface="DejaVu Sans"/>
              </a:rPr>
              <a:t>P1: Cusp and detector module gaps (4CY8)</a:t>
            </a:r>
            <a:endParaRPr lang="en-US" sz="2800" b="0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368" name="Picture 5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822240" y="1250280"/>
            <a:ext cx="3519360" cy="4845240"/>
          </a:xfrm>
          <a:prstGeom prst="rect">
            <a:avLst/>
          </a:prstGeom>
          <a:ln w="0">
            <a:noFill/>
          </a:ln>
        </p:spPr>
      </p:pic>
      <p:pic>
        <p:nvPicPr>
          <p:cNvPr id="369" name="Picture 7" descr="A screenshot of a computer&#10;&#10;Description automatically generated with medium confidence"/>
          <p:cNvPicPr/>
          <p:nvPr/>
        </p:nvPicPr>
        <p:blipFill>
          <a:blip r:embed="rId3"/>
          <a:stretch/>
        </p:blipFill>
        <p:spPr>
          <a:xfrm>
            <a:off x="4802040" y="1250280"/>
            <a:ext cx="3486240" cy="4839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396182" y="0"/>
            <a:ext cx="7747818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chemeClr val="tx2"/>
                </a:solidFill>
                <a:latin typeface="+mj-lt"/>
                <a:ea typeface="DejaVu Sans"/>
              </a:rPr>
              <a:t>Unfortunate orientations</a:t>
            </a:r>
            <a:endParaRPr lang="en-GB" sz="4400" b="0" strike="noStrike" spc="-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499246" y="1330574"/>
            <a:ext cx="4978925" cy="3876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chemeClr val="tx2"/>
                </a:solidFill>
                <a:latin typeface="Arial"/>
                <a:ea typeface="DejaVu Sans"/>
              </a:rPr>
              <a:t>6R6F</a:t>
            </a:r>
            <a:br>
              <a:rPr lang="en-GB" sz="2800" spc="-1" dirty="0">
                <a:solidFill>
                  <a:schemeClr val="tx2"/>
                </a:solidFill>
                <a:latin typeface="Arial"/>
                <a:ea typeface="DejaVu Sans"/>
              </a:rPr>
            </a:br>
            <a:endParaRPr lang="en-GB" sz="1000" spc="-1" dirty="0">
              <a:solidFill>
                <a:schemeClr val="tx2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chemeClr val="tx2"/>
                </a:solidFill>
                <a:latin typeface="Arial"/>
                <a:ea typeface="DejaVu Sans"/>
              </a:rPr>
              <a:t>P21</a:t>
            </a:r>
          </a:p>
          <a:p>
            <a:endParaRPr lang="en-GB" sz="1000" spc="-1" dirty="0">
              <a:solidFill>
                <a:schemeClr val="tx2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chemeClr val="tx2"/>
                </a:solidFill>
                <a:latin typeface="Arial"/>
                <a:ea typeface="DejaVu Sans"/>
              </a:rPr>
              <a:t>93% complete, redundancy 6</a:t>
            </a:r>
            <a:br>
              <a:rPr lang="en-GB" sz="2800" b="0" strike="noStrike" spc="-1" dirty="0">
                <a:solidFill>
                  <a:schemeClr val="tx2"/>
                </a:solidFill>
                <a:latin typeface="Arial"/>
                <a:ea typeface="DejaVu Sans"/>
              </a:rPr>
            </a:br>
            <a:endParaRPr lang="en-GB" sz="1000" b="0" strike="noStrike" spc="-1" dirty="0">
              <a:solidFill>
                <a:schemeClr val="tx2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chemeClr val="tx2"/>
                </a:solidFill>
                <a:latin typeface="Arial"/>
                <a:ea typeface="DejaVu Sans"/>
              </a:rPr>
              <a:t>(highest shell: 90%, 6.1)</a:t>
            </a:r>
            <a:br>
              <a:rPr lang="en-GB" sz="2800" b="0" strike="noStrike" spc="-1" dirty="0">
                <a:solidFill>
                  <a:schemeClr val="tx2"/>
                </a:solidFill>
                <a:latin typeface="Arial"/>
                <a:ea typeface="DejaVu Sans"/>
              </a:rPr>
            </a:br>
            <a:endParaRPr lang="en-GB" sz="1000" b="0" strike="noStrike" spc="-1" dirty="0">
              <a:solidFill>
                <a:schemeClr val="tx2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chemeClr val="tx2"/>
                </a:solidFill>
                <a:latin typeface="Arial"/>
                <a:ea typeface="DejaVu Sans"/>
              </a:rPr>
              <a:t>1.20Å resolution</a:t>
            </a:r>
            <a:br>
              <a:rPr lang="en-GB" sz="2800" b="0" strike="noStrike" spc="-1" dirty="0">
                <a:solidFill>
                  <a:schemeClr val="tx2"/>
                </a:solidFill>
                <a:latin typeface="Arial"/>
                <a:ea typeface="DejaVu Sans"/>
              </a:rPr>
            </a:br>
            <a:endParaRPr lang="en-GB" sz="1000" b="0" strike="noStrike" spc="-1" dirty="0">
              <a:solidFill>
                <a:schemeClr val="tx2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chemeClr val="tx2"/>
                </a:solidFill>
                <a:latin typeface="Arial"/>
                <a:ea typeface="DejaVu Sans"/>
              </a:rPr>
              <a:t>Missing observations (blue)</a:t>
            </a:r>
            <a:r>
              <a:rPr lang="en-GB" sz="2800" spc="-1" dirty="0">
                <a:solidFill>
                  <a:schemeClr val="tx2"/>
                </a:solidFill>
                <a:latin typeface="Arial"/>
              </a:rPr>
              <a:t> </a:t>
            </a:r>
            <a:r>
              <a:rPr lang="en-GB" sz="2800" b="0" strike="noStrike" spc="-1" dirty="0">
                <a:solidFill>
                  <a:schemeClr val="tx2"/>
                </a:solidFill>
                <a:latin typeface="Arial"/>
                <a:ea typeface="DejaVu Sans"/>
              </a:rPr>
              <a:t>from module gaps and cusp</a:t>
            </a:r>
            <a:endParaRPr lang="en-GB" sz="2800" b="0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145" name="Picture 3"/>
          <p:cNvPicPr/>
          <p:nvPr/>
        </p:nvPicPr>
        <p:blipFill>
          <a:blip r:embed="rId2"/>
          <a:stretch/>
        </p:blipFill>
        <p:spPr>
          <a:xfrm>
            <a:off x="665829" y="1330574"/>
            <a:ext cx="2736131" cy="467869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-27360"/>
            <a:ext cx="8228520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1927122" y="-720"/>
            <a:ext cx="6910877" cy="9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600" b="0" strike="noStrike" spc="-1" dirty="0">
                <a:solidFill>
                  <a:schemeClr val="tx2"/>
                </a:solidFill>
                <a:latin typeface="+mj-lt"/>
                <a:ea typeface="DejaVu Sans"/>
              </a:rPr>
              <a:t>Cusp imprint in complete data</a:t>
            </a:r>
            <a:endParaRPr lang="en-GB" sz="3600" b="0" strike="noStrike" spc="-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6107" y="1917534"/>
            <a:ext cx="342864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i="1" strike="noStrike" spc="-1" dirty="0">
                <a:solidFill>
                  <a:schemeClr val="tx2"/>
                </a:solidFill>
                <a:latin typeface="Arial"/>
                <a:ea typeface="DejaVu Sans"/>
              </a:rPr>
              <a:t>Reduced S/N ratio (I/σ) </a:t>
            </a:r>
            <a:r>
              <a:rPr lang="en-GB" sz="2400" i="1" spc="-1" dirty="0">
                <a:solidFill>
                  <a:schemeClr val="tx2"/>
                </a:solidFill>
                <a:latin typeface="Arial"/>
                <a:ea typeface="DejaVu Sans"/>
              </a:rPr>
              <a:t>resulting from</a:t>
            </a:r>
            <a:r>
              <a:rPr lang="en-GB" sz="2400" b="0" i="1" strike="noStrike" spc="-1" dirty="0">
                <a:solidFill>
                  <a:schemeClr val="tx2"/>
                </a:solidFill>
                <a:latin typeface="Arial"/>
                <a:ea typeface="DejaVu Sans"/>
              </a:rPr>
              <a:t> reduced redundancy caused by cusp in a high-quality data set.</a:t>
            </a:r>
            <a:endParaRPr lang="en-GB" sz="2400" b="0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151" name="Picture 3"/>
          <p:cNvPicPr/>
          <p:nvPr/>
        </p:nvPicPr>
        <p:blipFill>
          <a:blip r:embed="rId2"/>
          <a:stretch/>
        </p:blipFill>
        <p:spPr>
          <a:xfrm>
            <a:off x="3667433" y="1268654"/>
            <a:ext cx="2495152" cy="4545051"/>
          </a:xfrm>
          <a:prstGeom prst="rect">
            <a:avLst/>
          </a:prstGeom>
          <a:ln>
            <a:noFill/>
          </a:ln>
        </p:spPr>
      </p:pic>
      <p:pic>
        <p:nvPicPr>
          <p:cNvPr id="152" name="Picture 6"/>
          <p:cNvPicPr/>
          <p:nvPr/>
        </p:nvPicPr>
        <p:blipFill>
          <a:blip r:embed="rId3"/>
          <a:stretch/>
        </p:blipFill>
        <p:spPr>
          <a:xfrm>
            <a:off x="6467958" y="1268361"/>
            <a:ext cx="2383254" cy="4537702"/>
          </a:xfrm>
          <a:prstGeom prst="rect">
            <a:avLst/>
          </a:prstGeom>
          <a:ln>
            <a:noFill/>
          </a:ln>
        </p:spPr>
      </p:pic>
      <p:sp>
        <p:nvSpPr>
          <p:cNvPr id="153" name="CustomShape 4"/>
          <p:cNvSpPr/>
          <p:nvPr/>
        </p:nvSpPr>
        <p:spPr>
          <a:xfrm>
            <a:off x="0" y="4265608"/>
            <a:ext cx="3667433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i="1" strike="noStrike" spc="-1" dirty="0">
                <a:solidFill>
                  <a:schemeClr val="tx2"/>
                </a:solidFill>
                <a:latin typeface="Arial"/>
                <a:ea typeface="DejaVu Sans"/>
              </a:rPr>
              <a:t>4KXX, C2, 1.20Å.</a:t>
            </a:r>
            <a:br>
              <a:rPr sz="2400" dirty="0">
                <a:solidFill>
                  <a:schemeClr val="tx2"/>
                </a:solidFill>
              </a:rPr>
            </a:br>
            <a:r>
              <a:rPr lang="en-GB" sz="2400" b="0" i="1" strike="noStrike" spc="-1" dirty="0">
                <a:solidFill>
                  <a:schemeClr val="tx2"/>
                </a:solidFill>
                <a:latin typeface="Arial"/>
                <a:ea typeface="DejaVu Sans"/>
              </a:rPr>
              <a:t>99% complete,</a:t>
            </a:r>
            <a:br>
              <a:rPr sz="2400" dirty="0">
                <a:solidFill>
                  <a:schemeClr val="tx2"/>
                </a:solidFill>
              </a:rPr>
            </a:br>
            <a:r>
              <a:rPr lang="en-GB" sz="2400" b="0" i="1" strike="noStrike" spc="-1" dirty="0">
                <a:solidFill>
                  <a:schemeClr val="tx2"/>
                </a:solidFill>
                <a:latin typeface="Arial"/>
                <a:ea typeface="DejaVu Sans"/>
              </a:rPr>
              <a:t>redundancy 3. </a:t>
            </a:r>
            <a:br>
              <a:rPr lang="en-GB" sz="2400" b="0" i="1" strike="noStrike" spc="-1" dirty="0">
                <a:solidFill>
                  <a:schemeClr val="tx2"/>
                </a:solidFill>
                <a:latin typeface="Arial"/>
                <a:ea typeface="DejaVu Sans"/>
              </a:rPr>
            </a:br>
            <a:r>
              <a:rPr lang="en-GB" sz="2400" b="0" i="1" strike="noStrike" spc="-1" dirty="0">
                <a:solidFill>
                  <a:schemeClr val="tx2"/>
                </a:solidFill>
                <a:latin typeface="Arial"/>
                <a:ea typeface="DejaVu Sans"/>
              </a:rPr>
              <a:t>(highest shell: 99%, 2.33)</a:t>
            </a:r>
            <a:endParaRPr lang="en-GB" sz="2400" b="0" strike="noStrike" spc="-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6368065" y="5780281"/>
            <a:ext cx="2666797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Orange points removed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C2E1-C423-4FBC-81AA-2C31FF40DC9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4520" y="1578924"/>
            <a:ext cx="7772040" cy="3943991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tx2"/>
                </a:solidFill>
              </a:rPr>
              <a:t>Introduction – the problem</a:t>
            </a:r>
          </a:p>
          <a:p>
            <a:endParaRPr lang="en-GB" sz="3200" dirty="0">
              <a:solidFill>
                <a:schemeClr val="tx2"/>
              </a:solidFill>
            </a:endParaRPr>
          </a:p>
          <a:p>
            <a:r>
              <a:rPr lang="en-GB" sz="3200" b="1" dirty="0">
                <a:solidFill>
                  <a:schemeClr val="tx2"/>
                </a:solidFill>
              </a:rPr>
              <a:t>The G</a:t>
            </a:r>
            <a:r>
              <a:rPr lang="el-GR" sz="3200" b="1" dirty="0">
                <a:solidFill>
                  <a:schemeClr val="tx2"/>
                </a:solidFill>
              </a:rPr>
              <a:t>Φ</a:t>
            </a:r>
            <a:r>
              <a:rPr lang="en-GB" sz="3200" b="1" dirty="0">
                <a:solidFill>
                  <a:schemeClr val="tx2"/>
                </a:solidFill>
              </a:rPr>
              <a:t>L Workflow and its capabilities</a:t>
            </a:r>
          </a:p>
          <a:p>
            <a:endParaRPr lang="en-GB" sz="3200" dirty="0">
              <a:solidFill>
                <a:schemeClr val="tx2"/>
              </a:solidFill>
            </a:endParaRPr>
          </a:p>
          <a:p>
            <a:r>
              <a:rPr lang="en-GB" sz="3200" dirty="0">
                <a:solidFill>
                  <a:schemeClr val="tx2"/>
                </a:solidFill>
              </a:rPr>
              <a:t>Deployment and tests</a:t>
            </a:r>
          </a:p>
          <a:p>
            <a:endParaRPr lang="en-GB" sz="3200" dirty="0">
              <a:solidFill>
                <a:schemeClr val="tx2"/>
              </a:solidFill>
            </a:endParaRPr>
          </a:p>
          <a:p>
            <a:r>
              <a:rPr lang="en-GB" sz="3200" dirty="0">
                <a:solidFill>
                  <a:schemeClr val="tx2"/>
                </a:solidFill>
              </a:rPr>
              <a:t>Workflow at P14 (</a:t>
            </a:r>
            <a:r>
              <a:rPr lang="en-GB" sz="3200" dirty="0" err="1">
                <a:solidFill>
                  <a:schemeClr val="tx2"/>
                </a:solidFill>
              </a:rPr>
              <a:t>Gleb</a:t>
            </a:r>
            <a:r>
              <a:rPr lang="en-GB" sz="3200" dirty="0">
                <a:solidFill>
                  <a:schemeClr val="tx2"/>
                </a:solidFill>
              </a:rPr>
              <a:t> </a:t>
            </a:r>
            <a:r>
              <a:rPr lang="en-GB" sz="3200" dirty="0" err="1">
                <a:solidFill>
                  <a:schemeClr val="tx2"/>
                </a:solidFill>
              </a:rPr>
              <a:t>Bourenkov</a:t>
            </a:r>
            <a:r>
              <a:rPr lang="en-GB" sz="3200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823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itle 1"/>
          <p:cNvSpPr txBox="1"/>
          <p:nvPr/>
        </p:nvSpPr>
        <p:spPr>
          <a:xfrm>
            <a:off x="76320" y="0"/>
            <a:ext cx="906732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2800" b="1" strike="noStrike" spc="-1" dirty="0">
                <a:solidFill>
                  <a:schemeClr val="tx2"/>
                </a:solidFill>
                <a:latin typeface="+mj-lt"/>
                <a:ea typeface="DejaVu Sans"/>
              </a:rPr>
              <a:t>                On-line strategy calculation and execution </a:t>
            </a:r>
            <a:endParaRPr lang="en-US" sz="2800" b="1" strike="noStrike" spc="-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23" name="Content Placeholder 2"/>
          <p:cNvSpPr txBox="1"/>
          <p:nvPr/>
        </p:nvSpPr>
        <p:spPr>
          <a:xfrm>
            <a:off x="343080" y="725400"/>
            <a:ext cx="8534160" cy="509269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88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900" spc="-1" dirty="0">
                <a:solidFill>
                  <a:srgbClr val="1F497D"/>
                </a:solidFill>
                <a:latin typeface="Arial"/>
                <a:ea typeface="DejaVu Sans"/>
              </a:rPr>
              <a:t>Calculation of o</a:t>
            </a:r>
            <a:r>
              <a:rPr lang="en-GB" sz="29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ptimised multi-sweep acquisition strategies in real-time, from characterisation results</a:t>
            </a:r>
            <a:endParaRPr lang="en-US" sz="29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spcAft>
                <a:spcPts val="1199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9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Workflow* </a:t>
            </a:r>
            <a:r>
              <a:rPr lang="en-GB" sz="2900" spc="-1" dirty="0">
                <a:solidFill>
                  <a:srgbClr val="1F497D"/>
                </a:solidFill>
                <a:latin typeface="Arial"/>
                <a:ea typeface="DejaVu Sans"/>
              </a:rPr>
              <a:t>includes</a:t>
            </a:r>
            <a:r>
              <a:rPr lang="en-GB" sz="29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 characterisation, indexing, </a:t>
            </a:r>
            <a:br>
              <a:rPr lang="en-GB" sz="2900" b="0" strike="noStrike" spc="-1" dirty="0">
                <a:solidFill>
                  <a:srgbClr val="1F497D"/>
                </a:solidFill>
                <a:latin typeface="Arial"/>
                <a:ea typeface="DejaVu Sans"/>
              </a:rPr>
            </a:br>
            <a:r>
              <a:rPr lang="en-GB" sz="29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pre-centring, parameter setting, and data acquisition</a:t>
            </a:r>
            <a:endParaRPr lang="en-US" sz="29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9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Choice of strategies</a:t>
            </a:r>
            <a:endParaRPr lang="en-US" sz="29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5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Full, for high-quality data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5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OR quick, for fast-but-guaranteed complete data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199"/>
              </a:spcBef>
              <a:spcAft>
                <a:spcPts val="1199"/>
              </a:spcAft>
              <a:buClr>
                <a:srgbClr val="1F497D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9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Integrated into </a:t>
            </a:r>
            <a:r>
              <a:rPr lang="en-GB" sz="2900" b="0" strike="noStrike" spc="-1" dirty="0" err="1">
                <a:solidFill>
                  <a:srgbClr val="1F497D"/>
                </a:solidFill>
                <a:latin typeface="Arial"/>
                <a:ea typeface="DejaVu Sans"/>
              </a:rPr>
              <a:t>MXCuBE</a:t>
            </a:r>
            <a:r>
              <a:rPr lang="en-GB" sz="29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, with Qt4 interface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6E006-50E2-48FA-9015-D8C9419B8CB0}"/>
              </a:ext>
            </a:extLst>
          </p:cNvPr>
          <p:cNvSpPr txBox="1"/>
          <p:nvPr/>
        </p:nvSpPr>
        <p:spPr>
          <a:xfrm>
            <a:off x="4697505" y="6459088"/>
            <a:ext cx="57015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b="0" i="1" strike="noStrike" spc="-1" dirty="0">
                <a:solidFill>
                  <a:srgbClr val="1F497D"/>
                </a:solidFill>
                <a:latin typeface="Arial"/>
                <a:ea typeface="DejaVu Sans"/>
              </a:rPr>
              <a:t>* With acknowledgements to the EDNA precursors</a:t>
            </a:r>
            <a:endParaRPr lang="en-GB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itle 1"/>
          <p:cNvSpPr txBox="1"/>
          <p:nvPr/>
        </p:nvSpPr>
        <p:spPr>
          <a:xfrm>
            <a:off x="76320" y="0"/>
            <a:ext cx="906732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4000" b="0" strike="noStrike" spc="-1" dirty="0">
                <a:solidFill>
                  <a:schemeClr val="tx2"/>
                </a:solidFill>
                <a:latin typeface="Arial"/>
                <a:ea typeface="DejaVu Sans"/>
              </a:rPr>
              <a:t>Workflow capabilities</a:t>
            </a:r>
            <a:endParaRPr lang="en-US" sz="4000" b="0" strike="noStrike" spc="-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425" name="Content Placeholder 2"/>
          <p:cNvSpPr txBox="1"/>
          <p:nvPr/>
        </p:nvSpPr>
        <p:spPr>
          <a:xfrm>
            <a:off x="304920" y="1303920"/>
            <a:ext cx="8534160" cy="481000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</a:pPr>
            <a:r>
              <a:rPr lang="en-GB" sz="2600" b="0" strike="noStrike" spc="-1" dirty="0" err="1">
                <a:solidFill>
                  <a:srgbClr val="1F497D"/>
                </a:solidFill>
                <a:latin typeface="Arial"/>
                <a:ea typeface="DejaVu Sans"/>
              </a:rPr>
              <a:t>Goniostat</a:t>
            </a:r>
            <a:r>
              <a:rPr lang="en-GB" sz="26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 calibration, subsequently used for automatic pre-centring when orientation changes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</a:pPr>
            <a:r>
              <a:rPr lang="en-GB" sz="26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Native, MAD or SAD collection strategies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</a:pPr>
            <a:r>
              <a:rPr lang="en-GB" sz="22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Adapted to resolution, symmetry, crystal orientation, and accessible (re)orientations on the available </a:t>
            </a:r>
            <a:r>
              <a:rPr lang="en-GB" sz="2200" b="0" strike="noStrike" spc="-1" dirty="0" err="1">
                <a:solidFill>
                  <a:srgbClr val="1F497D"/>
                </a:solidFill>
                <a:latin typeface="Arial"/>
                <a:ea typeface="DejaVu Sans"/>
              </a:rPr>
              <a:t>goniostat</a:t>
            </a:r>
            <a:endParaRPr lang="en-GB" sz="2200" b="0" strike="noStrike" spc="-1" dirty="0">
              <a:solidFill>
                <a:srgbClr val="1F497D"/>
              </a:solidFill>
              <a:latin typeface="Arial"/>
              <a:ea typeface="DejaVu Sans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1F497D"/>
              </a:buClr>
              <a:buFont typeface="Arial"/>
              <a:buChar char="•"/>
            </a:pPr>
            <a:r>
              <a:rPr lang="en-GB" sz="2200" spc="-1" dirty="0">
                <a:solidFill>
                  <a:srgbClr val="1F497D"/>
                </a:solidFill>
                <a:latin typeface="Arial"/>
                <a:ea typeface="DejaVu Sans"/>
              </a:rPr>
              <a:t>Use full range of </a:t>
            </a:r>
            <a:r>
              <a:rPr lang="el-GR" sz="2200" spc="-1" dirty="0">
                <a:solidFill>
                  <a:srgbClr val="1F497D"/>
                </a:solidFill>
                <a:latin typeface="Arial"/>
                <a:ea typeface="DejaVu Sans"/>
              </a:rPr>
              <a:t>κ</a:t>
            </a:r>
            <a:r>
              <a:rPr lang="en-GB" sz="2200" spc="-1" dirty="0">
                <a:solidFill>
                  <a:srgbClr val="1F497D"/>
                </a:solidFill>
                <a:latin typeface="Arial"/>
                <a:ea typeface="DejaVu Sans"/>
              </a:rPr>
              <a:t> values while avoiding</a:t>
            </a:r>
            <a:r>
              <a:rPr lang="en-GB" sz="22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lang="en-GB" sz="2200" b="0" strike="noStrike" spc="-1" dirty="0" err="1">
                <a:solidFill>
                  <a:srgbClr val="1F497D"/>
                </a:solidFill>
                <a:latin typeface="Arial"/>
                <a:ea typeface="DejaVu Sans"/>
              </a:rPr>
              <a:t>goniostat</a:t>
            </a:r>
            <a:r>
              <a:rPr lang="en-GB" sz="22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 shadowing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199"/>
              </a:spcBef>
              <a:spcAft>
                <a:spcPts val="1199"/>
              </a:spcAft>
              <a:buClr>
                <a:srgbClr val="1F497D"/>
              </a:buClr>
              <a:buFont typeface="Arial"/>
              <a:buChar char="•"/>
            </a:pPr>
            <a:r>
              <a:rPr lang="en-GB" sz="26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Set default transmission*, depending on resolution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120000"/>
              </a:lnSpc>
              <a:spcAft>
                <a:spcPts val="1199"/>
              </a:spcAft>
              <a:buClr>
                <a:srgbClr val="1F497D"/>
              </a:buClr>
              <a:buFont typeface="Arial"/>
              <a:buChar char="•"/>
            </a:pPr>
            <a:r>
              <a:rPr lang="en-GB" sz="22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Uses pre-calculated radiation sensitivity values</a:t>
            </a:r>
          </a:p>
          <a:p>
            <a:pPr marL="685800" lvl="1" indent="-228240">
              <a:lnSpc>
                <a:spcPct val="120000"/>
              </a:lnSpc>
              <a:spcAft>
                <a:spcPts val="1199"/>
              </a:spcAft>
              <a:buClr>
                <a:srgbClr val="1F497D"/>
              </a:buClr>
              <a:buFont typeface="Arial"/>
              <a:buChar char="•"/>
            </a:pPr>
            <a:r>
              <a:rPr lang="en-GB" sz="22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Assumes B-factor increase of 1Å</a:t>
            </a:r>
            <a:r>
              <a:rPr lang="en-GB" sz="2200" b="0" strike="noStrike" spc="-1" baseline="30000" dirty="0">
                <a:solidFill>
                  <a:srgbClr val="1F497D"/>
                </a:solidFill>
                <a:latin typeface="Arial"/>
                <a:ea typeface="DejaVu Sans"/>
              </a:rPr>
              <a:t>2</a:t>
            </a:r>
            <a:r>
              <a:rPr lang="en-GB" sz="22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/</a:t>
            </a:r>
            <a:r>
              <a:rPr lang="en-GB" sz="2200" b="0" strike="noStrike" spc="-1" dirty="0" err="1">
                <a:solidFill>
                  <a:srgbClr val="1F497D"/>
                </a:solidFill>
                <a:latin typeface="Arial"/>
                <a:ea typeface="DejaVu Sans"/>
              </a:rPr>
              <a:t>MGy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120000"/>
              </a:lnSpc>
              <a:spcAft>
                <a:spcPts val="1199"/>
              </a:spcAft>
              <a:buClr>
                <a:srgbClr val="1F497D"/>
              </a:buClr>
              <a:buFont typeface="Arial"/>
              <a:buChar char="•"/>
            </a:pPr>
            <a:r>
              <a:rPr lang="en-GB" sz="22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‘</a:t>
            </a:r>
            <a:r>
              <a:rPr lang="en-GB" sz="2200" b="0" i="1" strike="noStrike" spc="-1" dirty="0">
                <a:solidFill>
                  <a:srgbClr val="1F497D"/>
                </a:solidFill>
                <a:latin typeface="Arial"/>
                <a:ea typeface="DejaVu Sans"/>
              </a:rPr>
              <a:t>Top hat</a:t>
            </a:r>
            <a:r>
              <a:rPr lang="en-GB" sz="2200" b="0" strike="noStrike" spc="-1" dirty="0">
                <a:solidFill>
                  <a:srgbClr val="1F497D"/>
                </a:solidFill>
                <a:latin typeface="Arial"/>
                <a:ea typeface="DejaVu Sans"/>
              </a:rPr>
              <a:t>’: Based on mean flux density = flux / beam area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Content Placeholder 2"/>
          <p:cNvSpPr/>
          <p:nvPr/>
        </p:nvSpPr>
        <p:spPr>
          <a:xfrm>
            <a:off x="4811520" y="6526080"/>
            <a:ext cx="5219280" cy="33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4500"/>
          </a:bodyPr>
          <a:lstStyle/>
          <a:p>
            <a:pPr>
              <a:lnSpc>
                <a:spcPct val="120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GB" sz="1600" b="0" i="1" strike="noStrike" spc="-1" dirty="0">
                <a:solidFill>
                  <a:srgbClr val="1F497D"/>
                </a:solidFill>
                <a:latin typeface="Arial"/>
                <a:ea typeface="DejaVu Sans"/>
              </a:rPr>
              <a:t>* With acknowledgements to the EDNA precursors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6097</TotalTime>
  <Words>1404</Words>
  <Application>Microsoft Office PowerPoint</Application>
  <PresentationFormat>On-screen Show (4:3)</PresentationFormat>
  <Paragraphs>317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success rate</vt:lpstr>
      <vt:lpstr>Workflow step timings</vt:lpstr>
      <vt:lpstr>Estimated strategy timings</vt:lpstr>
      <vt:lpstr>PowerPoint Presentation</vt:lpstr>
      <vt:lpstr>PowerPoint Presentation</vt:lpstr>
      <vt:lpstr>Start GΦL Workflow</vt:lpstr>
      <vt:lpstr>Confirm Characterisation</vt:lpstr>
      <vt:lpstr>Indexing solution UI</vt:lpstr>
      <vt:lpstr>Confirm acquisition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Clemens Vonrhein</dc:creator>
  <dc:description/>
  <cp:lastModifiedBy>Global Phasing</cp:lastModifiedBy>
  <cp:revision>290</cp:revision>
  <dcterms:modified xsi:type="dcterms:W3CDTF">2021-05-17T17:05:25Z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  <property fmtid="{D5CDD505-2E9C-101B-9397-08002B2CF9AE}" pid="6" name="Notes">
    <vt:i4>1</vt:i4>
  </property>
  <property fmtid="{D5CDD505-2E9C-101B-9397-08002B2CF9AE}" pid="7" name="PresentationFormat">
    <vt:lpwstr>On-screen Show (4:3)</vt:lpwstr>
  </property>
  <property fmtid="{D5CDD505-2E9C-101B-9397-08002B2CF9AE}" pid="8" name="Slides">
    <vt:i4>37</vt:i4>
  </property>
</Properties>
</file>