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311" r:id="rId2"/>
    <p:sldId id="314" r:id="rId3"/>
    <p:sldId id="322" r:id="rId4"/>
    <p:sldId id="320" r:id="rId5"/>
    <p:sldId id="32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F15934-5DAC-41AC-82F8-E24556011E65}">
          <p14:sldIdLst>
            <p14:sldId id="311"/>
            <p14:sldId id="314"/>
            <p14:sldId id="322"/>
            <p14:sldId id="320"/>
            <p14:sldId id="323"/>
          </p14:sldIdLst>
        </p14:section>
        <p14:section name="Untitled Section" id="{56D1B7E9-30A7-436B-B2BC-EA78A310DA7F}">
          <p14:sldIdLst/>
        </p14:section>
        <p14:section name="Untitled Section" id="{2ED1DE04-A236-4C5D-86BC-9763364A3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577"/>
    <a:srgbClr val="4B2601"/>
    <a:srgbClr val="ED7703"/>
    <a:srgbClr val="F4F4F4"/>
    <a:srgbClr val="D1D2D4"/>
    <a:srgbClr val="B7B9BA"/>
    <a:srgbClr val="AF007C"/>
    <a:srgbClr val="0098D4"/>
    <a:srgbClr val="51A026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2" autoAdjust="0"/>
    <p:restoredTop sz="94195" autoAdjust="0"/>
  </p:normalViewPr>
  <p:slideViewPr>
    <p:cSldViewPr snapToObjects="1" showGuides="1">
      <p:cViewPr varScale="1">
        <p:scale>
          <a:sx n="54" d="100"/>
          <a:sy n="54" d="100"/>
        </p:scale>
        <p:origin x="1122" y="66"/>
      </p:cViewPr>
      <p:guideLst>
        <p:guide orient="horz" pos="2160"/>
        <p:guide orient="horz" pos="346"/>
        <p:guide orient="horz" pos="3974"/>
        <p:guide orient="horz" pos="1026"/>
        <p:guide pos="2880"/>
        <p:guide pos="521"/>
        <p:guide pos="5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ESRF HIGHLIGHTS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9ECEB-3937-4F26-B78C-83FCE6F7B14A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0EAD4-053F-4CF3-8873-64787B9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3046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ESRF HIGHLIGHTS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28/05/2024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4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8433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213821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272873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35536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426749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logo_cou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000" y="1990800"/>
            <a:ext cx="7200000" cy="2880000"/>
          </a:xfrm>
          <a:prstGeom prst="rect">
            <a:avLst/>
          </a:prstGeom>
        </p:spPr>
      </p:pic>
      <p:pic>
        <p:nvPicPr>
          <p:cNvPr id="3" name="Image 14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9908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1098000"/>
            <a:ext cx="5612400" cy="3564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1098000"/>
            <a:ext cx="2574000" cy="3564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764704"/>
            <a:ext cx="8236800" cy="5400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baseline="0"/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5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ESRF COLOUR PALETTE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51223" y="1016732"/>
            <a:ext cx="6421177" cy="4780955"/>
            <a:chOff x="977503" y="761588"/>
            <a:chExt cx="6421177" cy="4780955"/>
          </a:xfrm>
        </p:grpSpPr>
        <p:sp>
          <p:nvSpPr>
            <p:cNvPr id="6" name="Oval 5"/>
            <p:cNvSpPr/>
            <p:nvPr/>
          </p:nvSpPr>
          <p:spPr>
            <a:xfrm>
              <a:off x="2803893" y="1812730"/>
              <a:ext cx="2628292" cy="2628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4175956" y="1016392"/>
              <a:ext cx="576404" cy="576404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003708" y="1393465"/>
              <a:ext cx="576404" cy="576404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7764" y="1980062"/>
              <a:ext cx="576404" cy="576404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688124" y="2740535"/>
              <a:ext cx="576404" cy="576404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80282" y="3501008"/>
              <a:ext cx="576404" cy="576404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148064" y="4169035"/>
              <a:ext cx="576404" cy="576404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367594" y="1709154"/>
              <a:ext cx="576404" cy="576404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079392" y="2433493"/>
              <a:ext cx="576404" cy="576404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491370" y="4689140"/>
              <a:ext cx="576404" cy="576404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06262" y="4329100"/>
              <a:ext cx="576404" cy="576404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113415" y="3746995"/>
              <a:ext cx="576404" cy="576404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5461" y="3053707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R019G037B119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39537" y="761588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R237G119B003</a:t>
              </a:r>
              <a:endParaRPr lang="en-GB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3712" y="116293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R244G163B000</a:t>
              </a:r>
              <a:endParaRPr lang="en-GB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5966" y="1756869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R255G221B000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257054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R081G160B038</a:t>
              </a:r>
              <a:endParaRPr lang="en-GB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3409385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R000G152B212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7172" y="4159448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R175G000B124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12568" y="1497250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75%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7503" y="227946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50%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8263" y="5265544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R183G185B186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8154" y="4899336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R209G210B212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8010" y="431192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R244G244B244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8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000" y="6210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/>
              <a:t>CLICK TO MODIFY THE STYLE OF THE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764704"/>
            <a:ext cx="82368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572" y="6483349"/>
            <a:ext cx="6120000" cy="21248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MXCuBE Workshop, 29th-30tht May, Lund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83438"/>
            <a:ext cx="413559" cy="212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8" descr="logo_tex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000" y="6210000"/>
            <a:ext cx="1975944" cy="64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1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6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113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pos="453" userDrawn="1">
          <p15:clr>
            <a:srgbClr val="F26B43"/>
          </p15:clr>
        </p15:guide>
        <p15:guide id="5" pos="56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3672408" cy="467808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411760" y="4016096"/>
            <a:ext cx="64807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  <a:latin typeface="+mj-lt"/>
              </a:rPr>
              <a:t>ESRF STATUS REPORT</a:t>
            </a:r>
            <a:endParaRPr lang="en-GB" sz="24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GB" sz="2000" b="1" dirty="0">
                <a:solidFill>
                  <a:schemeClr val="accent1"/>
                </a:solidFill>
                <a:latin typeface="+mj-lt"/>
              </a:rPr>
              <a:t>Antonia BETEVA</a:t>
            </a:r>
          </a:p>
          <a:p>
            <a:pPr algn="ctr"/>
            <a:endParaRPr lang="en-GB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On behalf of the </a:t>
            </a:r>
            <a:r>
              <a:rPr lang="en-GB" sz="1600" b="1" dirty="0" smtClean="0">
                <a:solidFill>
                  <a:schemeClr val="accent1"/>
                </a:solidFill>
                <a:latin typeface="+mj-lt"/>
              </a:rPr>
              <a:t>ESRF </a:t>
            </a:r>
            <a:r>
              <a:rPr lang="en-GB" sz="1600" b="1" dirty="0" err="1">
                <a:solidFill>
                  <a:schemeClr val="accent1"/>
                </a:solidFill>
                <a:latin typeface="+mj-lt"/>
              </a:rPr>
              <a:t>MXCuBE</a:t>
            </a:r>
            <a:r>
              <a:rPr lang="en-GB" sz="1600" b="1" dirty="0">
                <a:solidFill>
                  <a:schemeClr val="accent1"/>
                </a:solidFill>
                <a:latin typeface="+mj-lt"/>
              </a:rPr>
              <a:t> team:</a:t>
            </a:r>
          </a:p>
          <a:p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Marcus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Oscarsson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GB" sz="1600" dirty="0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Daniele de </a:t>
            </a:r>
            <a:r>
              <a:rPr lang="en-GB" sz="1600" dirty="0" err="1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Sanctis</a:t>
            </a:r>
            <a:r>
              <a:rPr lang="en-GB" sz="1600" dirty="0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Olof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Svensson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Axel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Bocciarelli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Jean Baptiste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Florial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(</a:t>
            </a:r>
            <a:r>
              <a:rPr lang="en-GB" sz="1600" i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EMBL</a:t>
            </a:r>
            <a:r>
              <a:rPr lang="en-GB" sz="1600" dirty="0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), Antonia </a:t>
            </a:r>
            <a:r>
              <a:rPr lang="en-GB" sz="1600" dirty="0" err="1" smtClean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Beteva</a:t>
            </a:r>
            <a:endParaRPr lang="en-GB" sz="1600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916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BEAMLINE SUMMARY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sz="1100" dirty="0"/>
          </a:p>
          <a:p>
            <a:pPr lvl="0"/>
            <a:r>
              <a:rPr lang="en-GB" sz="1600" dirty="0"/>
              <a:t>  </a:t>
            </a:r>
            <a:endParaRPr lang="en-GB" sz="1600" i="0" dirty="0"/>
          </a:p>
          <a:p>
            <a:pPr marL="987425" lvl="4" indent="0">
              <a:buClr>
                <a:schemeClr val="tx1"/>
              </a:buClr>
              <a:buNone/>
            </a:pPr>
            <a:endParaRPr lang="en-GB" sz="1600" i="0" dirty="0"/>
          </a:p>
          <a:p>
            <a:pPr marL="987425" lvl="4" indent="0">
              <a:buClr>
                <a:schemeClr val="tx1"/>
              </a:buClr>
              <a:buNone/>
            </a:pPr>
            <a:r>
              <a:rPr lang="en-GB" dirty="0"/>
              <a:t> </a:t>
            </a: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  <p:cxnSp>
        <p:nvCxnSpPr>
          <p:cNvPr id="7" name="Google Shape;70;p12">
            <a:extLst>
              <a:ext uri="{FF2B5EF4-FFF2-40B4-BE49-F238E27FC236}">
                <a16:creationId xmlns:a16="http://schemas.microsoft.com/office/drawing/2014/main" id="{82954237-DB01-4E49-85BF-3A6499DC1DF3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rot="10800000" flipH="1">
            <a:off x="946150" y="1842575"/>
            <a:ext cx="47409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cxnSp>
      <p:cxnSp>
        <p:nvCxnSpPr>
          <p:cNvPr id="8" name="Google Shape;73;p12">
            <a:extLst>
              <a:ext uri="{FF2B5EF4-FFF2-40B4-BE49-F238E27FC236}">
                <a16:creationId xmlns:a16="http://schemas.microsoft.com/office/drawing/2014/main" id="{2CA69EB2-2CAA-4B9C-B9B4-3641242FFF87}"/>
              </a:ext>
            </a:extLst>
          </p:cNvPr>
          <p:cNvCxnSpPr>
            <a:stCxn id="9" idx="5"/>
            <a:endCxn id="14" idx="2"/>
          </p:cNvCxnSpPr>
          <p:nvPr/>
        </p:nvCxnSpPr>
        <p:spPr>
          <a:xfrm>
            <a:off x="934639" y="2263064"/>
            <a:ext cx="6108900" cy="3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" name="Google Shape;71;p12">
            <a:extLst>
              <a:ext uri="{FF2B5EF4-FFF2-40B4-BE49-F238E27FC236}">
                <a16:creationId xmlns:a16="http://schemas.microsoft.com/office/drawing/2014/main" id="{CD590302-AA37-4923-9324-F1B942AF30D9}"/>
              </a:ext>
            </a:extLst>
          </p:cNvPr>
          <p:cNvSpPr/>
          <p:nvPr/>
        </p:nvSpPr>
        <p:spPr>
          <a:xfrm>
            <a:off x="867550" y="2195975"/>
            <a:ext cx="78600" cy="7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" name="Google Shape;75;p12">
            <a:extLst>
              <a:ext uri="{FF2B5EF4-FFF2-40B4-BE49-F238E27FC236}">
                <a16:creationId xmlns:a16="http://schemas.microsoft.com/office/drawing/2014/main" id="{18224A45-64F2-4554-BC1B-9E8DF893096F}"/>
              </a:ext>
            </a:extLst>
          </p:cNvPr>
          <p:cNvCxnSpPr>
            <a:stCxn id="9" idx="3"/>
            <a:endCxn id="18" idx="2"/>
          </p:cNvCxnSpPr>
          <p:nvPr/>
        </p:nvCxnSpPr>
        <p:spPr>
          <a:xfrm>
            <a:off x="879061" y="2263064"/>
            <a:ext cx="6131700" cy="154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" name="Google Shape;77;p12">
            <a:extLst>
              <a:ext uri="{FF2B5EF4-FFF2-40B4-BE49-F238E27FC236}">
                <a16:creationId xmlns:a16="http://schemas.microsoft.com/office/drawing/2014/main" id="{9314FF89-5D07-4FC7-8D55-2C13B9CACF36}"/>
              </a:ext>
            </a:extLst>
          </p:cNvPr>
          <p:cNvCxnSpPr>
            <a:stCxn id="9" idx="4"/>
            <a:endCxn id="20" idx="2"/>
          </p:cNvCxnSpPr>
          <p:nvPr/>
        </p:nvCxnSpPr>
        <p:spPr>
          <a:xfrm>
            <a:off x="906850" y="2274575"/>
            <a:ext cx="4675200" cy="23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2" name="Google Shape;79;p12">
            <a:extLst>
              <a:ext uri="{FF2B5EF4-FFF2-40B4-BE49-F238E27FC236}">
                <a16:creationId xmlns:a16="http://schemas.microsoft.com/office/drawing/2014/main" id="{479028F2-2B52-4036-AE45-4809E33CA6CF}"/>
              </a:ext>
            </a:extLst>
          </p:cNvPr>
          <p:cNvSpPr/>
          <p:nvPr/>
        </p:nvSpPr>
        <p:spPr>
          <a:xfrm>
            <a:off x="6561275" y="2361225"/>
            <a:ext cx="482400" cy="48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" name="Google Shape;80;p12">
            <a:extLst>
              <a:ext uri="{FF2B5EF4-FFF2-40B4-BE49-F238E27FC236}">
                <a16:creationId xmlns:a16="http://schemas.microsoft.com/office/drawing/2014/main" id="{171E91C9-1585-4BEF-866A-E767FD40CC1B}"/>
              </a:ext>
            </a:extLst>
          </p:cNvPr>
          <p:cNvCxnSpPr>
            <a:stCxn id="9" idx="5"/>
            <a:endCxn id="22" idx="2"/>
          </p:cNvCxnSpPr>
          <p:nvPr/>
        </p:nvCxnSpPr>
        <p:spPr>
          <a:xfrm>
            <a:off x="934639" y="2263064"/>
            <a:ext cx="2949000" cy="24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74;p12">
            <a:extLst>
              <a:ext uri="{FF2B5EF4-FFF2-40B4-BE49-F238E27FC236}">
                <a16:creationId xmlns:a16="http://schemas.microsoft.com/office/drawing/2014/main" id="{5DF9841C-4B91-45E9-A206-109997CC85D6}"/>
              </a:ext>
            </a:extLst>
          </p:cNvPr>
          <p:cNvSpPr/>
          <p:nvPr/>
        </p:nvSpPr>
        <p:spPr>
          <a:xfrm>
            <a:off x="7043675" y="2162925"/>
            <a:ext cx="997800" cy="997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MICRO</a:t>
            </a:r>
            <a:endParaRPr sz="11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FOCUS</a:t>
            </a:r>
            <a:endParaRPr sz="11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ID23-2</a:t>
            </a:r>
            <a:endParaRPr sz="11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ID30A3</a:t>
            </a:r>
            <a:endParaRPr sz="11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82;p12">
            <a:extLst>
              <a:ext uri="{FF2B5EF4-FFF2-40B4-BE49-F238E27FC236}">
                <a16:creationId xmlns:a16="http://schemas.microsoft.com/office/drawing/2014/main" id="{EBE0ACEF-0E96-4D1A-B91E-DE171BA36CCF}"/>
              </a:ext>
            </a:extLst>
          </p:cNvPr>
          <p:cNvSpPr/>
          <p:nvPr/>
        </p:nvSpPr>
        <p:spPr>
          <a:xfrm>
            <a:off x="5206175" y="1604913"/>
            <a:ext cx="482400" cy="482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" name="Google Shape;72;p12">
            <a:extLst>
              <a:ext uri="{FF2B5EF4-FFF2-40B4-BE49-F238E27FC236}">
                <a16:creationId xmlns:a16="http://schemas.microsoft.com/office/drawing/2014/main" id="{62B8AB62-CD39-42AB-ADDF-197ADFA4812A}"/>
              </a:ext>
            </a:extLst>
          </p:cNvPr>
          <p:cNvSpPr/>
          <p:nvPr/>
        </p:nvSpPr>
        <p:spPr>
          <a:xfrm>
            <a:off x="5687050" y="1452875"/>
            <a:ext cx="779400" cy="779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BIO</a:t>
            </a:r>
            <a:endParaRPr sz="105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</a:t>
            </a:r>
            <a:r>
              <a:rPr lang="en-GB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r>
              <a:rPr lang="en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</a:t>
            </a:r>
            <a:endParaRPr sz="105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BM2</a:t>
            </a:r>
            <a:r>
              <a:rPr lang="e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9</a:t>
            </a:r>
            <a:endParaRPr sz="11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" name="Google Shape;83;p12">
            <a:extLst>
              <a:ext uri="{FF2B5EF4-FFF2-40B4-BE49-F238E27FC236}">
                <a16:creationId xmlns:a16="http://schemas.microsoft.com/office/drawing/2014/main" id="{703CDE57-AA67-4131-89D6-0528B4BE0AFE}"/>
              </a:ext>
            </a:extLst>
          </p:cNvPr>
          <p:cNvSpPr/>
          <p:nvPr/>
        </p:nvSpPr>
        <p:spPr>
          <a:xfrm rot="719265">
            <a:off x="6511291" y="3536230"/>
            <a:ext cx="482421" cy="48242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1</a:t>
            </a:r>
            <a:endParaRPr sz="120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8" name="Google Shape;76;p12">
            <a:extLst>
              <a:ext uri="{FF2B5EF4-FFF2-40B4-BE49-F238E27FC236}">
                <a16:creationId xmlns:a16="http://schemas.microsoft.com/office/drawing/2014/main" id="{1D313983-D29C-450B-BDF0-898616FF24AE}"/>
              </a:ext>
            </a:extLst>
          </p:cNvPr>
          <p:cNvSpPr/>
          <p:nvPr/>
        </p:nvSpPr>
        <p:spPr>
          <a:xfrm rot="720077">
            <a:off x="7000833" y="3449760"/>
            <a:ext cx="911830" cy="91183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AUTOMATIC</a:t>
            </a:r>
            <a:endParaRPr sz="105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05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ID30A1</a:t>
            </a:r>
            <a:endParaRPr sz="105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" name="Google Shape;84;p12">
            <a:extLst>
              <a:ext uri="{FF2B5EF4-FFF2-40B4-BE49-F238E27FC236}">
                <a16:creationId xmlns:a16="http://schemas.microsoft.com/office/drawing/2014/main" id="{F7B1B2F8-7C97-4125-B7A5-F40A34572E1A}"/>
              </a:ext>
            </a:extLst>
          </p:cNvPr>
          <p:cNvSpPr/>
          <p:nvPr/>
        </p:nvSpPr>
        <p:spPr>
          <a:xfrm rot="840100">
            <a:off x="5099534" y="4292789"/>
            <a:ext cx="482331" cy="48233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" name="Google Shape;78;p12">
            <a:extLst>
              <a:ext uri="{FF2B5EF4-FFF2-40B4-BE49-F238E27FC236}">
                <a16:creationId xmlns:a16="http://schemas.microsoft.com/office/drawing/2014/main" id="{9AE97303-0F1A-4707-B8C6-A227C89A3CB6}"/>
              </a:ext>
            </a:extLst>
          </p:cNvPr>
          <p:cNvSpPr/>
          <p:nvPr/>
        </p:nvSpPr>
        <p:spPr>
          <a:xfrm rot="834924">
            <a:off x="5567357" y="4240210"/>
            <a:ext cx="1000462" cy="10004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MAD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ID23-1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ID30B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" name="Google Shape;85;p12">
            <a:extLst>
              <a:ext uri="{FF2B5EF4-FFF2-40B4-BE49-F238E27FC236}">
                <a16:creationId xmlns:a16="http://schemas.microsoft.com/office/drawing/2014/main" id="{53A2437E-0831-49AA-BE3B-F87CD4FEB9F2}"/>
              </a:ext>
            </a:extLst>
          </p:cNvPr>
          <p:cNvSpPr/>
          <p:nvPr/>
        </p:nvSpPr>
        <p:spPr>
          <a:xfrm rot="1619714">
            <a:off x="3434288" y="4324820"/>
            <a:ext cx="482468" cy="482468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81;p12">
            <a:extLst>
              <a:ext uri="{FF2B5EF4-FFF2-40B4-BE49-F238E27FC236}">
                <a16:creationId xmlns:a16="http://schemas.microsoft.com/office/drawing/2014/main" id="{4B2396B0-E823-4860-A215-BC1EE3BB91F2}"/>
              </a:ext>
            </a:extLst>
          </p:cNvPr>
          <p:cNvSpPr/>
          <p:nvPr/>
        </p:nvSpPr>
        <p:spPr>
          <a:xfrm rot="1623406">
            <a:off x="3837318" y="4506329"/>
            <a:ext cx="844191" cy="844191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CRYOEM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CM01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3" name="Google Shape;86;p12">
            <a:extLst>
              <a:ext uri="{FF2B5EF4-FFF2-40B4-BE49-F238E27FC236}">
                <a16:creationId xmlns:a16="http://schemas.microsoft.com/office/drawing/2014/main" id="{893B9739-7DF2-4268-8FE7-1BACAE176A7A}"/>
              </a:ext>
            </a:extLst>
          </p:cNvPr>
          <p:cNvCxnSpPr>
            <a:stCxn id="9" idx="2"/>
            <a:endCxn id="25" idx="1"/>
          </p:cNvCxnSpPr>
          <p:nvPr/>
        </p:nvCxnSpPr>
        <p:spPr>
          <a:xfrm>
            <a:off x="867550" y="2235275"/>
            <a:ext cx="1542000" cy="26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4" name="Google Shape;88;p12">
            <a:extLst>
              <a:ext uri="{FF2B5EF4-FFF2-40B4-BE49-F238E27FC236}">
                <a16:creationId xmlns:a16="http://schemas.microsoft.com/office/drawing/2014/main" id="{D23FF07B-B2F4-4EB9-A350-6B3983341C2C}"/>
              </a:ext>
            </a:extLst>
          </p:cNvPr>
          <p:cNvSpPr/>
          <p:nvPr/>
        </p:nvSpPr>
        <p:spPr>
          <a:xfrm>
            <a:off x="2031025" y="4422870"/>
            <a:ext cx="482400" cy="48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" name="Google Shape;87;p12">
            <a:extLst>
              <a:ext uri="{FF2B5EF4-FFF2-40B4-BE49-F238E27FC236}">
                <a16:creationId xmlns:a16="http://schemas.microsoft.com/office/drawing/2014/main" id="{2EA781AF-6D07-4374-86FB-D64E2DAF1E73}"/>
              </a:ext>
            </a:extLst>
          </p:cNvPr>
          <p:cNvSpPr/>
          <p:nvPr/>
        </p:nvSpPr>
        <p:spPr>
          <a:xfrm>
            <a:off x="2285830" y="4781703"/>
            <a:ext cx="844200" cy="84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SSX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/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ID29</a:t>
            </a:r>
            <a:endParaRPr sz="12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" name="Google Shape;89;p12">
            <a:extLst>
              <a:ext uri="{FF2B5EF4-FFF2-40B4-BE49-F238E27FC236}">
                <a16:creationId xmlns:a16="http://schemas.microsoft.com/office/drawing/2014/main" id="{690ADD6F-9322-4A53-A0B3-4BBC9FBC5471}"/>
              </a:ext>
            </a:extLst>
          </p:cNvPr>
          <p:cNvSpPr/>
          <p:nvPr/>
        </p:nvSpPr>
        <p:spPr>
          <a:xfrm>
            <a:off x="200650" y="1529075"/>
            <a:ext cx="1412400" cy="1412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33350" dir="16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1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SB</a:t>
            </a:r>
            <a:endParaRPr sz="4800" b="1">
              <a:solidFill>
                <a:schemeClr val="lt1"/>
              </a:solidFill>
            </a:endParaRPr>
          </a:p>
        </p:txBody>
      </p:sp>
      <p:graphicFrame>
        <p:nvGraphicFramePr>
          <p:cNvPr id="27" name="Google Shape;90;p12">
            <a:extLst>
              <a:ext uri="{FF2B5EF4-FFF2-40B4-BE49-F238E27FC236}">
                <a16:creationId xmlns:a16="http://schemas.microsoft.com/office/drawing/2014/main" id="{DF6B6A96-4ACC-4759-B148-69C80717B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494645"/>
              </p:ext>
            </p:extLst>
          </p:nvPr>
        </p:nvGraphicFramePr>
        <p:xfrm>
          <a:off x="1791675" y="2308114"/>
          <a:ext cx="4699650" cy="19778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ID23-1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MD2S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EIGER2 16M CdTe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FlexHCD (SC3 + Unipucks)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ID23-2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MD3up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EIGER2 9M</a:t>
                      </a:r>
                      <a:endParaRPr sz="1200" b="1">
                        <a:solidFill>
                          <a:schemeClr val="accent1"/>
                        </a:solidFill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FlexHCD (Unipucks)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ID30A1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MD2S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PILATUS3 6M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FlexHCD (Unipucks)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ID30A3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MD2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EIGER 4M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FlexHCD (SC3 + Unipucks)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ID30B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MD2S</a:t>
                      </a:r>
                      <a:endParaRPr sz="1200" b="1" dirty="0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EIGER2 9M</a:t>
                      </a:r>
                      <a:endParaRPr sz="1200" b="1" dirty="0">
                        <a:solidFill>
                          <a:srgbClr val="FF00FF"/>
                        </a:solidFill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FlexHCD (SC3 + Unipucks)</a:t>
                      </a:r>
                      <a:endParaRPr sz="1200" b="1"/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ID29</a:t>
                      </a:r>
                      <a:endParaRPr sz="1000" b="1">
                        <a:solidFill>
                          <a:schemeClr val="accen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MD3upSSX</a:t>
                      </a:r>
                      <a:endParaRPr sz="1000" b="1" dirty="0">
                        <a:solidFill>
                          <a:schemeClr val="accen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JUNGFRAU</a:t>
                      </a:r>
                      <a:r>
                        <a:rPr lang="en" sz="1000" b="1">
                          <a:solidFill>
                            <a:srgbClr val="FF00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" sz="1000" b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4M</a:t>
                      </a:r>
                      <a:endParaRPr sz="1000" b="1">
                        <a:solidFill>
                          <a:srgbClr val="FF00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dirty="0">
                          <a:solidFill>
                            <a:srgbClr val="FF00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(FlexSSX)</a:t>
                      </a:r>
                      <a:endParaRPr sz="1000" b="1" i="1" dirty="0">
                        <a:solidFill>
                          <a:schemeClr val="accen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(BM07</a:t>
                      </a:r>
                      <a:endParaRPr sz="1000" i="1">
                        <a:solidFill>
                          <a:schemeClr val="accen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MD2</a:t>
                      </a:r>
                      <a:endParaRPr sz="1000" i="1">
                        <a:solidFill>
                          <a:schemeClr val="accen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chemeClr val="accen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Pilatus</a:t>
                      </a:r>
                      <a:endParaRPr sz="1000" i="1">
                        <a:solidFill>
                          <a:srgbClr val="FF00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chemeClr val="dk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G-Rob)</a:t>
                      </a:r>
                      <a:endParaRPr sz="1000" i="1" dirty="0">
                        <a:solidFill>
                          <a:schemeClr val="dk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0" marT="0" marB="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8" name="Google Shape;91;p12">
            <a:extLst>
              <a:ext uri="{FF2B5EF4-FFF2-40B4-BE49-F238E27FC236}">
                <a16:creationId xmlns:a16="http://schemas.microsoft.com/office/drawing/2014/main" id="{05D72123-7D3F-4D22-87CE-72BD13EBF5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650" y="3838575"/>
            <a:ext cx="1569300" cy="199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04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MXCuBE</a:t>
            </a:r>
            <a:r>
              <a:rPr lang="en-US" dirty="0"/>
              <a:t> STATUS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sz="24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US" sz="1800" b="1" dirty="0" err="1">
                <a:solidFill>
                  <a:srgbClr val="132577"/>
                </a:solidFill>
              </a:rPr>
              <a:t>MXCuBE</a:t>
            </a:r>
            <a:r>
              <a:rPr lang="en-US" sz="1800" b="1" dirty="0">
                <a:solidFill>
                  <a:srgbClr val="132577"/>
                </a:solidFill>
              </a:rPr>
              <a:t> (same on all beamlines)</a:t>
            </a:r>
            <a:endParaRPr lang="en-GB" sz="1800" b="1" dirty="0">
              <a:solidFill>
                <a:srgbClr val="132577"/>
              </a:solidFill>
            </a:endParaRP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32577"/>
                </a:solidFill>
              </a:rPr>
              <a:t>m</a:t>
            </a:r>
            <a:r>
              <a:rPr lang="en-GB" sz="1800" i="0" dirty="0" err="1">
                <a:solidFill>
                  <a:srgbClr val="132577"/>
                </a:solidFill>
              </a:rPr>
              <a:t>xcubeweb</a:t>
            </a:r>
            <a:r>
              <a:rPr lang="en-GB" sz="1800" i="0" dirty="0">
                <a:solidFill>
                  <a:srgbClr val="132577"/>
                </a:solidFill>
              </a:rPr>
              <a:t> 4.72.0 + ESRF </a:t>
            </a:r>
            <a:r>
              <a:rPr lang="en-GB" sz="1800" i="0" dirty="0" smtClean="0">
                <a:solidFill>
                  <a:srgbClr val="132577"/>
                </a:solidFill>
              </a:rPr>
              <a:t> </a:t>
            </a:r>
            <a:r>
              <a:rPr lang="en-GB" sz="1800" i="0" dirty="0">
                <a:solidFill>
                  <a:srgbClr val="132577"/>
                </a:solidFill>
              </a:rPr>
              <a:t>(esrf.0516)</a:t>
            </a: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i="0" dirty="0" err="1">
                <a:solidFill>
                  <a:srgbClr val="132577"/>
                </a:solidFill>
              </a:rPr>
              <a:t>mxcubecore</a:t>
            </a:r>
            <a:r>
              <a:rPr lang="en-GB" sz="1800" i="0" dirty="0">
                <a:solidFill>
                  <a:srgbClr val="132577"/>
                </a:solidFill>
              </a:rPr>
              <a:t> 1.104.0 + </a:t>
            </a:r>
            <a:r>
              <a:rPr lang="en-GB" sz="1800" i="0" dirty="0" smtClean="0">
                <a:solidFill>
                  <a:srgbClr val="132577"/>
                </a:solidFill>
              </a:rPr>
              <a:t>ESRF </a:t>
            </a:r>
            <a:r>
              <a:rPr lang="en-GB" sz="1800" i="0" dirty="0">
                <a:solidFill>
                  <a:srgbClr val="132577"/>
                </a:solidFill>
              </a:rPr>
              <a:t>(esrf.0516)</a:t>
            </a:r>
          </a:p>
          <a:p>
            <a:pPr marL="182563" lvl="3" indent="0">
              <a:buClr>
                <a:schemeClr val="tx1"/>
              </a:buClr>
              <a:buNone/>
            </a:pPr>
            <a:endParaRPr lang="en-US" sz="1800" dirty="0">
              <a:solidFill>
                <a:srgbClr val="132577"/>
              </a:solidFill>
            </a:endParaRPr>
          </a:p>
          <a:p>
            <a:pPr marL="182563" lvl="3" indent="0">
              <a:buClr>
                <a:schemeClr val="tx1"/>
              </a:buClr>
              <a:buNone/>
            </a:pPr>
            <a:r>
              <a:rPr lang="en-US" sz="1800" b="1" dirty="0">
                <a:solidFill>
                  <a:srgbClr val="132577"/>
                </a:solidFill>
              </a:rPr>
              <a:t>Other deployment</a:t>
            </a:r>
          </a:p>
          <a:p>
            <a:pPr lvl="4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800" i="0" dirty="0" smtClean="0">
                <a:solidFill>
                  <a:srgbClr val="132577"/>
                </a:solidFill>
              </a:rPr>
              <a:t>MASSIF-3 </a:t>
            </a:r>
            <a:r>
              <a:rPr lang="en-US" sz="1800" i="0" dirty="0">
                <a:solidFill>
                  <a:srgbClr val="132577"/>
                </a:solidFill>
              </a:rPr>
              <a:t>- Eiger1 firmware </a:t>
            </a:r>
            <a:r>
              <a:rPr lang="en-US" sz="1800" i="0" dirty="0" smtClean="0">
                <a:solidFill>
                  <a:srgbClr val="132577"/>
                </a:solidFill>
              </a:rPr>
              <a:t>upgrade</a:t>
            </a:r>
          </a:p>
          <a:p>
            <a:pPr lvl="4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800" i="0" dirty="0" smtClean="0">
                <a:solidFill>
                  <a:srgbClr val="132577"/>
                </a:solidFill>
              </a:rPr>
              <a:t>MASSIF-1 </a:t>
            </a:r>
            <a:r>
              <a:rPr lang="en-US" sz="1800" i="0">
                <a:solidFill>
                  <a:srgbClr val="132577"/>
                </a:solidFill>
              </a:rPr>
              <a:t>- </a:t>
            </a:r>
            <a:r>
              <a:rPr lang="en-US" sz="1800" i="0" smtClean="0">
                <a:solidFill>
                  <a:srgbClr val="132577"/>
                </a:solidFill>
              </a:rPr>
              <a:t>Harvester</a:t>
            </a:r>
            <a:endParaRPr lang="en-US" sz="1800" i="0" dirty="0">
              <a:solidFill>
                <a:srgbClr val="132577"/>
              </a:solidFill>
            </a:endParaRP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 err="1" smtClean="0">
                <a:solidFill>
                  <a:srgbClr val="132577"/>
                </a:solidFill>
              </a:rPr>
              <a:t>GPhL</a:t>
            </a:r>
            <a:r>
              <a:rPr lang="en-US" sz="1800" i="0" dirty="0" smtClean="0">
                <a:solidFill>
                  <a:srgbClr val="132577"/>
                </a:solidFill>
              </a:rPr>
              <a:t> </a:t>
            </a:r>
            <a:r>
              <a:rPr lang="en-US" sz="1600" i="0" dirty="0" smtClean="0">
                <a:solidFill>
                  <a:srgbClr val="132577"/>
                </a:solidFill>
              </a:rPr>
              <a:t>Workflows</a:t>
            </a:r>
            <a:endParaRPr lang="en-US" sz="1800" i="0" dirty="0">
              <a:solidFill>
                <a:srgbClr val="132577"/>
              </a:solidFill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>
              <a:solidFill>
                <a:srgbClr val="132577"/>
              </a:solidFill>
            </a:endParaRPr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dirty="0">
                <a:solidFill>
                  <a:srgbClr val="132577"/>
                </a:solidFill>
              </a:rPr>
              <a:t> </a:t>
            </a:r>
            <a:r>
              <a:rPr lang="en-US" sz="1800" b="1" dirty="0">
                <a:solidFill>
                  <a:srgbClr val="132577"/>
                </a:solidFill>
              </a:rPr>
              <a:t>Cybersecurity</a:t>
            </a:r>
            <a:endParaRPr lang="en-US" sz="1800" i="0" dirty="0">
              <a:solidFill>
                <a:srgbClr val="132577"/>
              </a:solidFill>
            </a:endParaRP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 smtClean="0">
                <a:solidFill>
                  <a:srgbClr val="132577"/>
                </a:solidFill>
              </a:rPr>
              <a:t>Vulnerability Scanner </a:t>
            </a:r>
            <a:r>
              <a:rPr lang="en-US" sz="1800" i="0" dirty="0">
                <a:solidFill>
                  <a:srgbClr val="132577"/>
                </a:solidFill>
              </a:rPr>
              <a:t>(metrics)</a:t>
            </a: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 smtClean="0">
                <a:solidFill>
                  <a:srgbClr val="132577"/>
                </a:solidFill>
              </a:rPr>
              <a:t>Web Application Firewall (WAF) – external application</a:t>
            </a:r>
            <a:endParaRPr lang="en-US" sz="1800" i="0" dirty="0">
              <a:solidFill>
                <a:srgbClr val="132577"/>
              </a:solidFill>
            </a:endParaRPr>
          </a:p>
          <a:p>
            <a:pPr lvl="0"/>
            <a:endParaRPr lang="en-GB" sz="1600" i="0" dirty="0"/>
          </a:p>
          <a:p>
            <a:pPr marL="987425" lvl="4" indent="0">
              <a:buClr>
                <a:schemeClr val="tx1"/>
              </a:buClr>
              <a:buNone/>
            </a:pPr>
            <a:endParaRPr lang="en-GB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Development </a:t>
            </a:r>
            <a:r>
              <a:rPr lang="en-US" dirty="0">
                <a:cs typeface="Calibri Light"/>
              </a:rPr>
              <a:t>since last meeting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ID29 SSX Data Collection (Chip, Foil, Injector, Laser Triggered)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 smtClean="0">
                <a:solidFill>
                  <a:srgbClr val="132577"/>
                </a:solidFill>
                <a:cs typeface="Arial"/>
                <a:sym typeface="Arial"/>
              </a:rPr>
              <a:t>Login </a:t>
            </a: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with Personal account (</a:t>
            </a:r>
            <a:r>
              <a:rPr lang="en-US" sz="2000" b="0" kern="0" dirty="0" err="1">
                <a:solidFill>
                  <a:srgbClr val="132577"/>
                </a:solidFill>
                <a:cs typeface="Arial"/>
                <a:sym typeface="Arial"/>
              </a:rPr>
              <a:t>SingleSignOn</a:t>
            </a: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 and 2FA)</a:t>
            </a:r>
            <a:endParaRPr lang="en-GB" sz="2000" b="0" kern="0" dirty="0">
              <a:solidFill>
                <a:srgbClr val="132577"/>
              </a:solidFill>
              <a:cs typeface="Arial"/>
              <a:sym typeface="Arial"/>
            </a:endParaRPr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Refurbishment and unary 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tests for hardware objects.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 smtClean="0">
                <a:solidFill>
                  <a:srgbClr val="132577"/>
                </a:solidFill>
                <a:cs typeface="Arial"/>
                <a:sym typeface="Arial"/>
              </a:rPr>
              <a:t>Speeding 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up the sample throughput.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 smtClean="0">
                <a:solidFill>
                  <a:srgbClr val="132577"/>
                </a:solidFill>
                <a:cs typeface="Arial"/>
                <a:sym typeface="Arial"/>
              </a:rPr>
              <a:t>Automatic 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data collection</a:t>
            </a:r>
            <a:r>
              <a:rPr lang="en-GB" sz="2000" b="0" kern="0" dirty="0" smtClean="0">
                <a:solidFill>
                  <a:srgbClr val="132577"/>
                </a:solidFill>
                <a:cs typeface="Arial"/>
                <a:sym typeface="Arial"/>
              </a:rPr>
              <a:t>.</a:t>
            </a:r>
            <a:endParaRPr lang="en-GB" sz="2000" b="0" kern="0" dirty="0">
              <a:solidFill>
                <a:srgbClr val="132577"/>
              </a:solidFill>
              <a:cs typeface="Arial"/>
              <a:sym typeface="Arial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ID23-2 Cryogenic serial (</a:t>
            </a:r>
            <a:r>
              <a:rPr lang="en-US" sz="2000" b="0" kern="0" dirty="0" err="1">
                <a:solidFill>
                  <a:srgbClr val="132577"/>
                </a:solidFill>
                <a:cs typeface="Arial"/>
                <a:sym typeface="Arial"/>
              </a:rPr>
              <a:t>Cryo</a:t>
            </a: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-SSX) data collection.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Documentation (code camp</a:t>
            </a:r>
            <a:r>
              <a:rPr lang="en-GB" sz="2000" b="0" kern="0" dirty="0" smtClean="0">
                <a:solidFill>
                  <a:srgbClr val="132577"/>
                </a:solidFill>
                <a:cs typeface="Arial"/>
                <a:sym typeface="Arial"/>
              </a:rPr>
              <a:t>).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dirty="0" smtClean="0">
                <a:solidFill>
                  <a:srgbClr val="132577"/>
                </a:solidFill>
              </a:rPr>
              <a:t>MASSIF-1 </a:t>
            </a:r>
            <a:r>
              <a:rPr lang="en-US" sz="2000" b="0" dirty="0" err="1" smtClean="0">
                <a:solidFill>
                  <a:srgbClr val="132577"/>
                </a:solidFill>
              </a:rPr>
              <a:t>GPhL</a:t>
            </a:r>
            <a:r>
              <a:rPr lang="en-US" sz="2000" b="0" dirty="0" smtClean="0">
                <a:solidFill>
                  <a:srgbClr val="132577"/>
                </a:solidFill>
              </a:rPr>
              <a:t> </a:t>
            </a:r>
            <a:r>
              <a:rPr lang="en-US" sz="2000" b="0" smtClean="0">
                <a:solidFill>
                  <a:srgbClr val="132577"/>
                </a:solidFill>
              </a:rPr>
              <a:t>workflows now dovetailed </a:t>
            </a:r>
            <a:r>
              <a:rPr lang="en-US" sz="2000" b="0" dirty="0">
                <a:solidFill>
                  <a:srgbClr val="132577"/>
                </a:solidFill>
              </a:rPr>
              <a:t>with ESRF workflows to allow complex reorientations with X-ray re-</a:t>
            </a:r>
            <a:r>
              <a:rPr lang="en-US" sz="2000" b="0" dirty="0" err="1">
                <a:solidFill>
                  <a:srgbClr val="132577"/>
                </a:solidFill>
              </a:rPr>
              <a:t>centring</a:t>
            </a:r>
            <a:r>
              <a:rPr lang="en-US" sz="2000" b="0" dirty="0">
                <a:solidFill>
                  <a:srgbClr val="132577"/>
                </a:solidFill>
              </a:rPr>
              <a:t> and multi-sweep strategies for low symmetry space groups</a:t>
            </a:r>
            <a:r>
              <a:rPr lang="en-US" sz="2000" b="0" dirty="0" smtClean="0"/>
              <a:t>.</a:t>
            </a:r>
            <a:endParaRPr lang="en-GB" sz="2000" b="0" i="0" dirty="0"/>
          </a:p>
          <a:p>
            <a:pPr marL="987425" lvl="4" indent="0">
              <a:buClr>
                <a:schemeClr val="tx1"/>
              </a:buClr>
              <a:buNone/>
            </a:pPr>
            <a:endParaRPr lang="en-GB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800" cy="4968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Plans for the next six months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Deploy SSO (and 2FA) and proposal selection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Advance on ID29 SSX features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 smtClean="0">
                <a:solidFill>
                  <a:srgbClr val="132577"/>
                </a:solidFill>
                <a:cs typeface="Arial"/>
                <a:sym typeface="Arial"/>
              </a:rPr>
              <a:t>Deploy 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MASSIF-1 workflows on other beamlines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Port data collection routines to Bliss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Continue ICAT integration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Camera hutch view in </a:t>
            </a:r>
            <a:r>
              <a:rPr lang="en-US" sz="2000" b="0" kern="0" dirty="0" err="1">
                <a:solidFill>
                  <a:srgbClr val="132577"/>
                </a:solidFill>
                <a:cs typeface="Arial"/>
                <a:sym typeface="Arial"/>
              </a:rPr>
              <a:t>MXCuBE</a:t>
            </a:r>
            <a:endParaRPr lang="en-GB" sz="2000" b="0" kern="0" dirty="0">
              <a:solidFill>
                <a:srgbClr val="132577"/>
              </a:solidFill>
              <a:cs typeface="Arial"/>
              <a:sym typeface="Arial"/>
            </a:endParaRPr>
          </a:p>
          <a:p>
            <a:pPr lvl="0"/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pPr marL="987425" lvl="4" indent="0">
              <a:buClr>
                <a:schemeClr val="tx1"/>
              </a:buClr>
              <a:buNone/>
            </a:pPr>
            <a:endParaRPr lang="en-GB" sz="1600" i="0" dirty="0"/>
          </a:p>
          <a:p>
            <a:pPr marL="987425" lvl="4" indent="0">
              <a:buClr>
                <a:schemeClr val="tx1"/>
              </a:buClr>
              <a:buNone/>
            </a:pPr>
            <a:endParaRPr lang="en-GB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 Workshop, 29th-30tht May, Lund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72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350</Words>
  <Application>Microsoft Office PowerPoint</Application>
  <PresentationFormat>On-screen Show (4:3)</PresentationFormat>
  <Paragraphs>151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</vt:lpstr>
      <vt:lpstr>Fira Sans Light</vt:lpstr>
      <vt:lpstr>ITCOfficinaSans LT Book</vt:lpstr>
      <vt:lpstr>Wingdings</vt:lpstr>
      <vt:lpstr>Blank</vt:lpstr>
      <vt:lpstr>PowerPoint Presentation</vt:lpstr>
      <vt:lpstr>BRIEF BEAMLINE SUMMARY</vt:lpstr>
      <vt:lpstr> MXCuBE STATUS</vt:lpstr>
      <vt:lpstr>Development since last meeting</vt:lpstr>
      <vt:lpstr>Plans for the next six months</vt:lpstr>
    </vt:vector>
  </TitlesOfParts>
  <Company>ESRF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BETEVA Antonia</dc:creator>
  <cp:lastModifiedBy>BETEVA Antonia</cp:lastModifiedBy>
  <cp:revision>1026</cp:revision>
  <dcterms:created xsi:type="dcterms:W3CDTF">2015-05-29T07:53:20Z</dcterms:created>
  <dcterms:modified xsi:type="dcterms:W3CDTF">2024-05-28T21:38:33Z</dcterms:modified>
  <dc:language>English</dc:language>
</cp:coreProperties>
</file>